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9" r:id="rId3"/>
    <p:sldId id="280" r:id="rId4"/>
    <p:sldId id="258" r:id="rId5"/>
    <p:sldId id="259" r:id="rId6"/>
    <p:sldId id="262" r:id="rId7"/>
    <p:sldId id="283" r:id="rId8"/>
    <p:sldId id="272" r:id="rId9"/>
    <p:sldId id="286" r:id="rId10"/>
    <p:sldId id="287" r:id="rId11"/>
    <p:sldId id="270" r:id="rId12"/>
    <p:sldId id="274" r:id="rId13"/>
    <p:sldId id="271" r:id="rId14"/>
    <p:sldId id="281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6C8"/>
    <a:srgbClr val="F0F2C7"/>
    <a:srgbClr val="E4E540"/>
    <a:srgbClr val="FDD70A"/>
    <a:srgbClr val="CCCC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7C909-5B70-0F4E-BB30-6F3083B06E93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96FEA1-02BA-904B-BA36-4299609DA832}">
      <dgm:prSet phldrT="[Text]"/>
      <dgm:spPr/>
      <dgm:t>
        <a:bodyPr/>
        <a:lstStyle/>
        <a:p>
          <a:r>
            <a:rPr lang="en-US"/>
            <a:t>Manage and restore the Miombo woodlands to sustain socio-ecological relationships</a:t>
          </a:r>
        </a:p>
      </dgm:t>
    </dgm:pt>
    <dgm:pt modelId="{EA5B76B1-7043-E64F-8DF0-0514E01F86E2}" type="parTrans" cxnId="{62E468E9-F92A-6E40-937A-1250EA2E7BFB}">
      <dgm:prSet/>
      <dgm:spPr/>
      <dgm:t>
        <a:bodyPr/>
        <a:lstStyle/>
        <a:p>
          <a:endParaRPr lang="en-US"/>
        </a:p>
      </dgm:t>
    </dgm:pt>
    <dgm:pt modelId="{CCA9E52E-E81B-AA45-9D3A-2951A307A600}" type="sibTrans" cxnId="{62E468E9-F92A-6E40-937A-1250EA2E7BFB}">
      <dgm:prSet/>
      <dgm:spPr/>
      <dgm:t>
        <a:bodyPr/>
        <a:lstStyle/>
        <a:p>
          <a:endParaRPr lang="en-US"/>
        </a:p>
      </dgm:t>
    </dgm:pt>
    <dgm:pt modelId="{6914ED9B-F625-CD43-AC9C-6E63083C942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/>
            <a:t>Reduce direct causes of deforestation and forest degradation</a:t>
          </a:r>
        </a:p>
      </dgm:t>
    </dgm:pt>
    <dgm:pt modelId="{17518EDC-2ACE-5B4C-B319-B5F5965A0A6C}" type="parTrans" cxnId="{22D65562-2F10-854F-AC60-64EEB6570869}">
      <dgm:prSet/>
      <dgm:spPr/>
      <dgm:t>
        <a:bodyPr/>
        <a:lstStyle/>
        <a:p>
          <a:endParaRPr lang="en-US"/>
        </a:p>
      </dgm:t>
    </dgm:pt>
    <dgm:pt modelId="{D66E0AB9-C618-FA4F-B48B-B78847C1DC4F}" type="sibTrans" cxnId="{22D65562-2F10-854F-AC60-64EEB6570869}">
      <dgm:prSet/>
      <dgm:spPr/>
      <dgm:t>
        <a:bodyPr/>
        <a:lstStyle/>
        <a:p>
          <a:endParaRPr lang="en-US"/>
        </a:p>
      </dgm:t>
    </dgm:pt>
    <dgm:pt modelId="{37721EAC-293D-E54E-87E0-66334A7005E4}">
      <dgm:prSet phldrT="[Text]"/>
      <dgm:spPr>
        <a:solidFill>
          <a:srgbClr val="800000"/>
        </a:solidFill>
      </dgm:spPr>
      <dgm:t>
        <a:bodyPr/>
        <a:lstStyle/>
        <a:p>
          <a:r>
            <a:rPr lang="en-US"/>
            <a:t>Reduce indirect causes of deforestation and forest degradation and improve governance</a:t>
          </a:r>
        </a:p>
      </dgm:t>
    </dgm:pt>
    <dgm:pt modelId="{31E8AAB1-1488-2740-94A5-AB70B350E938}" type="parTrans" cxnId="{694A82B4-9804-F643-A014-B8009B6ECC64}">
      <dgm:prSet/>
      <dgm:spPr/>
      <dgm:t>
        <a:bodyPr/>
        <a:lstStyle/>
        <a:p>
          <a:endParaRPr lang="en-US"/>
        </a:p>
      </dgm:t>
    </dgm:pt>
    <dgm:pt modelId="{540224A0-9A44-C841-95A3-2972BF118435}" type="sibTrans" cxnId="{694A82B4-9804-F643-A014-B8009B6ECC64}">
      <dgm:prSet/>
      <dgm:spPr/>
      <dgm:t>
        <a:bodyPr/>
        <a:lstStyle/>
        <a:p>
          <a:endParaRPr lang="en-US"/>
        </a:p>
      </dgm:t>
    </dgm:pt>
    <dgm:pt modelId="{0FC7558A-F9B9-7F48-9574-DC30865F09F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/>
            <a:t>Conduct high quality research (data collection and dissemination)</a:t>
          </a:r>
        </a:p>
      </dgm:t>
    </dgm:pt>
    <dgm:pt modelId="{FC62927E-87F9-6648-8129-26C38505C2AE}" type="parTrans" cxnId="{5428B302-704E-BD42-9D50-E165B1B2CF55}">
      <dgm:prSet/>
      <dgm:spPr/>
      <dgm:t>
        <a:bodyPr/>
        <a:lstStyle/>
        <a:p>
          <a:endParaRPr lang="en-US"/>
        </a:p>
      </dgm:t>
    </dgm:pt>
    <dgm:pt modelId="{EA348518-58AD-DC43-AB41-3F3A1CCEE69F}" type="sibTrans" cxnId="{5428B302-704E-BD42-9D50-E165B1B2CF55}">
      <dgm:prSet/>
      <dgm:spPr/>
      <dgm:t>
        <a:bodyPr/>
        <a:lstStyle/>
        <a:p>
          <a:endParaRPr lang="en-US"/>
        </a:p>
      </dgm:t>
    </dgm:pt>
    <dgm:pt modelId="{294C0F3D-57AB-3C49-BAA5-9858214E46A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Establish strong communication platforms with policy makers, decision-makers and managers</a:t>
          </a:r>
        </a:p>
      </dgm:t>
    </dgm:pt>
    <dgm:pt modelId="{22537A8B-E80D-284E-801B-C7C9EDB759F8}" type="parTrans" cxnId="{A9A2E47C-002D-3043-8DBE-8B4FA16EB2F4}">
      <dgm:prSet/>
      <dgm:spPr/>
      <dgm:t>
        <a:bodyPr/>
        <a:lstStyle/>
        <a:p>
          <a:endParaRPr lang="en-US"/>
        </a:p>
      </dgm:t>
    </dgm:pt>
    <dgm:pt modelId="{C2EE9F4C-47D3-AA4C-A0E0-87CF42150D8B}" type="sibTrans" cxnId="{A9A2E47C-002D-3043-8DBE-8B4FA16EB2F4}">
      <dgm:prSet/>
      <dgm:spPr/>
      <dgm:t>
        <a:bodyPr/>
        <a:lstStyle/>
        <a:p>
          <a:endParaRPr lang="en-US"/>
        </a:p>
      </dgm:t>
    </dgm:pt>
    <dgm:pt modelId="{F0059955-3F16-5C47-B4A2-90937A272A50}" type="pres">
      <dgm:prSet presAssocID="{8B77C909-5B70-0F4E-BB30-6F3083B06E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FB2C3-4C1B-5444-919A-DFA1D801F6F5}" type="pres">
      <dgm:prSet presAssocID="{8B77C909-5B70-0F4E-BB30-6F3083B06E93}" presName="matrix" presStyleCnt="0"/>
      <dgm:spPr/>
    </dgm:pt>
    <dgm:pt modelId="{5662E9F6-19E8-404E-BC9F-F5F32548ED19}" type="pres">
      <dgm:prSet presAssocID="{8B77C909-5B70-0F4E-BB30-6F3083B06E93}" presName="tile1" presStyleLbl="node1" presStyleIdx="0" presStyleCnt="4"/>
      <dgm:spPr/>
      <dgm:t>
        <a:bodyPr/>
        <a:lstStyle/>
        <a:p>
          <a:endParaRPr lang="en-US"/>
        </a:p>
      </dgm:t>
    </dgm:pt>
    <dgm:pt modelId="{6BEC96CC-159F-9346-9F25-3B715C5C941F}" type="pres">
      <dgm:prSet presAssocID="{8B77C909-5B70-0F4E-BB30-6F3083B06E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B5971-ADE5-394F-9364-144A84459E4E}" type="pres">
      <dgm:prSet presAssocID="{8B77C909-5B70-0F4E-BB30-6F3083B06E93}" presName="tile2" presStyleLbl="node1" presStyleIdx="1" presStyleCnt="4"/>
      <dgm:spPr/>
      <dgm:t>
        <a:bodyPr/>
        <a:lstStyle/>
        <a:p>
          <a:endParaRPr lang="en-US"/>
        </a:p>
      </dgm:t>
    </dgm:pt>
    <dgm:pt modelId="{5010A2C6-25DE-DF46-A323-7A0998CBA223}" type="pres">
      <dgm:prSet presAssocID="{8B77C909-5B70-0F4E-BB30-6F3083B06E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AA674-1756-5142-838F-CA536646448E}" type="pres">
      <dgm:prSet presAssocID="{8B77C909-5B70-0F4E-BB30-6F3083B06E93}" presName="tile3" presStyleLbl="node1" presStyleIdx="2" presStyleCnt="4"/>
      <dgm:spPr/>
      <dgm:t>
        <a:bodyPr/>
        <a:lstStyle/>
        <a:p>
          <a:endParaRPr lang="en-US"/>
        </a:p>
      </dgm:t>
    </dgm:pt>
    <dgm:pt modelId="{4C80147D-3FFA-BC48-979F-E2C2D90BCFC6}" type="pres">
      <dgm:prSet presAssocID="{8B77C909-5B70-0F4E-BB30-6F3083B06E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13B77-D291-D943-B1FD-8B35CE89E0E0}" type="pres">
      <dgm:prSet presAssocID="{8B77C909-5B70-0F4E-BB30-6F3083B06E93}" presName="tile4" presStyleLbl="node1" presStyleIdx="3" presStyleCnt="4"/>
      <dgm:spPr/>
      <dgm:t>
        <a:bodyPr/>
        <a:lstStyle/>
        <a:p>
          <a:endParaRPr lang="en-US"/>
        </a:p>
      </dgm:t>
    </dgm:pt>
    <dgm:pt modelId="{0D90D04F-F693-EF4C-98A8-B5D9E848469A}" type="pres">
      <dgm:prSet presAssocID="{8B77C909-5B70-0F4E-BB30-6F3083B06E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FB31E-4981-3347-A7D4-2881463FAD5C}" type="pres">
      <dgm:prSet presAssocID="{8B77C909-5B70-0F4E-BB30-6F3083B06E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A82B4-9804-F643-A014-B8009B6ECC64}" srcId="{6A96FEA1-02BA-904B-BA36-4299609DA832}" destId="{37721EAC-293D-E54E-87E0-66334A7005E4}" srcOrd="1" destOrd="0" parTransId="{31E8AAB1-1488-2740-94A5-AB70B350E938}" sibTransId="{540224A0-9A44-C841-95A3-2972BF118435}"/>
    <dgm:cxn modelId="{22D65562-2F10-854F-AC60-64EEB6570869}" srcId="{6A96FEA1-02BA-904B-BA36-4299609DA832}" destId="{6914ED9B-F625-CD43-AC9C-6E63083C9420}" srcOrd="0" destOrd="0" parTransId="{17518EDC-2ACE-5B4C-B319-B5F5965A0A6C}" sibTransId="{D66E0AB9-C618-FA4F-B48B-B78847C1DC4F}"/>
    <dgm:cxn modelId="{442164AA-45AC-AC42-BB65-78ED3194222E}" type="presOf" srcId="{6914ED9B-F625-CD43-AC9C-6E63083C9420}" destId="{6BEC96CC-159F-9346-9F25-3B715C5C941F}" srcOrd="1" destOrd="0" presId="urn:microsoft.com/office/officeart/2005/8/layout/matrix1"/>
    <dgm:cxn modelId="{DAE262E7-DB92-5444-B1A6-DD5E135B1DD7}" type="presOf" srcId="{294C0F3D-57AB-3C49-BAA5-9858214E46AE}" destId="{0D90D04F-F693-EF4C-98A8-B5D9E848469A}" srcOrd="1" destOrd="0" presId="urn:microsoft.com/office/officeart/2005/8/layout/matrix1"/>
    <dgm:cxn modelId="{3A8F61DB-A3C5-4942-8C2A-FE4D83D75440}" type="presOf" srcId="{6A96FEA1-02BA-904B-BA36-4299609DA832}" destId="{9ADFB31E-4981-3347-A7D4-2881463FAD5C}" srcOrd="0" destOrd="0" presId="urn:microsoft.com/office/officeart/2005/8/layout/matrix1"/>
    <dgm:cxn modelId="{CB3F1A19-E602-4A40-8229-9F389A7C1B9D}" type="presOf" srcId="{0FC7558A-F9B9-7F48-9574-DC30865F09FF}" destId="{4C80147D-3FFA-BC48-979F-E2C2D90BCFC6}" srcOrd="1" destOrd="0" presId="urn:microsoft.com/office/officeart/2005/8/layout/matrix1"/>
    <dgm:cxn modelId="{752AC1DB-C531-2F4D-981F-CA5F7662EC99}" type="presOf" srcId="{6914ED9B-F625-CD43-AC9C-6E63083C9420}" destId="{5662E9F6-19E8-404E-BC9F-F5F32548ED19}" srcOrd="0" destOrd="0" presId="urn:microsoft.com/office/officeart/2005/8/layout/matrix1"/>
    <dgm:cxn modelId="{3DC4D1A3-F337-2E4E-B1F8-4F9F117399E0}" type="presOf" srcId="{8B77C909-5B70-0F4E-BB30-6F3083B06E93}" destId="{F0059955-3F16-5C47-B4A2-90937A272A50}" srcOrd="0" destOrd="0" presId="urn:microsoft.com/office/officeart/2005/8/layout/matrix1"/>
    <dgm:cxn modelId="{478D0C81-2637-8149-8137-62E2B7B823A4}" type="presOf" srcId="{37721EAC-293D-E54E-87E0-66334A7005E4}" destId="{34BB5971-ADE5-394F-9364-144A84459E4E}" srcOrd="0" destOrd="0" presId="urn:microsoft.com/office/officeart/2005/8/layout/matrix1"/>
    <dgm:cxn modelId="{5428B302-704E-BD42-9D50-E165B1B2CF55}" srcId="{6A96FEA1-02BA-904B-BA36-4299609DA832}" destId="{0FC7558A-F9B9-7F48-9574-DC30865F09FF}" srcOrd="2" destOrd="0" parTransId="{FC62927E-87F9-6648-8129-26C38505C2AE}" sibTransId="{EA348518-58AD-DC43-AB41-3F3A1CCEE69F}"/>
    <dgm:cxn modelId="{7B05EBC8-8BC7-D34E-AD6F-AD987C59DDEC}" type="presOf" srcId="{37721EAC-293D-E54E-87E0-66334A7005E4}" destId="{5010A2C6-25DE-DF46-A323-7A0998CBA223}" srcOrd="1" destOrd="0" presId="urn:microsoft.com/office/officeart/2005/8/layout/matrix1"/>
    <dgm:cxn modelId="{56AAB5B3-0E47-F745-A14C-E9207EA0E164}" type="presOf" srcId="{0FC7558A-F9B9-7F48-9574-DC30865F09FF}" destId="{DE9AA674-1756-5142-838F-CA536646448E}" srcOrd="0" destOrd="0" presId="urn:microsoft.com/office/officeart/2005/8/layout/matrix1"/>
    <dgm:cxn modelId="{92123779-1CFD-B941-A43F-92B0503A4C05}" type="presOf" srcId="{294C0F3D-57AB-3C49-BAA5-9858214E46AE}" destId="{0CC13B77-D291-D943-B1FD-8B35CE89E0E0}" srcOrd="0" destOrd="0" presId="urn:microsoft.com/office/officeart/2005/8/layout/matrix1"/>
    <dgm:cxn modelId="{A9A2E47C-002D-3043-8DBE-8B4FA16EB2F4}" srcId="{6A96FEA1-02BA-904B-BA36-4299609DA832}" destId="{294C0F3D-57AB-3C49-BAA5-9858214E46AE}" srcOrd="3" destOrd="0" parTransId="{22537A8B-E80D-284E-801B-C7C9EDB759F8}" sibTransId="{C2EE9F4C-47D3-AA4C-A0E0-87CF42150D8B}"/>
    <dgm:cxn modelId="{62E468E9-F92A-6E40-937A-1250EA2E7BFB}" srcId="{8B77C909-5B70-0F4E-BB30-6F3083B06E93}" destId="{6A96FEA1-02BA-904B-BA36-4299609DA832}" srcOrd="0" destOrd="0" parTransId="{EA5B76B1-7043-E64F-8DF0-0514E01F86E2}" sibTransId="{CCA9E52E-E81B-AA45-9D3A-2951A307A600}"/>
    <dgm:cxn modelId="{BCC31E64-9008-B347-A165-C073CDDD93AF}" type="presParOf" srcId="{F0059955-3F16-5C47-B4A2-90937A272A50}" destId="{6E7FB2C3-4C1B-5444-919A-DFA1D801F6F5}" srcOrd="0" destOrd="0" presId="urn:microsoft.com/office/officeart/2005/8/layout/matrix1"/>
    <dgm:cxn modelId="{0364A338-1FE9-7542-AF48-A1CC4EB03EBF}" type="presParOf" srcId="{6E7FB2C3-4C1B-5444-919A-DFA1D801F6F5}" destId="{5662E9F6-19E8-404E-BC9F-F5F32548ED19}" srcOrd="0" destOrd="0" presId="urn:microsoft.com/office/officeart/2005/8/layout/matrix1"/>
    <dgm:cxn modelId="{C6EF0916-B867-7A44-9B12-EF7B79344300}" type="presParOf" srcId="{6E7FB2C3-4C1B-5444-919A-DFA1D801F6F5}" destId="{6BEC96CC-159F-9346-9F25-3B715C5C941F}" srcOrd="1" destOrd="0" presId="urn:microsoft.com/office/officeart/2005/8/layout/matrix1"/>
    <dgm:cxn modelId="{9CAB087A-24B4-5D49-B7CD-9BDB18D886F6}" type="presParOf" srcId="{6E7FB2C3-4C1B-5444-919A-DFA1D801F6F5}" destId="{34BB5971-ADE5-394F-9364-144A84459E4E}" srcOrd="2" destOrd="0" presId="urn:microsoft.com/office/officeart/2005/8/layout/matrix1"/>
    <dgm:cxn modelId="{E26B8C18-99D5-CA4A-B7E1-4F1DB886C957}" type="presParOf" srcId="{6E7FB2C3-4C1B-5444-919A-DFA1D801F6F5}" destId="{5010A2C6-25DE-DF46-A323-7A0998CBA223}" srcOrd="3" destOrd="0" presId="urn:microsoft.com/office/officeart/2005/8/layout/matrix1"/>
    <dgm:cxn modelId="{53FB8EC1-2DA8-A243-8BAC-2F1EF79AE99E}" type="presParOf" srcId="{6E7FB2C3-4C1B-5444-919A-DFA1D801F6F5}" destId="{DE9AA674-1756-5142-838F-CA536646448E}" srcOrd="4" destOrd="0" presId="urn:microsoft.com/office/officeart/2005/8/layout/matrix1"/>
    <dgm:cxn modelId="{9812912F-FC7F-734F-AA01-8B174AE1DF3C}" type="presParOf" srcId="{6E7FB2C3-4C1B-5444-919A-DFA1D801F6F5}" destId="{4C80147D-3FFA-BC48-979F-E2C2D90BCFC6}" srcOrd="5" destOrd="0" presId="urn:microsoft.com/office/officeart/2005/8/layout/matrix1"/>
    <dgm:cxn modelId="{87925AB9-939A-044D-B680-95DFD822912A}" type="presParOf" srcId="{6E7FB2C3-4C1B-5444-919A-DFA1D801F6F5}" destId="{0CC13B77-D291-D943-B1FD-8B35CE89E0E0}" srcOrd="6" destOrd="0" presId="urn:microsoft.com/office/officeart/2005/8/layout/matrix1"/>
    <dgm:cxn modelId="{ABD14956-836C-5148-BE31-E70BBA69A56B}" type="presParOf" srcId="{6E7FB2C3-4C1B-5444-919A-DFA1D801F6F5}" destId="{0D90D04F-F693-EF4C-98A8-B5D9E848469A}" srcOrd="7" destOrd="0" presId="urn:microsoft.com/office/officeart/2005/8/layout/matrix1"/>
    <dgm:cxn modelId="{A6119429-ADCD-3D48-9684-7ED23458EFDC}" type="presParOf" srcId="{F0059955-3F16-5C47-B4A2-90937A272A50}" destId="{9ADFB31E-4981-3347-A7D4-2881463FAD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62E9F6-19E8-404E-BC9F-F5F32548ED1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Reduce direct causes of deforestation and forest degradation</a:t>
          </a:r>
        </a:p>
      </dsp:txBody>
      <dsp:txXfrm rot="16200000">
        <a:off x="1208781" y="-1208781"/>
        <a:ext cx="1697236" cy="4114800"/>
      </dsp:txXfrm>
    </dsp:sp>
    <dsp:sp modelId="{34BB5971-ADE5-394F-9364-144A84459E4E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rgbClr val="8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Reduce indirect causes of deforestation and forest degradation and improve governance</a:t>
          </a:r>
        </a:p>
      </dsp:txBody>
      <dsp:txXfrm>
        <a:off x="4114800" y="0"/>
        <a:ext cx="4114800" cy="1697236"/>
      </dsp:txXfrm>
    </dsp:sp>
    <dsp:sp modelId="{DE9AA674-1756-5142-838F-CA536646448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Conduct high quality research (data collection and dissemination)</a:t>
          </a:r>
        </a:p>
      </dsp:txBody>
      <dsp:txXfrm rot="10800000">
        <a:off x="0" y="2828726"/>
        <a:ext cx="4114800" cy="1697236"/>
      </dsp:txXfrm>
    </dsp:sp>
    <dsp:sp modelId="{0CC13B77-D291-D943-B1FD-8B35CE89E0E0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Establish strong communication platforms with policy makers, decision-makers and managers</a:t>
          </a:r>
        </a:p>
      </dsp:txBody>
      <dsp:txXfrm rot="5400000">
        <a:off x="5323581" y="1619944"/>
        <a:ext cx="1697236" cy="4114800"/>
      </dsp:txXfrm>
    </dsp:sp>
    <dsp:sp modelId="{9ADFB31E-4981-3347-A7D4-2881463FAD5C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Manage and restore the Miombo woodlands to sustain socio-ecological relationships</a:t>
          </a:r>
        </a:p>
      </dsp:txBody>
      <dsp:txXfrm>
        <a:off x="2880359" y="1697236"/>
        <a:ext cx="246888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90A83-F847-F044-A379-7EAE12048D92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7D88-7FCC-764E-A734-3BF47C222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97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E7D88-7FCC-764E-A734-3BF47C2229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76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E7D88-7FCC-764E-A734-3BF47C2229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WWF Mozambique =$20,000 funded us</a:t>
            </a:r>
          </a:p>
          <a:p>
            <a:endParaRPr lang="en-US" dirty="0" smtClean="0"/>
          </a:p>
          <a:p>
            <a:r>
              <a:rPr lang="en-US" dirty="0" smtClean="0"/>
              <a:t>Our Budget is $60,000. START can fund</a:t>
            </a:r>
            <a:r>
              <a:rPr lang="en-US" baseline="0" dirty="0" smtClean="0"/>
              <a:t> the rest. The total Budget for the book $63,588. If they could find us another source of funding that will be book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E7D88-7FCC-764E-A734-3BF47C2229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SASSCAL, Sustainable Wood Management Stephen, Large Scale Agricultural Expansion=Sally  . Differences on policies in the region 25 Sept. to end. Select and 1 October she starts work. To be attached in any </a:t>
            </a:r>
            <a:r>
              <a:rPr lang="en-US" baseline="0" dirty="0" err="1" smtClean="0"/>
              <a:t>miombo</a:t>
            </a:r>
            <a:r>
              <a:rPr lang="en-US" baseline="0" dirty="0" smtClean="0"/>
              <a:t> country where he or she is coming from.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Making science for decision making our suggestion, the WB made a suggestion which is a good idea about The focal point in each country will be forestry dept headquarters.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WB Partial funding for the for 2018</a:t>
            </a:r>
          </a:p>
          <a:p>
            <a:endParaRPr lang="en-US" baseline="0" dirty="0" smtClean="0"/>
          </a:p>
          <a:p>
            <a:r>
              <a:rPr lang="en-US" baseline="0" dirty="0" smtClean="0"/>
              <a:t> $10,000 WB funding for one year contract July- June 2018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E7D88-7FCC-764E-A734-3BF47C2229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919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78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38F83-46EB-49AB-9785-A6EFA79A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529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B549A0-013D-EB4E-9627-55AF9371B4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3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93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115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79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405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138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49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40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723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550D-2B96-8040-9434-7BCC4BBA2170}" type="datetimeFigureOut">
              <a:rPr lang="en-US" smtClean="0"/>
              <a:pPr/>
              <a:t>9/13/17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D5D1-CBCD-B748-9D35-808EFD5BC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2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joluci2000@yaho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luci2000@yahoo.com" TargetMode="External"/><Relationship Id="rId4" Type="http://schemas.openxmlformats.org/officeDocument/2006/relationships/hyperlink" Target="http://www.fao.org/GTOS/gofc-gold/net-Miombo.html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ombo-network@mlist.is.ed.ac.u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www.fao.org/DOCREP/005/W4442E/w4442e04.htm" TargetMode="External"/><Relationship Id="rId5" Type="http://schemas.openxmlformats.org/officeDocument/2006/relationships/hyperlink" Target="http://mediasfrance.org/Reseau/Lettre/10/en/Dossiers/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7244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964353"/>
            <a:ext cx="838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6C8"/>
                </a:solidFill>
              </a:rPr>
              <a:t>Miombo network of Southern Africa: a platform for collaborative research for decision-</a:t>
            </a:r>
            <a:r>
              <a:rPr lang="en-GB" sz="3200" b="1" dirty="0" smtClean="0">
                <a:solidFill>
                  <a:srgbClr val="FFF6C8"/>
                </a:solidFill>
              </a:rPr>
              <a:t>making</a:t>
            </a:r>
            <a:endParaRPr lang="en-GB" sz="3200" b="1" i="1" dirty="0">
              <a:solidFill>
                <a:srgbClr val="FFFFCC"/>
              </a:solidFill>
            </a:endParaRPr>
          </a:p>
          <a:p>
            <a:pPr algn="ctr"/>
            <a:endParaRPr lang="en-GB" sz="1600" b="1" dirty="0" smtClean="0">
              <a:solidFill>
                <a:srgbClr val="FFF6C8"/>
              </a:solidFill>
            </a:endParaRPr>
          </a:p>
          <a:p>
            <a:pPr algn="ctr"/>
            <a:endParaRPr lang="en-GB" sz="1600" b="1" dirty="0" smtClean="0">
              <a:solidFill>
                <a:srgbClr val="FFF6C8"/>
              </a:solidFill>
            </a:endParaRPr>
          </a:p>
          <a:p>
            <a:pPr algn="ctr"/>
            <a:r>
              <a:rPr lang="en-GB" sz="1600" b="1" dirty="0">
                <a:solidFill>
                  <a:srgbClr val="FFF6C8"/>
                </a:solidFill>
              </a:rPr>
              <a:t>Ribeiro, N</a:t>
            </a:r>
            <a:r>
              <a:rPr lang="en-GB" sz="1600" b="1" u="sng" dirty="0">
                <a:solidFill>
                  <a:srgbClr val="FFF6C8"/>
                </a:solidFill>
              </a:rPr>
              <a:t>.</a:t>
            </a:r>
            <a:r>
              <a:rPr lang="en-GB" sz="1600" b="1" baseline="30000" dirty="0">
                <a:solidFill>
                  <a:srgbClr val="FFF6C8"/>
                </a:solidFill>
              </a:rPr>
              <a:t>1</a:t>
            </a:r>
            <a:r>
              <a:rPr lang="en-GB" sz="1600" b="1" u="sng" dirty="0">
                <a:solidFill>
                  <a:srgbClr val="FFF6C8"/>
                </a:solidFill>
              </a:rPr>
              <a:t>; </a:t>
            </a:r>
            <a:r>
              <a:rPr lang="en-GB" sz="1600" b="1" u="sng" dirty="0" smtClean="0">
                <a:solidFill>
                  <a:srgbClr val="FFF6C8"/>
                </a:solidFill>
              </a:rPr>
              <a:t>Kamoto, J.</a:t>
            </a:r>
            <a:r>
              <a:rPr lang="en-GB" sz="1600" b="1" u="sng" baseline="30000" dirty="0" smtClean="0">
                <a:solidFill>
                  <a:srgbClr val="FFF6C8"/>
                </a:solidFill>
              </a:rPr>
              <a:t>2</a:t>
            </a:r>
            <a:r>
              <a:rPr lang="en-GB" sz="1600" b="1" u="sng" dirty="0" smtClean="0">
                <a:solidFill>
                  <a:srgbClr val="FFF6C8"/>
                </a:solidFill>
              </a:rPr>
              <a:t>;  </a:t>
            </a:r>
            <a:r>
              <a:rPr lang="en-GB" sz="1600" b="1" dirty="0" err="1" smtClean="0">
                <a:solidFill>
                  <a:srgbClr val="FFF6C8"/>
                </a:solidFill>
              </a:rPr>
              <a:t>Nhantumbo</a:t>
            </a:r>
            <a:r>
              <a:rPr lang="en-GB" sz="1600" b="1" dirty="0">
                <a:solidFill>
                  <a:srgbClr val="FFF6C8"/>
                </a:solidFill>
              </a:rPr>
              <a:t>, I</a:t>
            </a:r>
            <a:r>
              <a:rPr lang="en-GB" sz="1600" b="1" dirty="0" smtClean="0">
                <a:solidFill>
                  <a:srgbClr val="FFF6C8"/>
                </a:solidFill>
              </a:rPr>
              <a:t>.</a:t>
            </a:r>
            <a:r>
              <a:rPr lang="en-GB" sz="1600" b="1" baseline="30000" dirty="0">
                <a:solidFill>
                  <a:srgbClr val="FFF6C8"/>
                </a:solidFill>
              </a:rPr>
              <a:t>3</a:t>
            </a:r>
            <a:r>
              <a:rPr lang="en-GB" sz="1600" b="1" dirty="0" smtClean="0">
                <a:solidFill>
                  <a:srgbClr val="FFF6C8"/>
                </a:solidFill>
              </a:rPr>
              <a:t>; </a:t>
            </a:r>
            <a:r>
              <a:rPr lang="en-GB" sz="1600" b="1" dirty="0" err="1" smtClean="0">
                <a:solidFill>
                  <a:srgbClr val="FFF6C8"/>
                </a:solidFill>
              </a:rPr>
              <a:t>Bandeira</a:t>
            </a:r>
            <a:r>
              <a:rPr lang="en-GB" sz="1600" b="1" dirty="0">
                <a:solidFill>
                  <a:srgbClr val="FFF6C8"/>
                </a:solidFill>
              </a:rPr>
              <a:t>, R.</a:t>
            </a:r>
            <a:r>
              <a:rPr lang="en-GB" sz="1600" b="1" baseline="30000" dirty="0">
                <a:solidFill>
                  <a:srgbClr val="FFF6C8"/>
                </a:solidFill>
              </a:rPr>
              <a:t>1</a:t>
            </a:r>
            <a:r>
              <a:rPr lang="en-GB" sz="1600" b="1" dirty="0" smtClean="0">
                <a:solidFill>
                  <a:srgbClr val="FFF6C8"/>
                </a:solidFill>
              </a:rPr>
              <a:t>; </a:t>
            </a:r>
            <a:r>
              <a:rPr lang="en-GB" sz="1600" b="1" dirty="0" err="1">
                <a:solidFill>
                  <a:srgbClr val="FFF6C8"/>
                </a:solidFill>
              </a:rPr>
              <a:t>Jumbe</a:t>
            </a:r>
            <a:r>
              <a:rPr lang="en-GB" sz="1600" b="1" dirty="0">
                <a:solidFill>
                  <a:srgbClr val="FFF6C8"/>
                </a:solidFill>
              </a:rPr>
              <a:t>, C</a:t>
            </a:r>
            <a:r>
              <a:rPr lang="en-GB" sz="1600" b="1" dirty="0" smtClean="0">
                <a:solidFill>
                  <a:srgbClr val="FFF6C8"/>
                </a:solidFill>
              </a:rPr>
              <a:t>.</a:t>
            </a:r>
            <a:r>
              <a:rPr lang="en-GB" sz="1600" b="1" baseline="30000" dirty="0">
                <a:solidFill>
                  <a:srgbClr val="FFF6C8"/>
                </a:solidFill>
              </a:rPr>
              <a:t>2</a:t>
            </a:r>
            <a:r>
              <a:rPr lang="en-GB" sz="1600" b="1" dirty="0" smtClean="0">
                <a:solidFill>
                  <a:srgbClr val="FFF6C8"/>
                </a:solidFill>
              </a:rPr>
              <a:t>, </a:t>
            </a:r>
            <a:r>
              <a:rPr lang="en-GB" sz="1600" b="1" dirty="0" err="1">
                <a:solidFill>
                  <a:srgbClr val="FFF6C8"/>
                </a:solidFill>
              </a:rPr>
              <a:t>Rija</a:t>
            </a:r>
            <a:r>
              <a:rPr lang="en-GB" sz="1600" b="1" dirty="0">
                <a:solidFill>
                  <a:srgbClr val="FFF6C8"/>
                </a:solidFill>
              </a:rPr>
              <a:t>, A</a:t>
            </a:r>
            <a:r>
              <a:rPr lang="en-GB" sz="1600" b="1" dirty="0" smtClean="0">
                <a:solidFill>
                  <a:srgbClr val="FFF6C8"/>
                </a:solidFill>
              </a:rPr>
              <a:t>.</a:t>
            </a:r>
            <a:r>
              <a:rPr lang="en-GB" sz="1600" b="1" baseline="30000" dirty="0">
                <a:solidFill>
                  <a:srgbClr val="FFF6C8"/>
                </a:solidFill>
              </a:rPr>
              <a:t>5</a:t>
            </a:r>
            <a:r>
              <a:rPr lang="en-GB" sz="1600" b="1" dirty="0" smtClean="0">
                <a:solidFill>
                  <a:srgbClr val="FFF6C8"/>
                </a:solidFill>
              </a:rPr>
              <a:t> </a:t>
            </a:r>
            <a:r>
              <a:rPr lang="en-GB" sz="1600" b="1" dirty="0">
                <a:solidFill>
                  <a:srgbClr val="FFF6C8"/>
                </a:solidFill>
              </a:rPr>
              <a:t>and Archibald, S</a:t>
            </a:r>
            <a:r>
              <a:rPr lang="en-GB" sz="1600" b="1" dirty="0" smtClean="0">
                <a:solidFill>
                  <a:srgbClr val="FFF6C8"/>
                </a:solidFill>
              </a:rPr>
              <a:t>.</a:t>
            </a:r>
            <a:r>
              <a:rPr lang="en-GB" sz="1600" b="1" baseline="30000" dirty="0">
                <a:solidFill>
                  <a:srgbClr val="FFF6C8"/>
                </a:solidFill>
              </a:rPr>
              <a:t>6</a:t>
            </a:r>
            <a:r>
              <a:rPr lang="en-GB" sz="1600" b="1" dirty="0" smtClean="0">
                <a:solidFill>
                  <a:srgbClr val="FFF6C8"/>
                </a:solidFill>
              </a:rPr>
              <a:t> </a:t>
            </a:r>
          </a:p>
          <a:p>
            <a:pPr algn="ctr"/>
            <a:endParaRPr lang="en-GB" sz="1600" b="1" dirty="0">
              <a:solidFill>
                <a:srgbClr val="FFF6C8"/>
              </a:solidFill>
            </a:endParaRPr>
          </a:p>
          <a:p>
            <a:pPr algn="ctr"/>
            <a:endParaRPr lang="en-ZA" sz="1600" dirty="0">
              <a:solidFill>
                <a:srgbClr val="FFF6C8"/>
              </a:solidFill>
            </a:endParaRPr>
          </a:p>
          <a:p>
            <a:pPr algn="ctr"/>
            <a:r>
              <a:rPr lang="en-GB" sz="1200" baseline="30000" dirty="0">
                <a:solidFill>
                  <a:srgbClr val="FFF6C8"/>
                </a:solidFill>
              </a:rPr>
              <a:t>1 </a:t>
            </a:r>
            <a:r>
              <a:rPr lang="en-GB" sz="1200" dirty="0">
                <a:solidFill>
                  <a:srgbClr val="FFF6C8"/>
                </a:solidFill>
              </a:rPr>
              <a:t>Faculty of Agronomy and Forest Engineering, Eduardo </a:t>
            </a:r>
            <a:r>
              <a:rPr lang="en-GB" sz="1200" dirty="0" err="1">
                <a:solidFill>
                  <a:srgbClr val="FFF6C8"/>
                </a:solidFill>
              </a:rPr>
              <a:t>Mondlane</a:t>
            </a:r>
            <a:r>
              <a:rPr lang="en-GB" sz="1200" dirty="0">
                <a:solidFill>
                  <a:srgbClr val="FFF6C8"/>
                </a:solidFill>
              </a:rPr>
              <a:t> University, Av Julius </a:t>
            </a:r>
            <a:r>
              <a:rPr lang="en-GB" sz="1200" dirty="0" err="1">
                <a:solidFill>
                  <a:srgbClr val="FFF6C8"/>
                </a:solidFill>
              </a:rPr>
              <a:t>Nyerere</a:t>
            </a:r>
            <a:r>
              <a:rPr lang="en-GB" sz="1200" dirty="0">
                <a:solidFill>
                  <a:srgbClr val="FFF6C8"/>
                </a:solidFill>
              </a:rPr>
              <a:t>, 3453, Main Campus, </a:t>
            </a:r>
            <a:r>
              <a:rPr lang="en-GB" sz="1200" dirty="0" err="1">
                <a:solidFill>
                  <a:srgbClr val="FFF6C8"/>
                </a:solidFill>
              </a:rPr>
              <a:t>P.O.Box</a:t>
            </a:r>
            <a:r>
              <a:rPr lang="en-GB" sz="1200" dirty="0">
                <a:solidFill>
                  <a:srgbClr val="FFF6C8"/>
                </a:solidFill>
              </a:rPr>
              <a:t>. 257, Maputo, Mozambique; email: </a:t>
            </a:r>
            <a:r>
              <a:rPr lang="en-GB" sz="1200" u="sng" dirty="0">
                <a:solidFill>
                  <a:srgbClr val="FFF6C8"/>
                </a:solidFill>
                <a:hlinkClick r:id="rId3"/>
              </a:rPr>
              <a:t>joluci2000@yahoo.com</a:t>
            </a:r>
            <a:r>
              <a:rPr lang="en-GB" sz="1200" dirty="0" smtClean="0">
                <a:solidFill>
                  <a:srgbClr val="FFF6C8"/>
                </a:solidFill>
              </a:rPr>
              <a:t>.</a:t>
            </a:r>
          </a:p>
          <a:p>
            <a:pPr algn="ctr"/>
            <a:r>
              <a:rPr lang="en-GB" sz="1200" baseline="30000" dirty="0" smtClean="0">
                <a:solidFill>
                  <a:srgbClr val="FFF6C8"/>
                </a:solidFill>
              </a:rPr>
              <a:t> 2</a:t>
            </a:r>
            <a:r>
              <a:rPr lang="en-GB" sz="1200" dirty="0" smtClean="0">
                <a:solidFill>
                  <a:srgbClr val="FFF6C8"/>
                </a:solidFill>
              </a:rPr>
              <a:t>Lilongwe University of Agriculture and Natural Resources (LUANAR), </a:t>
            </a:r>
            <a:r>
              <a:rPr lang="en-GB" sz="1200" dirty="0" err="1" smtClean="0">
                <a:solidFill>
                  <a:srgbClr val="FFF6C8"/>
                </a:solidFill>
              </a:rPr>
              <a:t>P.O.Box</a:t>
            </a:r>
            <a:r>
              <a:rPr lang="en-GB" sz="1200" dirty="0" smtClean="0">
                <a:solidFill>
                  <a:srgbClr val="FFF6C8"/>
                </a:solidFill>
              </a:rPr>
              <a:t> 219, Lilongwe, Malawi</a:t>
            </a:r>
            <a:endParaRPr lang="en-ZA" sz="1200" dirty="0" smtClean="0">
              <a:solidFill>
                <a:srgbClr val="FFF6C8"/>
              </a:solidFill>
            </a:endParaRPr>
          </a:p>
          <a:p>
            <a:pPr algn="ctr"/>
            <a:r>
              <a:rPr lang="en-GB" sz="1200" baseline="30000" dirty="0">
                <a:solidFill>
                  <a:srgbClr val="FFF6C8"/>
                </a:solidFill>
              </a:rPr>
              <a:t>2</a:t>
            </a:r>
            <a:r>
              <a:rPr lang="en-GB" sz="1200" dirty="0">
                <a:solidFill>
                  <a:srgbClr val="FFF6C8"/>
                </a:solidFill>
              </a:rPr>
              <a:t> </a:t>
            </a:r>
            <a:endParaRPr lang="en-GB" sz="1200" dirty="0" smtClean="0">
              <a:solidFill>
                <a:srgbClr val="FFF6C8"/>
              </a:solidFill>
            </a:endParaRPr>
          </a:p>
          <a:p>
            <a:pPr algn="ctr"/>
            <a:r>
              <a:rPr lang="en-GB" sz="1200" baseline="30000" dirty="0">
                <a:solidFill>
                  <a:srgbClr val="FFF6C8"/>
                </a:solidFill>
              </a:rPr>
              <a:t>3</a:t>
            </a:r>
            <a:r>
              <a:rPr lang="en-GB" sz="1200" dirty="0" smtClean="0">
                <a:solidFill>
                  <a:srgbClr val="FFF6C8"/>
                </a:solidFill>
              </a:rPr>
              <a:t>International </a:t>
            </a:r>
            <a:r>
              <a:rPr lang="en-GB" sz="1200" dirty="0">
                <a:solidFill>
                  <a:srgbClr val="FFF6C8"/>
                </a:solidFill>
              </a:rPr>
              <a:t>Institute for the Environment and Development, </a:t>
            </a:r>
            <a:r>
              <a:rPr lang="en-US" sz="1200" dirty="0">
                <a:solidFill>
                  <a:srgbClr val="FFF6C8"/>
                </a:solidFill>
              </a:rPr>
              <a:t>80–86 Gray’s Inn Road London, WC1X 8NH United Kingdom</a:t>
            </a:r>
            <a:endParaRPr lang="en-ZA" sz="1200" dirty="0" smtClean="0">
              <a:solidFill>
                <a:srgbClr val="FFF6C8"/>
              </a:solidFill>
            </a:endParaRPr>
          </a:p>
          <a:p>
            <a:pPr algn="ctr"/>
            <a:endParaRPr lang="en-ZA" sz="1200" dirty="0" smtClean="0">
              <a:solidFill>
                <a:srgbClr val="FFF6C8"/>
              </a:solidFill>
            </a:endParaRPr>
          </a:p>
          <a:p>
            <a:pPr algn="ctr"/>
            <a:r>
              <a:rPr lang="en-GB" sz="1200" baseline="30000" dirty="0">
                <a:solidFill>
                  <a:srgbClr val="FFF6C8"/>
                </a:solidFill>
              </a:rPr>
              <a:t>5</a:t>
            </a:r>
            <a:r>
              <a:rPr lang="en-GB" sz="1200" dirty="0" smtClean="0">
                <a:solidFill>
                  <a:srgbClr val="FFF6C8"/>
                </a:solidFill>
              </a:rPr>
              <a:t> </a:t>
            </a:r>
            <a:r>
              <a:rPr lang="en-ZA" sz="1200" dirty="0">
                <a:solidFill>
                  <a:srgbClr val="FFF6C8"/>
                </a:solidFill>
              </a:rPr>
              <a:t>College of Forestry, Wildlife and Tourism, </a:t>
            </a:r>
            <a:r>
              <a:rPr lang="en-GB" sz="1200" dirty="0" err="1">
                <a:solidFill>
                  <a:srgbClr val="FFF6C8"/>
                </a:solidFill>
              </a:rPr>
              <a:t>Sokoine</a:t>
            </a:r>
            <a:r>
              <a:rPr lang="en-GB" sz="1200" dirty="0">
                <a:solidFill>
                  <a:srgbClr val="FFF6C8"/>
                </a:solidFill>
              </a:rPr>
              <a:t> University of Agriculture, </a:t>
            </a:r>
            <a:r>
              <a:rPr lang="en-GB" sz="1200" dirty="0" err="1">
                <a:solidFill>
                  <a:srgbClr val="FFF6C8"/>
                </a:solidFill>
              </a:rPr>
              <a:t>Morogoro</a:t>
            </a:r>
            <a:r>
              <a:rPr lang="en-GB" sz="1200" dirty="0">
                <a:solidFill>
                  <a:srgbClr val="FFF6C8"/>
                </a:solidFill>
              </a:rPr>
              <a:t>, Tanzania </a:t>
            </a:r>
            <a:endParaRPr lang="en-ZA" sz="1200" dirty="0">
              <a:solidFill>
                <a:srgbClr val="FFF6C8"/>
              </a:solidFill>
            </a:endParaRPr>
          </a:p>
          <a:p>
            <a:pPr algn="ctr"/>
            <a:r>
              <a:rPr lang="en-GB" sz="1200" baseline="30000" dirty="0">
                <a:solidFill>
                  <a:srgbClr val="FFF6C8"/>
                </a:solidFill>
              </a:rPr>
              <a:t>6</a:t>
            </a:r>
            <a:r>
              <a:rPr lang="en-GB" sz="1200" dirty="0" smtClean="0">
                <a:solidFill>
                  <a:srgbClr val="FFF6C8"/>
                </a:solidFill>
              </a:rPr>
              <a:t> </a:t>
            </a:r>
            <a:r>
              <a:rPr lang="en-GB" sz="1200" dirty="0">
                <a:solidFill>
                  <a:srgbClr val="FFF6C8"/>
                </a:solidFill>
              </a:rPr>
              <a:t>School of Animal, Plant and Environmental Sciences, University of the Witwatersrand, 1 Jan Smuts Avenue, </a:t>
            </a:r>
            <a:r>
              <a:rPr lang="en-GB" sz="1200" dirty="0" err="1">
                <a:solidFill>
                  <a:srgbClr val="FFF6C8"/>
                </a:solidFill>
              </a:rPr>
              <a:t>Braamfontein</a:t>
            </a:r>
            <a:r>
              <a:rPr lang="en-GB" sz="1200" dirty="0">
                <a:solidFill>
                  <a:srgbClr val="FFF6C8"/>
                </a:solidFill>
              </a:rPr>
              <a:t> 2000Johannesburg, South </a:t>
            </a:r>
            <a:r>
              <a:rPr lang="en-GB" sz="1200" dirty="0" smtClean="0">
                <a:solidFill>
                  <a:srgbClr val="FFF6C8"/>
                </a:solidFill>
              </a:rPr>
              <a:t>Africa</a:t>
            </a:r>
            <a:endParaRPr lang="en-GB" sz="1200" dirty="0">
              <a:solidFill>
                <a:srgbClr val="FFF6C8"/>
              </a:solidFill>
            </a:endParaRPr>
          </a:p>
          <a:p>
            <a:pPr algn="ctr"/>
            <a:endParaRPr lang="en-US" sz="1600" b="1" dirty="0" smtClean="0">
              <a:solidFill>
                <a:srgbClr val="FFF6C8"/>
              </a:solidFill>
            </a:endParaRPr>
          </a:p>
          <a:p>
            <a:pPr algn="ctr"/>
            <a:endParaRPr lang="en-US" sz="1600" b="1" dirty="0">
              <a:solidFill>
                <a:srgbClr val="FFF6C8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F6C8"/>
                </a:solidFill>
              </a:rPr>
              <a:t>Tbilisi, 2017</a:t>
            </a:r>
            <a:endParaRPr lang="en-ZA" sz="1600" b="1" dirty="0">
              <a:solidFill>
                <a:srgbClr val="FFF6C8"/>
              </a:solidFill>
            </a:endParaRPr>
          </a:p>
          <a:p>
            <a:pPr algn="ctr"/>
            <a:r>
              <a:rPr lang="en-US" sz="1600" dirty="0" smtClean="0">
                <a:solidFill>
                  <a:srgbClr val="FFF6C8"/>
                </a:solidFill>
              </a:rPr>
              <a:t> </a:t>
            </a:r>
            <a:endParaRPr lang="en-US" sz="1600" dirty="0">
              <a:solidFill>
                <a:srgbClr val="FFF6C8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921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FFFFCC"/>
                </a:solidFill>
                <a:ea typeface="+mj-ea"/>
                <a:cs typeface="+mj-cs"/>
              </a:rPr>
              <a:t>MN Science Plan (Research Priorities) </a:t>
            </a:r>
            <a:endParaRPr lang="en-US" sz="3600" b="1" dirty="0" smtClean="0">
              <a:solidFill>
                <a:srgbClr val="FFFFCC"/>
              </a:solidFill>
              <a:ea typeface="+mj-ea"/>
              <a:cs typeface="+mj-cs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 1: Patterns and rates of land cover change.</a:t>
            </a:r>
            <a:endParaRPr lang="en-US" sz="2600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 2: Land use change integrated analysis: Process and drivers of land use change </a:t>
            </a:r>
          </a:p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 3: Carbon and biomass in the </a:t>
            </a:r>
            <a:r>
              <a:rPr lang="en-US" sz="2600" b="1" dirty="0" err="1">
                <a:solidFill>
                  <a:srgbClr val="FFF6C8"/>
                </a:solidFill>
                <a:latin typeface="Calibri" charset="0"/>
              </a:rPr>
              <a:t>miombo</a:t>
            </a: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 </a:t>
            </a:r>
            <a:r>
              <a:rPr lang="en-US" sz="2600" b="1" dirty="0" err="1">
                <a:solidFill>
                  <a:srgbClr val="FFF6C8"/>
                </a:solidFill>
                <a:latin typeface="Calibri" charset="0"/>
              </a:rPr>
              <a:t>woodlaands</a:t>
            </a:r>
            <a:endParaRPr lang="en-US" sz="2600" b="1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 4: Ecology of the </a:t>
            </a:r>
            <a:r>
              <a:rPr lang="en-US" sz="2600" b="1" dirty="0" err="1">
                <a:solidFill>
                  <a:srgbClr val="FFF6C8"/>
                </a:solidFill>
                <a:latin typeface="Calibri" charset="0"/>
              </a:rPr>
              <a:t>miombo</a:t>
            </a: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 ecosystem </a:t>
            </a:r>
          </a:p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areas 5: Miombo ecosystem management and adaptation to climate change </a:t>
            </a:r>
            <a:endParaRPr lang="en-US" sz="2600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Focal area 6: Socio-ecological relationships in the </a:t>
            </a:r>
            <a:r>
              <a:rPr lang="en-US" sz="2600" b="1" dirty="0" err="1">
                <a:solidFill>
                  <a:srgbClr val="FFF6C8"/>
                </a:solidFill>
                <a:latin typeface="Calibri" charset="0"/>
              </a:rPr>
              <a:t>miombo</a:t>
            </a:r>
            <a:r>
              <a:rPr lang="en-US" sz="2600" b="1" dirty="0">
                <a:solidFill>
                  <a:srgbClr val="FFF6C8"/>
                </a:solidFill>
                <a:latin typeface="Calibri" charset="0"/>
              </a:rPr>
              <a:t> ecosystem </a:t>
            </a:r>
            <a:endParaRPr lang="en-US" sz="2600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600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600" dirty="0">
              <a:solidFill>
                <a:srgbClr val="FFF6C8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en-US" sz="2600" dirty="0">
              <a:solidFill>
                <a:srgbClr val="FFF6C8"/>
              </a:solidFill>
              <a:latin typeface="Calibri" charset="0"/>
            </a:endParaRPr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14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7" y="127000"/>
            <a:ext cx="8475143" cy="8255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6C8"/>
                </a:solidFill>
              </a:rPr>
              <a:t>Collaborative Research projects: </a:t>
            </a:r>
            <a:br>
              <a:rPr lang="en-US" sz="3200" b="1" dirty="0" smtClean="0">
                <a:solidFill>
                  <a:srgbClr val="FFF6C8"/>
                </a:solidFill>
              </a:rPr>
            </a:br>
            <a:endParaRPr lang="en-US" sz="3200" b="1" dirty="0">
              <a:solidFill>
                <a:srgbClr val="FFF6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0248"/>
            <a:ext cx="8482243" cy="6027752"/>
          </a:xfrm>
        </p:spPr>
        <p:txBody>
          <a:bodyPr>
            <a:noAutofit/>
          </a:bodyPr>
          <a:lstStyle/>
          <a:p>
            <a:pPr lvl="0"/>
            <a:r>
              <a:rPr lang="en-GB" sz="2200" dirty="0">
                <a:solidFill>
                  <a:srgbClr val="FFF6C8"/>
                </a:solidFill>
              </a:rPr>
              <a:t>Analysis of the </a:t>
            </a:r>
            <a:r>
              <a:rPr lang="en-GB" sz="2200" dirty="0" smtClean="0">
                <a:solidFill>
                  <a:srgbClr val="FFF6C8"/>
                </a:solidFill>
              </a:rPr>
              <a:t>regional legal </a:t>
            </a:r>
            <a:r>
              <a:rPr lang="en-GB" sz="2200" dirty="0">
                <a:solidFill>
                  <a:srgbClr val="FFF6C8"/>
                </a:solidFill>
              </a:rPr>
              <a:t>and policy framework for </a:t>
            </a:r>
            <a:r>
              <a:rPr lang="en-GB" sz="2200" dirty="0" err="1">
                <a:solidFill>
                  <a:srgbClr val="FFF6C8"/>
                </a:solidFill>
              </a:rPr>
              <a:t>miombo</a:t>
            </a:r>
            <a:r>
              <a:rPr lang="en-GB" sz="2200" dirty="0">
                <a:solidFill>
                  <a:srgbClr val="FFF6C8"/>
                </a:solidFill>
              </a:rPr>
              <a:t> </a:t>
            </a:r>
            <a:r>
              <a:rPr lang="en-GB" sz="2200" dirty="0" smtClean="0">
                <a:solidFill>
                  <a:srgbClr val="FFF6C8"/>
                </a:solidFill>
              </a:rPr>
              <a:t>woodlands (</a:t>
            </a:r>
            <a:r>
              <a:rPr lang="en-GB" sz="2200" b="1" dirty="0" smtClean="0">
                <a:solidFill>
                  <a:srgbClr val="FFF6C8"/>
                </a:solidFill>
              </a:rPr>
              <a:t>on-going</a:t>
            </a:r>
            <a:r>
              <a:rPr lang="en-GB" sz="2200" dirty="0" smtClean="0">
                <a:solidFill>
                  <a:srgbClr val="FFF6C8"/>
                </a:solidFill>
              </a:rPr>
              <a:t>). </a:t>
            </a:r>
          </a:p>
          <a:p>
            <a:pPr lvl="0"/>
            <a:endParaRPr lang="en-GB" sz="2200" dirty="0">
              <a:solidFill>
                <a:srgbClr val="FFF6C8"/>
              </a:solidFill>
            </a:endParaRPr>
          </a:p>
          <a:p>
            <a:pPr lvl="0"/>
            <a:r>
              <a:rPr lang="en-US" sz="2200" dirty="0">
                <a:solidFill>
                  <a:srgbClr val="FFF6C8"/>
                </a:solidFill>
              </a:rPr>
              <a:t>An integrated approach to maximize the use </a:t>
            </a:r>
            <a:r>
              <a:rPr lang="en-US" sz="2200" dirty="0" smtClean="0">
                <a:solidFill>
                  <a:srgbClr val="FFF6C8"/>
                </a:solidFill>
              </a:rPr>
              <a:t>NTFP </a:t>
            </a:r>
            <a:r>
              <a:rPr lang="en-US" sz="2200" dirty="0">
                <a:solidFill>
                  <a:srgbClr val="FFF6C8"/>
                </a:solidFill>
              </a:rPr>
              <a:t>and to improve agricultural systems in the Miombo woodlands </a:t>
            </a:r>
            <a:r>
              <a:rPr lang="en-US" sz="2200" dirty="0" smtClean="0">
                <a:solidFill>
                  <a:srgbClr val="FFF6C8"/>
                </a:solidFill>
              </a:rPr>
              <a:t>(</a:t>
            </a:r>
            <a:r>
              <a:rPr lang="en-US" sz="2200" b="1" dirty="0" smtClean="0">
                <a:solidFill>
                  <a:srgbClr val="FFF6C8"/>
                </a:solidFill>
              </a:rPr>
              <a:t>submitted to the African Union</a:t>
            </a:r>
            <a:r>
              <a:rPr lang="en-US" sz="2200" dirty="0" smtClean="0">
                <a:solidFill>
                  <a:srgbClr val="FFF6C8"/>
                </a:solidFill>
              </a:rPr>
              <a:t>).</a:t>
            </a:r>
          </a:p>
          <a:p>
            <a:pPr lvl="0"/>
            <a:endParaRPr lang="en-US" sz="2200" dirty="0" smtClean="0">
              <a:solidFill>
                <a:srgbClr val="FFF6C8"/>
              </a:solidFill>
            </a:endParaRPr>
          </a:p>
          <a:p>
            <a:r>
              <a:rPr lang="en-GB" sz="2200" dirty="0" smtClean="0">
                <a:solidFill>
                  <a:srgbClr val="FFF6C8"/>
                </a:solidFill>
              </a:rPr>
              <a:t>Socio-Ecological Observatory of SA Woodlands (SEOSAW), </a:t>
            </a:r>
            <a:r>
              <a:rPr lang="en-GB" sz="2200" dirty="0">
                <a:solidFill>
                  <a:srgbClr val="FFF6C8"/>
                </a:solidFill>
              </a:rPr>
              <a:t>collate and analyse existing plot </a:t>
            </a:r>
            <a:r>
              <a:rPr lang="en-GB" sz="2200" dirty="0" smtClean="0">
                <a:solidFill>
                  <a:srgbClr val="FFF6C8"/>
                </a:solidFill>
              </a:rPr>
              <a:t>data in the MW and associated woodlands  </a:t>
            </a:r>
            <a:r>
              <a:rPr lang="en-GB" sz="2200" dirty="0">
                <a:solidFill>
                  <a:srgbClr val="FFF6C8"/>
                </a:solidFill>
              </a:rPr>
              <a:t>(</a:t>
            </a:r>
            <a:r>
              <a:rPr lang="en-GB" sz="2200" b="1" dirty="0">
                <a:solidFill>
                  <a:srgbClr val="FFF6C8"/>
                </a:solidFill>
              </a:rPr>
              <a:t>on-going</a:t>
            </a:r>
            <a:r>
              <a:rPr lang="en-GB" sz="2200" dirty="0">
                <a:solidFill>
                  <a:srgbClr val="FFF6C8"/>
                </a:solidFill>
              </a:rPr>
              <a:t>)</a:t>
            </a:r>
          </a:p>
          <a:p>
            <a:pPr lvl="0"/>
            <a:endParaRPr lang="en-US" sz="2200" dirty="0" smtClean="0">
              <a:solidFill>
                <a:srgbClr val="FFF6C8"/>
              </a:solidFill>
            </a:endParaRPr>
          </a:p>
          <a:p>
            <a:r>
              <a:rPr lang="en-GB" sz="2200" dirty="0">
                <a:solidFill>
                  <a:srgbClr val="FFF6C8"/>
                </a:solidFill>
              </a:rPr>
              <a:t>D</a:t>
            </a:r>
            <a:r>
              <a:rPr lang="en-GB" sz="2200" dirty="0" smtClean="0">
                <a:solidFill>
                  <a:srgbClr val="FFF6C8"/>
                </a:solidFill>
              </a:rPr>
              <a:t>evelop </a:t>
            </a:r>
            <a:r>
              <a:rPr lang="en-GB" sz="2200" dirty="0">
                <a:solidFill>
                  <a:srgbClr val="FFF6C8"/>
                </a:solidFill>
              </a:rPr>
              <a:t>a restoration strategy for the </a:t>
            </a:r>
            <a:r>
              <a:rPr lang="en-GB" sz="2200" dirty="0" smtClean="0">
                <a:solidFill>
                  <a:srgbClr val="FFF6C8"/>
                </a:solidFill>
              </a:rPr>
              <a:t>region: geospatial </a:t>
            </a:r>
            <a:r>
              <a:rPr lang="en-GB" sz="2200" dirty="0">
                <a:solidFill>
                  <a:srgbClr val="FFF6C8"/>
                </a:solidFill>
              </a:rPr>
              <a:t>analysis of </a:t>
            </a:r>
            <a:r>
              <a:rPr lang="en-GB" sz="2200" dirty="0" err="1">
                <a:solidFill>
                  <a:srgbClr val="FFF6C8"/>
                </a:solidFill>
              </a:rPr>
              <a:t>miombo</a:t>
            </a:r>
            <a:r>
              <a:rPr lang="en-GB" sz="2200" dirty="0">
                <a:solidFill>
                  <a:srgbClr val="FFF6C8"/>
                </a:solidFill>
              </a:rPr>
              <a:t> degradation, identification of restoration models and priorities </a:t>
            </a:r>
            <a:r>
              <a:rPr lang="en-GB" sz="2200" dirty="0" smtClean="0">
                <a:solidFill>
                  <a:srgbClr val="FFF6C8"/>
                </a:solidFill>
              </a:rPr>
              <a:t>and </a:t>
            </a:r>
            <a:r>
              <a:rPr lang="en-GB" sz="2200" dirty="0">
                <a:solidFill>
                  <a:srgbClr val="FFF6C8"/>
                </a:solidFill>
              </a:rPr>
              <a:t>identification of implementation </a:t>
            </a:r>
            <a:r>
              <a:rPr lang="en-GB" sz="2200" dirty="0" smtClean="0">
                <a:solidFill>
                  <a:srgbClr val="FFF6C8"/>
                </a:solidFill>
              </a:rPr>
              <a:t>strategies . </a:t>
            </a:r>
            <a:endParaRPr lang="en-ZA" sz="2200" dirty="0">
              <a:solidFill>
                <a:srgbClr val="FFF6C8"/>
              </a:solidFill>
            </a:endParaRPr>
          </a:p>
          <a:p>
            <a:pPr marL="0" lvl="0" indent="0">
              <a:buNone/>
            </a:pPr>
            <a:endParaRPr lang="en-US" sz="2200" dirty="0">
              <a:solidFill>
                <a:srgbClr val="FFF6C8"/>
              </a:solidFill>
            </a:endParaRPr>
          </a:p>
          <a:p>
            <a:pPr lvl="0"/>
            <a:r>
              <a:rPr lang="en-ZA" sz="2200" dirty="0" smtClean="0">
                <a:solidFill>
                  <a:srgbClr val="FFF6C8"/>
                </a:solidFill>
              </a:rPr>
              <a:t>Impact </a:t>
            </a:r>
            <a:r>
              <a:rPr lang="en-ZA" sz="2200" dirty="0">
                <a:solidFill>
                  <a:srgbClr val="FFF6C8"/>
                </a:solidFill>
              </a:rPr>
              <a:t>of migration due to climate change on miombo  woodlands</a:t>
            </a:r>
            <a:r>
              <a:rPr lang="en-ZA" sz="2200" dirty="0" smtClean="0">
                <a:solidFill>
                  <a:srgbClr val="FFF6C8"/>
                </a:solidFill>
              </a:rPr>
              <a:t>.</a:t>
            </a:r>
          </a:p>
          <a:p>
            <a:pPr lvl="0"/>
            <a:endParaRPr lang="en-ZA" sz="2200" dirty="0">
              <a:solidFill>
                <a:srgbClr val="FFF6C8"/>
              </a:solidFill>
            </a:endParaRPr>
          </a:p>
          <a:p>
            <a:pPr lvl="0"/>
            <a:endParaRPr lang="en-ZA" sz="2200" dirty="0">
              <a:solidFill>
                <a:srgbClr val="FFF6C8"/>
              </a:solidFill>
            </a:endParaRPr>
          </a:p>
          <a:p>
            <a:pPr marL="0" indent="0">
              <a:buNone/>
            </a:pPr>
            <a:r>
              <a:rPr lang="en-ZA" sz="2200" dirty="0">
                <a:solidFill>
                  <a:srgbClr val="FFF6C8"/>
                </a:solidFill>
              </a:rPr>
              <a:t> </a:t>
            </a:r>
          </a:p>
          <a:p>
            <a:pPr marL="0" indent="0">
              <a:buNone/>
            </a:pPr>
            <a:endParaRPr lang="en-US" sz="2200" b="1" dirty="0">
              <a:solidFill>
                <a:srgbClr val="FFF6C8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1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682"/>
            <a:ext cx="9302749" cy="88521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6C8"/>
                </a:solidFill>
              </a:rPr>
              <a:t>Miombo Book : </a:t>
            </a:r>
            <a:br>
              <a:rPr lang="en-US" sz="3200" b="1" dirty="0" smtClean="0">
                <a:solidFill>
                  <a:srgbClr val="FFF6C8"/>
                </a:solidFill>
              </a:rPr>
            </a:br>
            <a:r>
              <a:rPr lang="en-US" sz="3200" b="1" dirty="0" smtClean="0">
                <a:solidFill>
                  <a:srgbClr val="FFF6C8"/>
                </a:solidFill>
              </a:rPr>
              <a:t>Miombo </a:t>
            </a:r>
            <a:r>
              <a:rPr lang="en-US" sz="3200" b="1" dirty="0">
                <a:solidFill>
                  <a:srgbClr val="FFF6C8"/>
                </a:solidFill>
              </a:rPr>
              <a:t>woodlands in a changing global environment</a:t>
            </a:r>
            <a:r>
              <a:rPr lang="en-ZA" sz="3200" dirty="0">
                <a:solidFill>
                  <a:srgbClr val="FFF6C8"/>
                </a:solidFill>
              </a:rPr>
              <a:t/>
            </a:r>
            <a:br>
              <a:rPr lang="en-ZA" sz="3200" dirty="0">
                <a:solidFill>
                  <a:srgbClr val="FFF6C8"/>
                </a:solidFill>
              </a:rPr>
            </a:br>
            <a:endParaRPr lang="en-US" sz="3200" b="1" dirty="0">
              <a:solidFill>
                <a:srgbClr val="FFF6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256019"/>
            <a:ext cx="8747125" cy="5252731"/>
          </a:xfrm>
        </p:spPr>
        <p:txBody>
          <a:bodyPr>
            <a:noAutofit/>
          </a:bodyPr>
          <a:lstStyle/>
          <a:p>
            <a:r>
              <a:rPr lang="en-ZA" sz="2000" dirty="0" smtClean="0">
                <a:solidFill>
                  <a:srgbClr val="FFF6C8"/>
                </a:solidFill>
              </a:rPr>
              <a:t>Funding source: </a:t>
            </a:r>
            <a:r>
              <a:rPr lang="en-ZA" sz="2000" dirty="0" smtClean="0">
                <a:solidFill>
                  <a:srgbClr val="FFF6C8"/>
                </a:solidFill>
              </a:rPr>
              <a:t>WWF Mozambique $20,000 but  total Budget  is $63,588</a:t>
            </a:r>
          </a:p>
          <a:p>
            <a:pPr lvl="0"/>
            <a:endParaRPr lang="en-ZA" sz="2000" dirty="0" smtClean="0">
              <a:solidFill>
                <a:srgbClr val="FFF6C8"/>
              </a:solidFill>
            </a:endParaRPr>
          </a:p>
          <a:p>
            <a:pPr lvl="0"/>
            <a:r>
              <a:rPr lang="en-ZA" sz="2000" dirty="0" smtClean="0">
                <a:solidFill>
                  <a:srgbClr val="FFF6C8"/>
                </a:solidFill>
              </a:rPr>
              <a:t>Editors: Ribeiro, N.; Gumbo, D. and Chidumayo, E. </a:t>
            </a:r>
          </a:p>
          <a:p>
            <a:pPr lvl="0"/>
            <a:endParaRPr lang="en-ZA" sz="2000" dirty="0" smtClean="0">
              <a:solidFill>
                <a:srgbClr val="FFF6C8"/>
              </a:solidFill>
            </a:endParaRPr>
          </a:p>
          <a:p>
            <a:r>
              <a:rPr lang="en-US" sz="2000" dirty="0" smtClean="0">
                <a:solidFill>
                  <a:srgbClr val="FFF6C8"/>
                </a:solidFill>
              </a:rPr>
              <a:t>Book outline: </a:t>
            </a:r>
          </a:p>
          <a:p>
            <a:pPr lvl="1"/>
            <a:r>
              <a:rPr lang="en-US" sz="2000" dirty="0">
                <a:solidFill>
                  <a:srgbClr val="FFF6C8"/>
                </a:solidFill>
              </a:rPr>
              <a:t>Chapter 1:  Biogeography of the Miombo Woodlands (Lead author: Professor E. </a:t>
            </a:r>
            <a:r>
              <a:rPr lang="en-US" sz="2000" dirty="0" err="1">
                <a:solidFill>
                  <a:srgbClr val="FFF6C8"/>
                </a:solidFill>
              </a:rPr>
              <a:t>Chidumayo</a:t>
            </a:r>
            <a:r>
              <a:rPr lang="en-US" sz="2000" dirty="0">
                <a:solidFill>
                  <a:srgbClr val="FFF6C8"/>
                </a:solidFill>
              </a:rPr>
              <a:t>)</a:t>
            </a:r>
            <a:endParaRPr lang="en-ZA" sz="2000" dirty="0">
              <a:solidFill>
                <a:srgbClr val="FFF6C8"/>
              </a:solidFill>
            </a:endParaRPr>
          </a:p>
          <a:p>
            <a:pPr lvl="1"/>
            <a:r>
              <a:rPr lang="en-US" sz="2000" dirty="0">
                <a:solidFill>
                  <a:srgbClr val="FFF6C8"/>
                </a:solidFill>
              </a:rPr>
              <a:t>Chapter 2: Socio-ecology of the </a:t>
            </a:r>
            <a:r>
              <a:rPr lang="en-US" sz="2000" dirty="0" err="1">
                <a:solidFill>
                  <a:srgbClr val="FFF6C8"/>
                </a:solidFill>
              </a:rPr>
              <a:t>miombo</a:t>
            </a:r>
            <a:r>
              <a:rPr lang="en-US" sz="2000" dirty="0">
                <a:solidFill>
                  <a:srgbClr val="FFF6C8"/>
                </a:solidFill>
              </a:rPr>
              <a:t> woodlands (Lead Author:  N. Ribeiro)</a:t>
            </a:r>
            <a:endParaRPr lang="en-ZA" sz="2000" dirty="0">
              <a:solidFill>
                <a:srgbClr val="FFF6C8"/>
              </a:solidFill>
            </a:endParaRPr>
          </a:p>
          <a:p>
            <a:pPr lvl="1"/>
            <a:r>
              <a:rPr lang="en-US" sz="2000" dirty="0">
                <a:solidFill>
                  <a:srgbClr val="FFF6C8"/>
                </a:solidFill>
              </a:rPr>
              <a:t>Chapter 4: Sustainable management of </a:t>
            </a:r>
            <a:r>
              <a:rPr lang="en-US" sz="2000" dirty="0" err="1">
                <a:solidFill>
                  <a:srgbClr val="FFF6C8"/>
                </a:solidFill>
              </a:rPr>
              <a:t>miombo</a:t>
            </a:r>
            <a:r>
              <a:rPr lang="en-US" sz="2000" dirty="0">
                <a:solidFill>
                  <a:srgbClr val="FFF6C8"/>
                </a:solidFill>
              </a:rPr>
              <a:t> woodlands (Lead author: Almeida </a:t>
            </a:r>
            <a:r>
              <a:rPr lang="en-US" sz="2000" dirty="0" err="1">
                <a:solidFill>
                  <a:srgbClr val="FFF6C8"/>
                </a:solidFill>
              </a:rPr>
              <a:t>Sitoe</a:t>
            </a:r>
            <a:r>
              <a:rPr lang="en-US" sz="2000" dirty="0">
                <a:solidFill>
                  <a:srgbClr val="FFF6C8"/>
                </a:solidFill>
              </a:rPr>
              <a:t>)</a:t>
            </a:r>
            <a:endParaRPr lang="en-ZA" sz="2000" dirty="0">
              <a:solidFill>
                <a:srgbClr val="FFF6C8"/>
              </a:solidFill>
            </a:endParaRPr>
          </a:p>
          <a:p>
            <a:pPr lvl="1"/>
            <a:r>
              <a:rPr lang="en-US" sz="2000" dirty="0">
                <a:solidFill>
                  <a:srgbClr val="FFF6C8"/>
                </a:solidFill>
              </a:rPr>
              <a:t>Chapter 5: Miombo and global change ecology (Lead author: Davison Gumbo)</a:t>
            </a:r>
            <a:endParaRPr lang="en-ZA" sz="2000" dirty="0">
              <a:solidFill>
                <a:srgbClr val="FFF6C8"/>
              </a:solidFill>
            </a:endParaRPr>
          </a:p>
          <a:p>
            <a:pPr lvl="1"/>
            <a:r>
              <a:rPr lang="en-US" sz="2000" dirty="0">
                <a:solidFill>
                  <a:srgbClr val="FFF6C8"/>
                </a:solidFill>
              </a:rPr>
              <a:t>Chapter 6: Governance for sustainable management of </a:t>
            </a:r>
            <a:r>
              <a:rPr lang="en-US" sz="2000" dirty="0" err="1">
                <a:solidFill>
                  <a:srgbClr val="FFF6C8"/>
                </a:solidFill>
              </a:rPr>
              <a:t>miombo</a:t>
            </a:r>
            <a:r>
              <a:rPr lang="en-US" sz="2000" dirty="0">
                <a:solidFill>
                  <a:srgbClr val="FFF6C8"/>
                </a:solidFill>
              </a:rPr>
              <a:t> woodlands (Lead author: </a:t>
            </a:r>
            <a:r>
              <a:rPr lang="en-US" sz="2000" dirty="0" err="1">
                <a:solidFill>
                  <a:srgbClr val="FFF6C8"/>
                </a:solidFill>
              </a:rPr>
              <a:t>Isilda</a:t>
            </a:r>
            <a:r>
              <a:rPr lang="en-US" sz="2000" dirty="0">
                <a:solidFill>
                  <a:srgbClr val="FFF6C8"/>
                </a:solidFill>
              </a:rPr>
              <a:t> </a:t>
            </a:r>
            <a:r>
              <a:rPr lang="en-US" sz="2000" dirty="0" err="1" smtClean="0">
                <a:solidFill>
                  <a:srgbClr val="FFF6C8"/>
                </a:solidFill>
              </a:rPr>
              <a:t>Nhantumbo</a:t>
            </a:r>
            <a:r>
              <a:rPr lang="en-US" sz="2000" dirty="0" smtClean="0">
                <a:solidFill>
                  <a:srgbClr val="FFF6C8"/>
                </a:solidFill>
              </a:rPr>
              <a:t> </a:t>
            </a:r>
            <a:r>
              <a:rPr lang="en-US" sz="2000" dirty="0">
                <a:solidFill>
                  <a:srgbClr val="FFF6C8"/>
                </a:solidFill>
              </a:rPr>
              <a:t>and Charles </a:t>
            </a:r>
            <a:r>
              <a:rPr lang="en-US" sz="2000" dirty="0" err="1">
                <a:solidFill>
                  <a:srgbClr val="FFF6C8"/>
                </a:solidFill>
              </a:rPr>
              <a:t>Jumbe</a:t>
            </a:r>
            <a:r>
              <a:rPr lang="en-US" sz="2000" dirty="0">
                <a:solidFill>
                  <a:srgbClr val="FFF6C8"/>
                </a:solidFill>
              </a:rPr>
              <a:t>)</a:t>
            </a:r>
            <a:endParaRPr lang="en-ZA" sz="2000" dirty="0">
              <a:solidFill>
                <a:srgbClr val="FFF6C8"/>
              </a:solidFill>
            </a:endParaRPr>
          </a:p>
          <a:p>
            <a:endParaRPr lang="en-US" sz="2000" dirty="0">
              <a:solidFill>
                <a:srgbClr val="FFF6C8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73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F6C8"/>
                </a:solidFill>
              </a:rPr>
              <a:t>World Bank funding</a:t>
            </a:r>
            <a:r>
              <a:rPr lang="en-US" dirty="0" smtClean="0">
                <a:solidFill>
                  <a:srgbClr val="FFF6C8"/>
                </a:solidFill>
              </a:rPr>
              <a:t>: $10000 for 1 </a:t>
            </a:r>
            <a:r>
              <a:rPr lang="en-US" dirty="0" smtClean="0">
                <a:solidFill>
                  <a:srgbClr val="FFF6C8"/>
                </a:solidFill>
              </a:rPr>
              <a:t>Y</a:t>
            </a:r>
            <a:r>
              <a:rPr lang="en-US" dirty="0" smtClean="0">
                <a:solidFill>
                  <a:srgbClr val="FFF6C8"/>
                </a:solidFill>
              </a:rPr>
              <a:t>ear June 2017-July 2018</a:t>
            </a:r>
          </a:p>
          <a:p>
            <a:pPr lvl="1"/>
            <a:endParaRPr lang="en-US" dirty="0">
              <a:solidFill>
                <a:srgbClr val="FFF6C8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6C8"/>
                </a:solidFill>
              </a:rPr>
              <a:t>Southern African Science Centre for Climate Change and Adaptive Land Management (SASSCAL ) to  </a:t>
            </a:r>
            <a:r>
              <a:rPr lang="en-US" dirty="0" smtClean="0">
                <a:solidFill>
                  <a:srgbClr val="FFF6C8"/>
                </a:solidFill>
              </a:rPr>
              <a:t>support MN </a:t>
            </a:r>
            <a:r>
              <a:rPr lang="en-US" dirty="0" smtClean="0">
                <a:solidFill>
                  <a:srgbClr val="FFF6C8"/>
                </a:solidFill>
              </a:rPr>
              <a:t> to establish </a:t>
            </a:r>
            <a:r>
              <a:rPr lang="en-US" dirty="0" smtClean="0">
                <a:solidFill>
                  <a:srgbClr val="FFF6C8"/>
                </a:solidFill>
              </a:rPr>
              <a:t>(strategic plan, science plan, webpage, fundraising strategy).</a:t>
            </a:r>
          </a:p>
          <a:p>
            <a:pPr lvl="1"/>
            <a:endParaRPr lang="en-US" dirty="0">
              <a:solidFill>
                <a:srgbClr val="FFF6C8"/>
              </a:solidFill>
            </a:endParaRPr>
          </a:p>
          <a:p>
            <a:pPr lvl="1"/>
            <a:r>
              <a:rPr lang="en-US" dirty="0" smtClean="0">
                <a:solidFill>
                  <a:srgbClr val="FFF6C8"/>
                </a:solidFill>
              </a:rPr>
              <a:t> 2 policy briefs underway (1 on sustainable wood management and 1 on large-scale agriculture expansion)</a:t>
            </a:r>
          </a:p>
          <a:p>
            <a:pPr lvl="1"/>
            <a:endParaRPr lang="en-US" dirty="0">
              <a:solidFill>
                <a:srgbClr val="FFF6C8"/>
              </a:solidFill>
            </a:endParaRPr>
          </a:p>
          <a:p>
            <a:pPr lvl="1"/>
            <a:r>
              <a:rPr lang="en-US" dirty="0" smtClean="0">
                <a:solidFill>
                  <a:srgbClr val="FFF6C8"/>
                </a:solidFill>
              </a:rPr>
              <a:t>1 regional forestry policy analysis </a:t>
            </a:r>
          </a:p>
          <a:p>
            <a:pPr lvl="1"/>
            <a:endParaRPr lang="en-US" dirty="0">
              <a:solidFill>
                <a:srgbClr val="FFF6C8"/>
              </a:solidFill>
            </a:endParaRPr>
          </a:p>
          <a:p>
            <a:pPr lvl="1"/>
            <a:r>
              <a:rPr lang="en-US" dirty="0" smtClean="0">
                <a:solidFill>
                  <a:srgbClr val="FFF6C8"/>
                </a:solidFill>
              </a:rPr>
              <a:t>Government focal points being established </a:t>
            </a:r>
          </a:p>
          <a:p>
            <a:pPr lvl="1"/>
            <a:endParaRPr lang="en-US" dirty="0">
              <a:solidFill>
                <a:srgbClr val="FFF6C8"/>
              </a:solidFill>
            </a:endParaRPr>
          </a:p>
          <a:p>
            <a:pPr lvl="1"/>
            <a:r>
              <a:rPr lang="en-US" dirty="0" smtClean="0">
                <a:solidFill>
                  <a:srgbClr val="FFF6C8"/>
                </a:solidFill>
              </a:rPr>
              <a:t>Partial </a:t>
            </a:r>
            <a:r>
              <a:rPr lang="en-US" dirty="0" smtClean="0">
                <a:solidFill>
                  <a:srgbClr val="FFF6C8"/>
                </a:solidFill>
              </a:rPr>
              <a:t>funding </a:t>
            </a:r>
            <a:r>
              <a:rPr lang="en-US" dirty="0" smtClean="0">
                <a:solidFill>
                  <a:srgbClr val="FFF6C8"/>
                </a:solidFill>
              </a:rPr>
              <a:t>to the MN meeting 2018</a:t>
            </a:r>
          </a:p>
          <a:p>
            <a:pPr lvl="1"/>
            <a:endParaRPr lang="en-US" sz="3200" dirty="0" smtClean="0">
              <a:solidFill>
                <a:srgbClr val="FFF6C8"/>
              </a:solidFill>
            </a:endParaRPr>
          </a:p>
          <a:p>
            <a:pPr lvl="1"/>
            <a:endParaRPr lang="en-US" sz="3200" dirty="0">
              <a:solidFill>
                <a:srgbClr val="FFF6C8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5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18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FFF6C8"/>
                </a:solidFill>
                <a:latin typeface="Calibri" charset="0"/>
              </a:rPr>
              <a:t>Communication </a:t>
            </a:r>
            <a:r>
              <a:rPr lang="en-GB" sz="3200" b="1" dirty="0">
                <a:solidFill>
                  <a:srgbClr val="FFF6C8"/>
                </a:solidFill>
                <a:latin typeface="Calibri" charset="0"/>
              </a:rPr>
              <a:t>and information </a:t>
            </a:r>
            <a:r>
              <a:rPr lang="en-GB" sz="3200" b="1" dirty="0" smtClean="0">
                <a:solidFill>
                  <a:srgbClr val="FFF6C8"/>
                </a:solidFill>
                <a:latin typeface="Calibri" charset="0"/>
              </a:rPr>
              <a:t>sharing</a:t>
            </a:r>
            <a:endParaRPr lang="en-US" sz="3200" b="1" dirty="0">
              <a:solidFill>
                <a:srgbClr val="FFF6C8"/>
              </a:solidFill>
              <a:latin typeface="Calibri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rgbClr val="FFF6C8"/>
                </a:solidFill>
                <a:latin typeface="Calibri" charset="0"/>
              </a:rPr>
              <a:t>A mailing </a:t>
            </a:r>
            <a:r>
              <a:rPr lang="en-US" dirty="0" smtClean="0">
                <a:solidFill>
                  <a:srgbClr val="FFF6C8"/>
                </a:solidFill>
                <a:latin typeface="Calibri" charset="0"/>
              </a:rPr>
              <a:t>list: </a:t>
            </a:r>
            <a:endParaRPr lang="en-US" dirty="0">
              <a:solidFill>
                <a:srgbClr val="FFF6C8"/>
              </a:solidFill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FFF6C8"/>
                </a:solidFill>
                <a:latin typeface="Calibri" charset="0"/>
                <a:hlinkClick r:id="rId2"/>
              </a:rPr>
              <a:t>miombo-network@</a:t>
            </a:r>
            <a:r>
              <a:rPr lang="en-US" dirty="0" smtClean="0">
                <a:solidFill>
                  <a:srgbClr val="FFF6C8"/>
                </a:solidFill>
                <a:latin typeface="Calibri" charset="0"/>
                <a:hlinkClick r:id="rId2"/>
              </a:rPr>
              <a:t>mlist.is.ed.ac.uk</a:t>
            </a:r>
            <a:endParaRPr lang="en-US" dirty="0">
              <a:solidFill>
                <a:srgbClr val="FFF6C8"/>
              </a:solidFill>
              <a:latin typeface="Calibri" charset="0"/>
              <a:hlinkClick r:id="rId3"/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rgbClr val="FFF6C8"/>
                </a:solidFill>
                <a:latin typeface="Calibri" charset="0"/>
                <a:hlinkClick r:id="rId3"/>
              </a:rPr>
              <a:t>joluci2000@yahoo.com</a:t>
            </a:r>
            <a:endParaRPr lang="en-US" dirty="0" smtClean="0">
              <a:solidFill>
                <a:srgbClr val="FFF6C8"/>
              </a:solidFill>
              <a:latin typeface="Calibri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solidFill>
                  <a:srgbClr val="FFF6C8"/>
                </a:solidFill>
                <a:latin typeface="Calibri" charset="0"/>
              </a:rPr>
              <a:t>(Natasha Ribeiro)</a:t>
            </a:r>
            <a:endParaRPr lang="en-US" dirty="0">
              <a:solidFill>
                <a:srgbClr val="FFF6C8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FFF6C8"/>
                </a:solidFill>
                <a:latin typeface="Calibri" charset="0"/>
              </a:rPr>
              <a:t>Website:</a:t>
            </a:r>
          </a:p>
          <a:p>
            <a:pPr marL="0" indent="0">
              <a:buNone/>
            </a:pPr>
            <a:r>
              <a:rPr lang="en-US" dirty="0">
                <a:solidFill>
                  <a:srgbClr val="FFF6C8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FFF6C8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FFF6C8"/>
                </a:solidFill>
                <a:latin typeface="Calibri" charset="0"/>
                <a:hlinkClick r:id="rId4"/>
              </a:rPr>
              <a:t>http</a:t>
            </a:r>
            <a:r>
              <a:rPr lang="en-US" dirty="0">
                <a:solidFill>
                  <a:srgbClr val="FFF6C8"/>
                </a:solidFill>
                <a:latin typeface="Calibri" charset="0"/>
                <a:hlinkClick r:id="rId4"/>
              </a:rPr>
              <a:t>://www.fao.org/GTOS/gofc-gold/net-</a:t>
            </a:r>
            <a:r>
              <a:rPr lang="en-US" dirty="0" smtClean="0">
                <a:solidFill>
                  <a:srgbClr val="FFF6C8"/>
                </a:solidFill>
                <a:latin typeface="Calibri" charset="0"/>
                <a:hlinkClick r:id="rId4"/>
              </a:rPr>
              <a:t>Miombo.html</a:t>
            </a:r>
            <a:r>
              <a:rPr lang="en-US" dirty="0" smtClean="0">
                <a:solidFill>
                  <a:srgbClr val="FFF6C8"/>
                </a:solidFill>
                <a:latin typeface="Calibri" charset="0"/>
              </a:rPr>
              <a:t> (to be updated soon)</a:t>
            </a:r>
          </a:p>
          <a:p>
            <a:pPr marL="0" indent="0">
              <a:buNone/>
            </a:pPr>
            <a:endParaRPr lang="en-US" dirty="0">
              <a:solidFill>
                <a:srgbClr val="FFF6C8"/>
              </a:solidFill>
              <a:latin typeface="Calibri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56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>
              <a:solidFill>
                <a:srgbClr val="FFF6C8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F6C8"/>
                </a:solidFill>
              </a:rPr>
              <a:t>Thank you!</a:t>
            </a:r>
            <a:endParaRPr lang="en-US" sz="6000" dirty="0">
              <a:solidFill>
                <a:srgbClr val="FFF6C8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02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>
                <a:solidFill>
                  <a:srgbClr val="FFFFCC"/>
                </a:solidFill>
              </a:rPr>
              <a:t>Miombo woodlands</a:t>
            </a:r>
            <a:r>
              <a:rPr lang="en-US" sz="3200"/>
              <a:t> </a:t>
            </a: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3733800"/>
            <a:ext cx="3962400" cy="2468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CC"/>
                </a:solidFill>
              </a:rPr>
              <a:t>The largest dry </a:t>
            </a:r>
            <a:r>
              <a:rPr lang="en-US" sz="2000" dirty="0" smtClean="0">
                <a:solidFill>
                  <a:srgbClr val="FFFFCC"/>
                </a:solidFill>
              </a:rPr>
              <a:t>forest ecosystem</a:t>
            </a:r>
            <a:endParaRPr lang="en-US" sz="2000" dirty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rgbClr val="FFFFCC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FFFFCC"/>
                </a:solidFill>
              </a:rPr>
              <a:t>Occupies about </a:t>
            </a:r>
            <a:r>
              <a:rPr lang="en-US" sz="2000" dirty="0" smtClean="0">
                <a:solidFill>
                  <a:srgbClr val="FFFFCC"/>
                </a:solidFill>
              </a:rPr>
              <a:t>2.7  </a:t>
            </a:r>
            <a:r>
              <a:rPr lang="en-US" sz="2000" dirty="0">
                <a:solidFill>
                  <a:srgbClr val="FFFFCC"/>
                </a:solidFill>
              </a:rPr>
              <a:t>million km</a:t>
            </a:r>
            <a:r>
              <a:rPr lang="en-US" sz="2000" baseline="30000" dirty="0">
                <a:solidFill>
                  <a:srgbClr val="FFFFCC"/>
                </a:solidFill>
              </a:rPr>
              <a:t>2</a:t>
            </a:r>
            <a:r>
              <a:rPr lang="en-US" sz="2000" dirty="0">
                <a:solidFill>
                  <a:srgbClr val="FFFFCC"/>
                </a:solidFill>
              </a:rPr>
              <a:t> in Southern </a:t>
            </a:r>
            <a:r>
              <a:rPr lang="en-US" sz="2000" dirty="0" smtClean="0">
                <a:solidFill>
                  <a:srgbClr val="FFFFCC"/>
                </a:solidFill>
              </a:rPr>
              <a:t>Africa</a:t>
            </a:r>
            <a:endParaRPr lang="en-US" sz="20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100" name="Picture 4" descr="w4442e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267200" cy="2205038"/>
          </a:xfrm>
          <a:prstGeom prst="rect">
            <a:avLst/>
          </a:prstGeom>
          <a:noFill/>
        </p:spPr>
      </p:pic>
      <p:pic>
        <p:nvPicPr>
          <p:cNvPr id="4101" name="Picture 5" descr="F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895600"/>
            <a:ext cx="3921125" cy="3581400"/>
          </a:xfrm>
          <a:noFill/>
          <a:ln/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1371600" y="1066800"/>
            <a:ext cx="54864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3962400" y="1828800"/>
            <a:ext cx="3581400" cy="3657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52400" y="6613525"/>
            <a:ext cx="68018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EEECE1"/>
                </a:solidFill>
              </a:rPr>
              <a:t>Sources: http:// </a:t>
            </a:r>
            <a:r>
              <a:rPr lang="en-US" sz="1000">
                <a:solidFill>
                  <a:srgbClr val="EEECE1"/>
                </a:solidFill>
                <a:hlinkClick r:id="rId4"/>
              </a:rPr>
              <a:t>www.fao.org/DOCREP/005/W4442E/w4442e04.htm</a:t>
            </a:r>
            <a:r>
              <a:rPr lang="en-US" sz="1000">
                <a:solidFill>
                  <a:srgbClr val="EEECE1"/>
                </a:solidFill>
              </a:rPr>
              <a:t>;  </a:t>
            </a:r>
            <a:r>
              <a:rPr lang="en-US" sz="1000">
                <a:solidFill>
                  <a:srgbClr val="EEECE1"/>
                </a:solidFill>
                <a:hlinkClick r:id="rId5"/>
              </a:rPr>
              <a:t>http://mediasfrance.org/Reseau/Lettre/10/en/Dossiers/</a:t>
            </a:r>
            <a:r>
              <a:rPr lang="en-US" sz="1000">
                <a:solidFill>
                  <a:srgbClr val="EEECE1"/>
                </a:solidFill>
              </a:rPr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36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0" y="990600"/>
            <a:ext cx="43434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CC"/>
                </a:solidFill>
              </a:rPr>
              <a:t>Provide goods and services for </a:t>
            </a:r>
            <a:r>
              <a:rPr lang="en-US" dirty="0" err="1" smtClean="0">
                <a:solidFill>
                  <a:srgbClr val="FFFFCC"/>
                </a:solidFill>
              </a:rPr>
              <a:t>ca</a:t>
            </a:r>
            <a:r>
              <a:rPr lang="en-US" dirty="0" smtClean="0">
                <a:solidFill>
                  <a:srgbClr val="FFFFCC"/>
                </a:solidFill>
              </a:rPr>
              <a:t> 40 </a:t>
            </a:r>
            <a:r>
              <a:rPr lang="en-US" dirty="0">
                <a:solidFill>
                  <a:srgbClr val="FFFFCC"/>
                </a:solidFill>
              </a:rPr>
              <a:t>million rural people and 15 million urban dwellers</a:t>
            </a:r>
          </a:p>
          <a:p>
            <a:endParaRPr lang="en-US" dirty="0">
              <a:solidFill>
                <a:srgbClr val="FFFFCC"/>
              </a:solidFill>
            </a:endParaRPr>
          </a:p>
          <a:p>
            <a:endParaRPr lang="en-US" sz="2400" dirty="0">
              <a:solidFill>
                <a:srgbClr val="FFFFCC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4" y="-15187"/>
            <a:ext cx="8867775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FFCC"/>
                </a:solidFill>
              </a:rPr>
              <a:t>Socio-ecological  </a:t>
            </a:r>
            <a:r>
              <a:rPr lang="en-US" sz="2800" b="1" dirty="0">
                <a:solidFill>
                  <a:srgbClr val="FFFFCC"/>
                </a:solidFill>
              </a:rPr>
              <a:t>importance of Miombo </a:t>
            </a:r>
            <a:r>
              <a:rPr lang="en-US" sz="2800" b="1" dirty="0" smtClean="0">
                <a:solidFill>
                  <a:srgbClr val="FFFFCC"/>
                </a:solidFill>
              </a:rPr>
              <a:t>Woodlands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114800" cy="5691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CC"/>
                </a:solidFill>
              </a:rPr>
              <a:t>about 8500 plant species, half are endemic</a:t>
            </a:r>
            <a:r>
              <a:rPr lang="en-US" sz="1800" dirty="0" smtClean="0">
                <a:solidFill>
                  <a:srgbClr val="FFFFCC"/>
                </a:solidFill>
              </a:rPr>
              <a:t> </a:t>
            </a:r>
            <a:r>
              <a:rPr lang="en-US" sz="1800" dirty="0" smtClean="0">
                <a:solidFill>
                  <a:srgbClr val="FFFFCC"/>
                </a:solidFill>
              </a:rPr>
              <a:t>to</a:t>
            </a:r>
            <a:r>
              <a:rPr lang="en-US" sz="1800" dirty="0" smtClean="0">
                <a:solidFill>
                  <a:srgbClr val="FFFFCC"/>
                </a:solidFill>
              </a:rPr>
              <a:t> </a:t>
            </a:r>
            <a:r>
              <a:rPr lang="en-US" sz="1800" dirty="0">
                <a:solidFill>
                  <a:srgbClr val="FFFFCC"/>
                </a:solidFill>
              </a:rPr>
              <a:t>the region.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CC"/>
                </a:solidFill>
              </a:rPr>
              <a:t>dominated by: </a:t>
            </a:r>
            <a:r>
              <a:rPr lang="en-US" sz="1800" i="1" dirty="0" err="1">
                <a:solidFill>
                  <a:srgbClr val="FFFFCC"/>
                </a:solidFill>
              </a:rPr>
              <a:t>Julbernardia</a:t>
            </a:r>
            <a:r>
              <a:rPr lang="en-US" sz="1800" i="1" dirty="0">
                <a:solidFill>
                  <a:srgbClr val="FFFFCC"/>
                </a:solidFill>
              </a:rPr>
              <a:t> </a:t>
            </a:r>
            <a:r>
              <a:rPr lang="en-US" sz="1800" i="1" dirty="0" err="1">
                <a:solidFill>
                  <a:srgbClr val="FFFFCC"/>
                </a:solidFill>
              </a:rPr>
              <a:t>globiflora</a:t>
            </a:r>
            <a:r>
              <a:rPr lang="en-US" sz="1800" i="1" dirty="0">
                <a:solidFill>
                  <a:srgbClr val="FFFFCC"/>
                </a:solidFill>
              </a:rPr>
              <a:t>, </a:t>
            </a:r>
            <a:r>
              <a:rPr lang="en-US" sz="1800" i="1" dirty="0" err="1">
                <a:solidFill>
                  <a:srgbClr val="FFFFCC"/>
                </a:solidFill>
              </a:rPr>
              <a:t>Brachystegia</a:t>
            </a:r>
            <a:r>
              <a:rPr lang="en-US" sz="1800" i="1" dirty="0">
                <a:solidFill>
                  <a:srgbClr val="FFFFCC"/>
                </a:solidFill>
              </a:rPr>
              <a:t> spp. </a:t>
            </a:r>
            <a:r>
              <a:rPr lang="en-US" sz="1800" dirty="0">
                <a:solidFill>
                  <a:srgbClr val="FFFFCC"/>
                </a:solidFill>
              </a:rPr>
              <a:t>and</a:t>
            </a:r>
            <a:r>
              <a:rPr lang="en-US" sz="1800" i="1" dirty="0">
                <a:solidFill>
                  <a:srgbClr val="FFFFCC"/>
                </a:solidFill>
              </a:rPr>
              <a:t> </a:t>
            </a:r>
            <a:r>
              <a:rPr lang="en-US" sz="1800" i="1" dirty="0" err="1">
                <a:solidFill>
                  <a:srgbClr val="FFFFCC"/>
                </a:solidFill>
              </a:rPr>
              <a:t>Isoberlinia</a:t>
            </a:r>
            <a:r>
              <a:rPr lang="en-US" sz="1800" i="1" dirty="0">
                <a:solidFill>
                  <a:srgbClr val="FFFFCC"/>
                </a:solidFill>
              </a:rPr>
              <a:t> </a:t>
            </a:r>
            <a:r>
              <a:rPr lang="en-US" sz="1800" i="1" dirty="0" err="1">
                <a:solidFill>
                  <a:srgbClr val="FFFFCC"/>
                </a:solidFill>
              </a:rPr>
              <a:t>angolensis</a:t>
            </a:r>
            <a:r>
              <a:rPr lang="en-US" sz="1800" i="1" dirty="0">
                <a:solidFill>
                  <a:srgbClr val="FFFFCC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1800" i="1" dirty="0">
              <a:solidFill>
                <a:srgbClr val="FFFF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FFCC"/>
                </a:solidFill>
              </a:rPr>
              <a:t>Frequent fires and other disturbances (</a:t>
            </a:r>
            <a:r>
              <a:rPr lang="en-US" sz="1800" dirty="0" err="1">
                <a:solidFill>
                  <a:srgbClr val="FFFFCC"/>
                </a:solidFill>
              </a:rPr>
              <a:t>herbivory</a:t>
            </a:r>
            <a:r>
              <a:rPr lang="en-US" sz="1800" dirty="0">
                <a:solidFill>
                  <a:srgbClr val="FFFFCC"/>
                </a:solidFill>
              </a:rPr>
              <a:t>, slash and burn) </a:t>
            </a:r>
          </a:p>
          <a:p>
            <a:pPr>
              <a:lnSpc>
                <a:spcPct val="90000"/>
              </a:lnSpc>
            </a:pPr>
            <a:endParaRPr lang="en-US" sz="1800" i="1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CC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9221" name="Picture 5" descr="FIL3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09600" y="3785408"/>
            <a:ext cx="3962400" cy="2820180"/>
          </a:xfrm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922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57787" y="4876800"/>
          <a:ext cx="3552825" cy="1981200"/>
        </p:xfrm>
        <a:graphic>
          <a:graphicData uri="http://schemas.openxmlformats.org/presentationml/2006/ole">
            <p:oleObj spid="_x0000_s1057" name="Bitmap Image" r:id="rId4" imgW="15238095" imgH="11428571" progId="">
              <p:embed/>
            </p:oleObj>
          </a:graphicData>
        </a:graphic>
      </p:graphicFrame>
      <p:pic>
        <p:nvPicPr>
          <p:cNvPr id="9223" name="Picture 7" descr="Untitled-13"/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7265"/>
            <a:ext cx="2276475" cy="2286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6705600" y="2362200"/>
            <a:ext cx="2209800" cy="2809875"/>
            <a:chOff x="480" y="2592"/>
            <a:chExt cx="1392" cy="1482"/>
          </a:xfrm>
        </p:grpSpPr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3513" r="8109"/>
            <a:stretch>
              <a:fillRect/>
            </a:stretch>
          </p:blipFill>
          <p:spPr bwMode="auto">
            <a:xfrm>
              <a:off x="480" y="2976"/>
              <a:ext cx="1392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624" y="2592"/>
              <a:ext cx="108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Comic Sans MS" charset="0"/>
                </a:rPr>
                <a:t>Domestic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631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7244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worldmap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530" y="1783804"/>
            <a:ext cx="4851470" cy="37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528845" y="3435049"/>
            <a:ext cx="380388" cy="391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09233" y="3728201"/>
            <a:ext cx="1329118" cy="913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10820" cy="4691063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</a:rPr>
              <a:t>One </a:t>
            </a:r>
            <a:r>
              <a:rPr lang="en-US" sz="2000" dirty="0">
                <a:solidFill>
                  <a:srgbClr val="FFFFCC"/>
                </a:solidFill>
              </a:rPr>
              <a:t>of the </a:t>
            </a:r>
            <a:r>
              <a:rPr lang="en-GB" sz="2000" dirty="0">
                <a:solidFill>
                  <a:srgbClr val="FFFFCC"/>
                </a:solidFill>
              </a:rPr>
              <a:t>Global </a:t>
            </a:r>
            <a:r>
              <a:rPr lang="en-GB" sz="2000" dirty="0" smtClean="0">
                <a:solidFill>
                  <a:srgbClr val="FFFFCC"/>
                </a:solidFill>
              </a:rPr>
              <a:t>Observation</a:t>
            </a:r>
          </a:p>
          <a:p>
            <a:r>
              <a:rPr lang="en-GB" sz="2000" dirty="0" smtClean="0">
                <a:solidFill>
                  <a:srgbClr val="FFFFCC"/>
                </a:solidFill>
              </a:rPr>
              <a:t>of </a:t>
            </a:r>
            <a:r>
              <a:rPr lang="en-GB" sz="2000" dirty="0">
                <a:solidFill>
                  <a:srgbClr val="FFFFCC"/>
                </a:solidFill>
              </a:rPr>
              <a:t>Forest and Land Cover Dynamics (GOFC-GOLD)  Regional Networks;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CC"/>
                </a:solidFill>
              </a:rPr>
              <a:t> Founded in 1995 by a group of regional  and International </a:t>
            </a:r>
            <a:r>
              <a:rPr lang="en-US" sz="2000" dirty="0" smtClean="0">
                <a:solidFill>
                  <a:srgbClr val="FFFFCC"/>
                </a:solidFill>
              </a:rPr>
              <a:t>scientists.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FFFF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CC"/>
                </a:solidFill>
              </a:rPr>
              <a:t> Focus:  </a:t>
            </a:r>
            <a:r>
              <a:rPr lang="en-US" sz="2000" dirty="0">
                <a:solidFill>
                  <a:srgbClr val="FFFFCC"/>
                </a:solidFill>
              </a:rPr>
              <a:t>Land use and Land cover of </a:t>
            </a:r>
            <a:r>
              <a:rPr lang="en-US" sz="2000" dirty="0" err="1">
                <a:solidFill>
                  <a:srgbClr val="FFFFCC"/>
                </a:solidFill>
              </a:rPr>
              <a:t>miombo</a:t>
            </a:r>
            <a:r>
              <a:rPr lang="en-US" sz="2000" dirty="0">
                <a:solidFill>
                  <a:srgbClr val="FFFFCC"/>
                </a:solidFill>
              </a:rPr>
              <a:t> woodlands of southern </a:t>
            </a:r>
            <a:r>
              <a:rPr lang="en-US" sz="2000" dirty="0" smtClean="0">
                <a:solidFill>
                  <a:srgbClr val="FFFFCC"/>
                </a:solidFill>
              </a:rPr>
              <a:t>Africa</a:t>
            </a:r>
            <a:r>
              <a:rPr lang="en-US" sz="2000" dirty="0">
                <a:solidFill>
                  <a:srgbClr val="FFFFCC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FFFFCC"/>
                </a:solidFill>
              </a:rPr>
              <a:t>  Inactive since ~2005 and re-launched in 2013.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CC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FFFFCC"/>
              </a:solidFill>
            </a:endParaRPr>
          </a:p>
          <a:p>
            <a:endParaRPr lang="en-US" sz="2000" dirty="0">
              <a:solidFill>
                <a:srgbClr val="FFFFCC"/>
              </a:solidFill>
            </a:endParaRPr>
          </a:p>
          <a:p>
            <a:endParaRPr lang="en-US" sz="2000" dirty="0">
              <a:solidFill>
                <a:srgbClr val="FFFFCC"/>
              </a:solidFill>
            </a:endParaRPr>
          </a:p>
          <a:p>
            <a:endParaRPr lang="en-US" sz="2000" dirty="0">
              <a:solidFill>
                <a:srgbClr val="FFFFCC"/>
              </a:solidFill>
            </a:endParaRPr>
          </a:p>
          <a:p>
            <a:endParaRPr lang="en-US" sz="2000" dirty="0">
              <a:solidFill>
                <a:srgbClr val="FFFFCC"/>
              </a:solidFill>
            </a:endParaRPr>
          </a:p>
          <a:p>
            <a:r>
              <a:rPr lang="en-US" sz="2000" dirty="0">
                <a:solidFill>
                  <a:srgbClr val="FFFFCC"/>
                </a:solidFill>
              </a:rPr>
              <a:t> 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9871" y="57631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2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FFFFCC"/>
                </a:solidFill>
              </a:rPr>
              <a:t>Objectives of the network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CC"/>
                </a:solidFill>
              </a:rPr>
              <a:t>T</a:t>
            </a:r>
            <a:r>
              <a:rPr lang="en-US" sz="2400" dirty="0" smtClean="0">
                <a:solidFill>
                  <a:srgbClr val="FFFFCC"/>
                </a:solidFill>
              </a:rPr>
              <a:t>o </a:t>
            </a:r>
            <a:r>
              <a:rPr lang="en-US" sz="2400" dirty="0">
                <a:solidFill>
                  <a:srgbClr val="FFFFCC"/>
                </a:solidFill>
              </a:rPr>
              <a:t>enhance the use of information from field observations and remote sensing of the </a:t>
            </a:r>
            <a:r>
              <a:rPr lang="en-US" sz="2400" dirty="0" err="1">
                <a:solidFill>
                  <a:srgbClr val="FFFFCC"/>
                </a:solidFill>
              </a:rPr>
              <a:t>miombo</a:t>
            </a:r>
            <a:r>
              <a:rPr lang="en-US" sz="2400" dirty="0">
                <a:solidFill>
                  <a:srgbClr val="FFFFCC"/>
                </a:solidFill>
              </a:rPr>
              <a:t> cover for management in southern Africa.</a:t>
            </a:r>
            <a:r>
              <a:rPr lang="en-ZA" sz="2400" dirty="0">
                <a:solidFill>
                  <a:srgbClr val="FFFFCC"/>
                </a:solidFill>
              </a:rPr>
              <a:t> </a:t>
            </a:r>
            <a:endParaRPr lang="en-ZA" sz="2400" dirty="0" smtClean="0">
              <a:solidFill>
                <a:srgbClr val="FFFFCC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FFCC"/>
                </a:solidFill>
              </a:rPr>
              <a:t>To execute and design projects, develop consensus algorithms and methodologies for product generation and </a:t>
            </a:r>
            <a:r>
              <a:rPr lang="en-US" sz="2400" dirty="0" smtClean="0">
                <a:solidFill>
                  <a:srgbClr val="FFFFCC"/>
                </a:solidFill>
              </a:rPr>
              <a:t>validation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</a:rPr>
              <a:t>To </a:t>
            </a:r>
            <a:r>
              <a:rPr lang="en-US" sz="2400" dirty="0">
                <a:solidFill>
                  <a:srgbClr val="FFFFCC"/>
                </a:solidFill>
              </a:rPr>
              <a:t>bring together land cover data providers, users and researchers operating in a common geographic area, and represent a link between national agencies, user groups and the global user/</a:t>
            </a:r>
            <a:r>
              <a:rPr lang="en-US" sz="2400" dirty="0" smtClean="0">
                <a:solidFill>
                  <a:srgbClr val="FFFFCC"/>
                </a:solidFill>
              </a:rPr>
              <a:t>producer.</a:t>
            </a:r>
            <a:r>
              <a:rPr lang="en-ZA" sz="2400" dirty="0" smtClean="0">
                <a:solidFill>
                  <a:srgbClr val="FFFFCC"/>
                </a:solidFill>
              </a:rPr>
              <a:t> </a:t>
            </a:r>
            <a:r>
              <a:rPr lang="en-US" sz="2400" dirty="0" smtClean="0">
                <a:solidFill>
                  <a:srgbClr val="FFFFCC"/>
                </a:solidFill>
              </a:rPr>
              <a:t> </a:t>
            </a:r>
            <a:endParaRPr lang="en-US" sz="2400" dirty="0">
              <a:solidFill>
                <a:srgbClr val="FFFFCC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33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 smtClean="0">
                <a:solidFill>
                  <a:srgbClr val="FFF6C8"/>
                </a:solidFill>
                <a:latin typeface="Calibri" charset="0"/>
              </a:rPr>
              <a:t> </a:t>
            </a:r>
            <a:r>
              <a:rPr lang="en-GB" sz="3200" b="1" dirty="0">
                <a:solidFill>
                  <a:srgbClr val="FFF6C8"/>
                </a:solidFill>
                <a:latin typeface="Calibri" charset="0"/>
              </a:rPr>
              <a:t>Membership database </a:t>
            </a:r>
            <a:r>
              <a:rPr lang="en-US" sz="3200" b="1" dirty="0">
                <a:solidFill>
                  <a:srgbClr val="FFF6C8"/>
                </a:solidFill>
                <a:latin typeface="Calibri" charset="0"/>
              </a:rPr>
              <a:t/>
            </a:r>
            <a:br>
              <a:rPr lang="en-US" sz="3200" b="1" dirty="0">
                <a:solidFill>
                  <a:srgbClr val="FFF6C8"/>
                </a:solidFill>
                <a:latin typeface="Calibri" charset="0"/>
              </a:rPr>
            </a:br>
            <a:endParaRPr lang="en-US" sz="3200" b="1" dirty="0">
              <a:solidFill>
                <a:srgbClr val="FFF6C8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6C8"/>
                </a:solidFill>
                <a:ea typeface="+mn-ea"/>
                <a:cs typeface="+mn-cs"/>
              </a:rPr>
              <a:t>More than 100 people listed (MW countries,  South Africa, Namibia, Botswana, USA, UK, Portugal, </a:t>
            </a:r>
            <a:r>
              <a:rPr lang="en-US" dirty="0" err="1" smtClean="0">
                <a:solidFill>
                  <a:srgbClr val="FFF6C8"/>
                </a:solidFill>
                <a:ea typeface="+mn-ea"/>
                <a:cs typeface="+mn-cs"/>
              </a:rPr>
              <a:t>Brasil</a:t>
            </a:r>
            <a:r>
              <a:rPr lang="en-US" dirty="0" smtClean="0">
                <a:solidFill>
                  <a:srgbClr val="FFF6C8"/>
                </a:solidFill>
                <a:ea typeface="+mn-ea"/>
                <a:cs typeface="+mn-cs"/>
              </a:rPr>
              <a:t>, New Zealand, others).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FFF6C8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6C8"/>
                </a:solidFill>
                <a:ea typeface="+mn-ea"/>
                <a:cs typeface="+mn-cs"/>
              </a:rPr>
              <a:t>60% are from academia, 26% from conservation NGOs and/or institutions, 8% from private sector and 4% from government institutions.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6C8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6C8"/>
                </a:solidFill>
                <a:ea typeface="+mn-ea"/>
                <a:cs typeface="+mn-cs"/>
              </a:rPr>
              <a:t>=&gt; good capacity for training and capacity building within the network.</a:t>
            </a:r>
            <a:endParaRPr lang="en-US" dirty="0">
              <a:solidFill>
                <a:srgbClr val="FFF6C8"/>
              </a:solidFill>
              <a:ea typeface="+mn-ea"/>
              <a:cs typeface="+mn-cs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32488"/>
            <a:ext cx="91440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57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i="1" dirty="0">
                <a:solidFill>
                  <a:srgbClr val="F0F2C7"/>
                </a:solidFill>
              </a:rPr>
              <a:t>Restoring socio-ecological and socio-economic relationships in the </a:t>
            </a:r>
            <a:r>
              <a:rPr lang="en-GB" sz="3200" i="1" dirty="0" err="1">
                <a:solidFill>
                  <a:srgbClr val="F0F2C7"/>
                </a:solidFill>
              </a:rPr>
              <a:t>miombo</a:t>
            </a:r>
            <a:r>
              <a:rPr lang="en-GB" sz="3200" i="1" dirty="0">
                <a:solidFill>
                  <a:srgbClr val="F0F2C7"/>
                </a:solidFill>
              </a:rPr>
              <a:t> woodlands</a:t>
            </a:r>
            <a:r>
              <a:rPr lang="en-ZA" sz="3200" dirty="0">
                <a:solidFill>
                  <a:srgbClr val="F0F2C7"/>
                </a:solidFill>
              </a:rPr>
              <a:t> </a:t>
            </a:r>
            <a:endParaRPr lang="en-US" sz="3200" dirty="0">
              <a:solidFill>
                <a:srgbClr val="F0F2C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0F2C7"/>
                </a:solidFill>
              </a:rPr>
              <a:t>MN meeting, July 2016, Maputo, Mozambique</a:t>
            </a:r>
            <a:endParaRPr lang="en-US" sz="2800" dirty="0">
              <a:solidFill>
                <a:srgbClr val="F0F2C7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1031875" y="1727199"/>
            <a:ext cx="6092825" cy="409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6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6C8"/>
                </a:solidFill>
              </a:rPr>
              <a:t>Conceptual Framework of the MN</a:t>
            </a:r>
            <a:endParaRPr lang="en-US" dirty="0">
              <a:solidFill>
                <a:srgbClr val="FFF6C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483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84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0F2C7"/>
                </a:solidFill>
              </a:rPr>
              <a:t>Policy brief Published </a:t>
            </a:r>
            <a:endParaRPr lang="en-US" dirty="0">
              <a:solidFill>
                <a:srgbClr val="F0F2C7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44088" b="-44088"/>
          <a:stretch>
            <a:fillRect/>
          </a:stretch>
        </p:blipFill>
        <p:spPr>
          <a:xfrm>
            <a:off x="303240" y="158751"/>
            <a:ext cx="8383560" cy="6372886"/>
          </a:xfrm>
        </p:spPr>
      </p:pic>
      <p:sp>
        <p:nvSpPr>
          <p:cNvPr id="9" name="Rectangle 8"/>
          <p:cNvSpPr/>
          <p:nvPr/>
        </p:nvSpPr>
        <p:spPr>
          <a:xfrm>
            <a:off x="457200" y="533204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6C8"/>
                </a:solidFill>
              </a:rPr>
              <a:t>https://</a:t>
            </a:r>
            <a:r>
              <a:rPr lang="en-US" dirty="0" err="1">
                <a:solidFill>
                  <a:srgbClr val="FFF6C8"/>
                </a:solidFill>
              </a:rPr>
              <a:t>www.iucn.org</a:t>
            </a:r>
            <a:r>
              <a:rPr lang="en-US" dirty="0">
                <a:solidFill>
                  <a:srgbClr val="FFF6C8"/>
                </a:solidFill>
              </a:rPr>
              <a:t>/news/forests/201702/roadmap-protect-</a:t>
            </a:r>
            <a:r>
              <a:rPr lang="en-US" dirty="0" err="1">
                <a:solidFill>
                  <a:srgbClr val="FFF6C8"/>
                </a:solidFill>
              </a:rPr>
              <a:t>miombo</a:t>
            </a:r>
            <a:r>
              <a:rPr lang="en-US" dirty="0">
                <a:solidFill>
                  <a:srgbClr val="FFF6C8"/>
                </a:solidFill>
              </a:rPr>
              <a:t>-woodlands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7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1200</Words>
  <Application>Microsoft Macintosh PowerPoint</Application>
  <PresentationFormat>On-screen Show (4:3)</PresentationFormat>
  <Paragraphs>149</Paragraphs>
  <Slides>15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Slide 1</vt:lpstr>
      <vt:lpstr>Miombo woodlands  </vt:lpstr>
      <vt:lpstr>Socio-ecological  importance of Miombo Woodlands</vt:lpstr>
      <vt:lpstr>Slide 4</vt:lpstr>
      <vt:lpstr>Objectives of the network</vt:lpstr>
      <vt:lpstr> Membership database  </vt:lpstr>
      <vt:lpstr>Restoring socio-ecological and socio-economic relationships in the miombo woodlands </vt:lpstr>
      <vt:lpstr>Conceptual Framework of the MN</vt:lpstr>
      <vt:lpstr>Policy brief Published </vt:lpstr>
      <vt:lpstr>MN Science Plan (Research Priorities) </vt:lpstr>
      <vt:lpstr>Collaborative Research projects:  </vt:lpstr>
      <vt:lpstr>Miombo Book :  Miombo woodlands in a changing global environment </vt:lpstr>
      <vt:lpstr>Slide 13</vt:lpstr>
      <vt:lpstr>Communication and information sharing</vt:lpstr>
      <vt:lpstr>Slide 15</vt:lpstr>
    </vt:vector>
  </TitlesOfParts>
  <Company>UEM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Ribeiro</dc:creator>
  <cp:lastModifiedBy>Judith Kamoto</cp:lastModifiedBy>
  <cp:revision>46</cp:revision>
  <dcterms:created xsi:type="dcterms:W3CDTF">2017-09-13T05:00:04Z</dcterms:created>
  <dcterms:modified xsi:type="dcterms:W3CDTF">2017-09-13T06:48:30Z</dcterms:modified>
</cp:coreProperties>
</file>