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256" r:id="rId3"/>
    <p:sldId id="297" r:id="rId4"/>
    <p:sldId id="298" r:id="rId5"/>
    <p:sldId id="299" r:id="rId6"/>
    <p:sldId id="300" r:id="rId7"/>
    <p:sldId id="257" r:id="rId8"/>
    <p:sldId id="260" r:id="rId9"/>
    <p:sldId id="261" r:id="rId10"/>
    <p:sldId id="262" r:id="rId11"/>
    <p:sldId id="263" r:id="rId12"/>
    <p:sldId id="264" r:id="rId13"/>
    <p:sldId id="268" r:id="rId14"/>
    <p:sldId id="269" r:id="rId15"/>
    <p:sldId id="271" r:id="rId16"/>
    <p:sldId id="272" r:id="rId17"/>
    <p:sldId id="273" r:id="rId18"/>
    <p:sldId id="274" r:id="rId19"/>
    <p:sldId id="275" r:id="rId20"/>
    <p:sldId id="276" r:id="rId21"/>
    <p:sldId id="277" r:id="rId22"/>
    <p:sldId id="278" r:id="rId23"/>
    <p:sldId id="279" r:id="rId24"/>
    <p:sldId id="283" r:id="rId25"/>
    <p:sldId id="284" r:id="rId26"/>
    <p:sldId id="287" r:id="rId27"/>
    <p:sldId id="291" r:id="rId28"/>
    <p:sldId id="288" r:id="rId29"/>
    <p:sldId id="292" r:id="rId30"/>
    <p:sldId id="293" r:id="rId31"/>
    <p:sldId id="294" r:id="rId32"/>
    <p:sldId id="295" r:id="rId33"/>
    <p:sldId id="296" r:id="rId34"/>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สไตล์สีปานกลาง 2 - เน้น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02" y="-1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file:///D:\UHI\UHI\Landsat\BKK\2015\Map\Land%20cover%20type.xlsx" TargetMode="External"/><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Browallia New" panose="020B0604020202020204" pitchFamily="34" charset="-34"/>
                <a:ea typeface="+mn-ea"/>
                <a:cs typeface="Browallia New" panose="020B0604020202020204" pitchFamily="34" charset="-34"/>
              </a:defRPr>
            </a:pPr>
            <a:r>
              <a:rPr lang="en-US">
                <a:latin typeface="Browallia New" panose="020B0604020202020204" pitchFamily="34" charset="-34"/>
                <a:cs typeface="Browallia New" panose="020B0604020202020204" pitchFamily="34" charset="-34"/>
              </a:rPr>
              <a:t>Area</a:t>
            </a:r>
            <a:r>
              <a:rPr lang="en-US" baseline="0">
                <a:latin typeface="Browallia New" panose="020B0604020202020204" pitchFamily="34" charset="-34"/>
                <a:cs typeface="Browallia New" panose="020B0604020202020204" pitchFamily="34" charset="-34"/>
              </a:rPr>
              <a:t> of land cover type 2015</a:t>
            </a:r>
            <a:endParaRPr lang="en-US">
              <a:latin typeface="Browallia New" panose="020B0604020202020204" pitchFamily="34" charset="-34"/>
              <a:cs typeface="Browallia New" panose="020B0604020202020204" pitchFamily="34" charset="-34"/>
            </a:endParaRP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FFC000"/>
            </a:solidFill>
            <a:ln>
              <a:noFill/>
            </a:ln>
            <a:effectLst/>
            <a:sp3d/>
          </c:spPr>
          <c:invertIfNegative val="0"/>
          <c:dPt>
            <c:idx val="1"/>
            <c:invertIfNegative val="0"/>
            <c:bubble3D val="0"/>
            <c:spPr>
              <a:solidFill>
                <a:srgbClr val="FF0000"/>
              </a:solidFill>
              <a:ln>
                <a:noFill/>
              </a:ln>
              <a:effectLst/>
              <a:sp3d/>
            </c:spPr>
            <c:extLst xmlns:c16r2="http://schemas.microsoft.com/office/drawing/2015/06/chart">
              <c:ext xmlns:c16="http://schemas.microsoft.com/office/drawing/2014/chart" uri="{C3380CC4-5D6E-409C-BE32-E72D297353CC}">
                <c16:uniqueId val="{00000001-21F7-4C95-B51F-57F71D91A253}"/>
              </c:ext>
            </c:extLst>
          </c:dPt>
          <c:dPt>
            <c:idx val="2"/>
            <c:invertIfNegative val="0"/>
            <c:bubble3D val="0"/>
            <c:spPr>
              <a:solidFill>
                <a:srgbClr val="00B050"/>
              </a:solidFill>
              <a:ln>
                <a:noFill/>
              </a:ln>
              <a:effectLst/>
              <a:sp3d/>
            </c:spPr>
            <c:extLst xmlns:c16r2="http://schemas.microsoft.com/office/drawing/2015/06/chart">
              <c:ext xmlns:c16="http://schemas.microsoft.com/office/drawing/2014/chart" uri="{C3380CC4-5D6E-409C-BE32-E72D297353CC}">
                <c16:uniqueId val="{00000003-21F7-4C95-B51F-57F71D91A253}"/>
              </c:ext>
            </c:extLst>
          </c:dPt>
          <c:dPt>
            <c:idx val="3"/>
            <c:invertIfNegative val="0"/>
            <c:bubble3D val="0"/>
            <c:spPr>
              <a:solidFill>
                <a:srgbClr val="0070C0"/>
              </a:solidFill>
              <a:ln>
                <a:noFill/>
              </a:ln>
              <a:effectLst/>
              <a:sp3d/>
            </c:spPr>
            <c:extLst xmlns:c16r2="http://schemas.microsoft.com/office/drawing/2015/06/chart">
              <c:ext xmlns:c16="http://schemas.microsoft.com/office/drawing/2014/chart" uri="{C3380CC4-5D6E-409C-BE32-E72D297353CC}">
                <c16:uniqueId val="{00000005-21F7-4C95-B51F-57F71D91A253}"/>
              </c:ext>
            </c:extLst>
          </c:dPt>
          <c:cat>
            <c:strRef>
              <c:f>'Land cover type'!$F$2:$F$5</c:f>
              <c:strCache>
                <c:ptCount val="4"/>
                <c:pt idx="0">
                  <c:v>Bare soil</c:v>
                </c:pt>
                <c:pt idx="1">
                  <c:v>Built Up</c:v>
                </c:pt>
                <c:pt idx="2">
                  <c:v>Vegetation</c:v>
                </c:pt>
                <c:pt idx="3">
                  <c:v>Water</c:v>
                </c:pt>
              </c:strCache>
            </c:strRef>
          </c:cat>
          <c:val>
            <c:numRef>
              <c:f>'Land cover type'!$C$2:$C$5</c:f>
              <c:numCache>
                <c:formatCode>General</c:formatCode>
                <c:ptCount val="4"/>
                <c:pt idx="0">
                  <c:v>126.7407</c:v>
                </c:pt>
                <c:pt idx="1">
                  <c:v>892.59479999999996</c:v>
                </c:pt>
                <c:pt idx="2">
                  <c:v>461.90339999999998</c:v>
                </c:pt>
                <c:pt idx="3">
                  <c:v>86.694299999999998</c:v>
                </c:pt>
              </c:numCache>
            </c:numRef>
          </c:val>
          <c:extLst xmlns:c16r2="http://schemas.microsoft.com/office/drawing/2015/06/chart">
            <c:ext xmlns:c16="http://schemas.microsoft.com/office/drawing/2014/chart" uri="{C3380CC4-5D6E-409C-BE32-E72D297353CC}">
              <c16:uniqueId val="{00000006-21F7-4C95-B51F-57F71D91A253}"/>
            </c:ext>
          </c:extLst>
        </c:ser>
        <c:dLbls>
          <c:showLegendKey val="0"/>
          <c:showVal val="0"/>
          <c:showCatName val="0"/>
          <c:showSerName val="0"/>
          <c:showPercent val="0"/>
          <c:showBubbleSize val="0"/>
        </c:dLbls>
        <c:gapWidth val="150"/>
        <c:shape val="box"/>
        <c:axId val="113804032"/>
        <c:axId val="113805568"/>
        <c:axId val="0"/>
      </c:bar3DChart>
      <c:catAx>
        <c:axId val="113804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805568"/>
        <c:crosses val="autoZero"/>
        <c:auto val="1"/>
        <c:lblAlgn val="ctr"/>
        <c:lblOffset val="100"/>
        <c:noMultiLvlLbl val="0"/>
      </c:catAx>
      <c:valAx>
        <c:axId val="11380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Sq.KM.</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804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6F8DD-2A11-47C6-A1D9-05D46C67A959}" type="doc">
      <dgm:prSet loTypeId="urn:microsoft.com/office/officeart/2005/8/layout/pyramid1" loCatId="pyramid" qsTypeId="urn:microsoft.com/office/officeart/2005/8/quickstyle/simple1" qsCatId="simple" csTypeId="urn:microsoft.com/office/officeart/2005/8/colors/colorful3" csCatId="colorful" phldr="1"/>
      <dgm:spPr/>
    </dgm:pt>
    <dgm:pt modelId="{54FDDDAB-8A30-4EA9-ACBF-7D6D556203EE}">
      <dgm:prSet phldrT="[Text]" custT="1"/>
      <dgm:spPr>
        <a:solidFill>
          <a:srgbClr val="C4C4C4"/>
        </a:solidFill>
      </dgm:spPr>
      <dgm:t>
        <a:bodyPr/>
        <a:lstStyle/>
        <a:p>
          <a:r>
            <a:rPr lang="th-TH" sz="1600" dirty="0">
              <a:solidFill>
                <a:schemeClr val="bg1">
                  <a:lumMod val="75000"/>
                </a:schemeClr>
              </a:solidFill>
              <a:latin typeface="TH Sarabun New" pitchFamily="34" charset="-34"/>
              <a:cs typeface="TH Sarabun New" pitchFamily="34" charset="-34"/>
            </a:rPr>
            <a:t>า</a:t>
          </a:r>
          <a:endParaRPr lang="en-US" sz="1600" dirty="0">
            <a:solidFill>
              <a:schemeClr val="bg1">
                <a:lumMod val="75000"/>
              </a:schemeClr>
            </a:solidFill>
            <a:latin typeface="TH Sarabun New" pitchFamily="34" charset="-34"/>
            <a:cs typeface="TH Sarabun New" pitchFamily="34" charset="-34"/>
          </a:endParaRPr>
        </a:p>
      </dgm:t>
    </dgm:pt>
    <dgm:pt modelId="{7C33B34E-7CA3-4EA0-A892-735EED10157A}" type="parTrans" cxnId="{42EB99A4-77C9-4749-ADB8-8BB9FA2BC30B}">
      <dgm:prSet/>
      <dgm:spPr/>
      <dgm:t>
        <a:bodyPr/>
        <a:lstStyle/>
        <a:p>
          <a:endParaRPr lang="en-US" sz="1600">
            <a:latin typeface="TH\"/>
          </a:endParaRPr>
        </a:p>
      </dgm:t>
    </dgm:pt>
    <dgm:pt modelId="{1B17895E-3A08-4C6A-B4CB-79A44799A92A}" type="sibTrans" cxnId="{42EB99A4-77C9-4749-ADB8-8BB9FA2BC30B}">
      <dgm:prSet/>
      <dgm:spPr/>
      <dgm:t>
        <a:bodyPr/>
        <a:lstStyle/>
        <a:p>
          <a:endParaRPr lang="en-US" sz="1600">
            <a:latin typeface="TH\"/>
          </a:endParaRPr>
        </a:p>
      </dgm:t>
    </dgm:pt>
    <dgm:pt modelId="{DF3423A0-3DC8-4212-9814-2D487DFE9604}">
      <dgm:prSet phldrT="[Text]" custT="1"/>
      <dgm:spPr>
        <a:solidFill>
          <a:srgbClr val="CDB481"/>
        </a:solidFill>
      </dgm:spPr>
      <dgm:t>
        <a:bodyPr/>
        <a:lstStyle/>
        <a:p>
          <a:r>
            <a:rPr lang="th-TH" sz="1600">
              <a:latin typeface="TH SarabunPSK" panose="020B0500040200020003" pitchFamily="34" charset="-34"/>
              <a:cs typeface="TH SarabunPSK" panose="020B0500040200020003" pitchFamily="34" charset="-34"/>
            </a:rPr>
            <a:t>เจ้าของที่ดิน</a:t>
          </a:r>
          <a:endParaRPr lang="en-US" sz="1600">
            <a:latin typeface="TH SarabunPSK" panose="020B0500040200020003" pitchFamily="34" charset="-34"/>
            <a:cs typeface="TH SarabunPSK" panose="020B0500040200020003" pitchFamily="34" charset="-34"/>
          </a:endParaRPr>
        </a:p>
      </dgm:t>
    </dgm:pt>
    <dgm:pt modelId="{AFFA46FA-7CF9-4779-B605-36D5ECA1FC1E}" type="parTrans" cxnId="{A9769E66-7E4F-4EFF-854B-196789EEA8D5}">
      <dgm:prSet/>
      <dgm:spPr/>
      <dgm:t>
        <a:bodyPr/>
        <a:lstStyle/>
        <a:p>
          <a:endParaRPr lang="en-US" sz="1600">
            <a:latin typeface="TH\"/>
          </a:endParaRPr>
        </a:p>
      </dgm:t>
    </dgm:pt>
    <dgm:pt modelId="{F50E9537-47D8-4F9D-AEE6-928335690839}" type="sibTrans" cxnId="{A9769E66-7E4F-4EFF-854B-196789EEA8D5}">
      <dgm:prSet/>
      <dgm:spPr/>
      <dgm:t>
        <a:bodyPr/>
        <a:lstStyle/>
        <a:p>
          <a:endParaRPr lang="en-US" sz="1600">
            <a:latin typeface="TH\"/>
          </a:endParaRPr>
        </a:p>
      </dgm:t>
    </dgm:pt>
    <dgm:pt modelId="{4DDB58F3-6017-42D1-9E8E-37151A4918EF}">
      <dgm:prSet phldrT="[Text]" custT="1"/>
      <dgm:spPr>
        <a:solidFill>
          <a:srgbClr val="FFC357"/>
        </a:solidFill>
      </dgm:spPr>
      <dgm:t>
        <a:bodyPr/>
        <a:lstStyle/>
        <a:p>
          <a:r>
            <a:rPr lang="th-TH" sz="1600">
              <a:latin typeface="TH SarabunPSK" panose="020B0500040200020003" pitchFamily="34" charset="-34"/>
              <a:cs typeface="TH SarabunPSK" panose="020B0500040200020003" pitchFamily="34" charset="-34"/>
            </a:rPr>
            <a:t>หน่วยงาน </a:t>
          </a:r>
          <a:r>
            <a:rPr lang="en-US" sz="1600">
              <a:latin typeface="TH SarabunPSK" panose="020B0500040200020003" pitchFamily="34" charset="-34"/>
              <a:cs typeface="TH SarabunPSK" panose="020B0500040200020003" pitchFamily="34" charset="-34"/>
            </a:rPr>
            <a:t>/</a:t>
          </a:r>
          <a:r>
            <a:rPr lang="th-TH" sz="1600">
              <a:latin typeface="TH SarabunPSK" panose="020B0500040200020003" pitchFamily="34" charset="-34"/>
              <a:cs typeface="TH SarabunPSK" panose="020B0500040200020003" pitchFamily="34" charset="-34"/>
            </a:rPr>
            <a:t> องค์กร </a:t>
          </a:r>
          <a:r>
            <a:rPr lang="en-US" sz="1600">
              <a:latin typeface="TH SarabunPSK" panose="020B0500040200020003" pitchFamily="34" charset="-34"/>
              <a:cs typeface="TH SarabunPSK" panose="020B0500040200020003" pitchFamily="34" charset="-34"/>
            </a:rPr>
            <a:t>/ </a:t>
          </a:r>
          <a:r>
            <a:rPr lang="th-TH" sz="1600">
              <a:latin typeface="TH SarabunPSK" panose="020B0500040200020003" pitchFamily="34" charset="-34"/>
              <a:cs typeface="TH SarabunPSK" panose="020B0500040200020003" pitchFamily="34" charset="-34"/>
            </a:rPr>
            <a:t>สถาบันการศึกษา ฯลฯ</a:t>
          </a:r>
          <a:endParaRPr lang="en-US" sz="1600">
            <a:latin typeface="TH SarabunPSK" panose="020B0500040200020003" pitchFamily="34" charset="-34"/>
            <a:cs typeface="TH SarabunPSK" panose="020B0500040200020003" pitchFamily="34" charset="-34"/>
          </a:endParaRPr>
        </a:p>
      </dgm:t>
    </dgm:pt>
    <dgm:pt modelId="{6AEBD1EF-BFF3-43C3-B6FB-93150926EBFC}" type="parTrans" cxnId="{FFBA3068-CB4F-4F1D-B45F-5FAB7954C3DC}">
      <dgm:prSet/>
      <dgm:spPr/>
      <dgm:t>
        <a:bodyPr/>
        <a:lstStyle/>
        <a:p>
          <a:endParaRPr lang="en-US" sz="1600">
            <a:latin typeface="TH\"/>
          </a:endParaRPr>
        </a:p>
      </dgm:t>
    </dgm:pt>
    <dgm:pt modelId="{0D2A4744-B71D-400D-996F-19FC251605A7}" type="sibTrans" cxnId="{FFBA3068-CB4F-4F1D-B45F-5FAB7954C3DC}">
      <dgm:prSet/>
      <dgm:spPr/>
      <dgm:t>
        <a:bodyPr/>
        <a:lstStyle/>
        <a:p>
          <a:endParaRPr lang="en-US" sz="1600">
            <a:latin typeface="TH\"/>
          </a:endParaRPr>
        </a:p>
      </dgm:t>
    </dgm:pt>
    <dgm:pt modelId="{389044A1-4FFF-4A22-8DC1-DE33F1258E83}">
      <dgm:prSet phldrT="[Text]" custT="1"/>
      <dgm:spPr>
        <a:solidFill>
          <a:srgbClr val="FF8A5B"/>
        </a:solidFill>
      </dgm:spPr>
      <dgm:t>
        <a:bodyPr/>
        <a:lstStyle/>
        <a:p>
          <a:r>
            <a:rPr lang="th-TH" sz="1600">
              <a:latin typeface="TH SarabunPSK" panose="020B0500040200020003" pitchFamily="34" charset="-34"/>
              <a:cs typeface="TH SarabunPSK" panose="020B0500040200020003" pitchFamily="34" charset="-34"/>
            </a:rPr>
            <a:t>ผู้ที่อยู่อาศัยในย่าน</a:t>
          </a:r>
          <a:endParaRPr lang="en-US" sz="1600">
            <a:latin typeface="TH SarabunPSK" panose="020B0500040200020003" pitchFamily="34" charset="-34"/>
            <a:cs typeface="TH SarabunPSK" panose="020B0500040200020003" pitchFamily="34" charset="-34"/>
          </a:endParaRPr>
        </a:p>
      </dgm:t>
    </dgm:pt>
    <dgm:pt modelId="{825A3AB0-1A69-425D-96ED-1BA7B02E5E03}" type="parTrans" cxnId="{2A87430A-EB75-4AE3-B451-D3F2F8D35E52}">
      <dgm:prSet/>
      <dgm:spPr/>
      <dgm:t>
        <a:bodyPr/>
        <a:lstStyle/>
        <a:p>
          <a:endParaRPr lang="en-US" sz="1600">
            <a:latin typeface="TH\"/>
          </a:endParaRPr>
        </a:p>
      </dgm:t>
    </dgm:pt>
    <dgm:pt modelId="{F2EE3F62-3AC0-4D27-9159-065DA419A92B}" type="sibTrans" cxnId="{2A87430A-EB75-4AE3-B451-D3F2F8D35E52}">
      <dgm:prSet/>
      <dgm:spPr/>
      <dgm:t>
        <a:bodyPr/>
        <a:lstStyle/>
        <a:p>
          <a:endParaRPr lang="en-US" sz="1600">
            <a:latin typeface="TH\"/>
          </a:endParaRPr>
        </a:p>
      </dgm:t>
    </dgm:pt>
    <dgm:pt modelId="{1921A5A3-3905-40F6-938E-EDD9F0F16E03}">
      <dgm:prSet phldrT="[Text]" custT="1"/>
      <dgm:spPr>
        <a:solidFill>
          <a:srgbClr val="FF924F"/>
        </a:solidFill>
      </dgm:spPr>
      <dgm:t>
        <a:bodyPr/>
        <a:lstStyle/>
        <a:p>
          <a:r>
            <a:rPr lang="th-TH" sz="1600">
              <a:latin typeface="TH SarabunPSK" panose="020B0500040200020003" pitchFamily="34" charset="-34"/>
              <a:cs typeface="TH SarabunPSK" panose="020B0500040200020003" pitchFamily="34" charset="-34"/>
            </a:rPr>
            <a:t>ผู้ใช้บริการในพื้นที่</a:t>
          </a:r>
          <a:endParaRPr lang="en-US" sz="1600">
            <a:latin typeface="TH SarabunPSK" panose="020B0500040200020003" pitchFamily="34" charset="-34"/>
            <a:cs typeface="TH SarabunPSK" panose="020B0500040200020003" pitchFamily="34" charset="-34"/>
          </a:endParaRPr>
        </a:p>
      </dgm:t>
    </dgm:pt>
    <dgm:pt modelId="{C1FE648B-3401-45BB-B303-5F397781C162}" type="parTrans" cxnId="{0278FFAD-ED1A-4802-B7ED-C7B29862F36D}">
      <dgm:prSet/>
      <dgm:spPr/>
      <dgm:t>
        <a:bodyPr/>
        <a:lstStyle/>
        <a:p>
          <a:endParaRPr lang="en-US" sz="1600">
            <a:latin typeface="TH\"/>
          </a:endParaRPr>
        </a:p>
      </dgm:t>
    </dgm:pt>
    <dgm:pt modelId="{EDBC60D6-FBF6-4470-BE51-CA1876A6F806}" type="sibTrans" cxnId="{0278FFAD-ED1A-4802-B7ED-C7B29862F36D}">
      <dgm:prSet/>
      <dgm:spPr/>
      <dgm:t>
        <a:bodyPr/>
        <a:lstStyle/>
        <a:p>
          <a:endParaRPr lang="en-US" sz="1600">
            <a:latin typeface="TH\"/>
          </a:endParaRPr>
        </a:p>
      </dgm:t>
    </dgm:pt>
    <dgm:pt modelId="{6518D7B1-4338-4421-A332-AEDDEBC95671}">
      <dgm:prSet phldrT="[Text]" custT="1"/>
      <dgm:spPr>
        <a:solidFill>
          <a:srgbClr val="FFA953"/>
        </a:solidFill>
      </dgm:spPr>
      <dgm:t>
        <a:bodyPr/>
        <a:lstStyle/>
        <a:p>
          <a:r>
            <a:rPr lang="th-TH" sz="1600" dirty="0">
              <a:latin typeface="TH SarabunPSK" panose="020B0500040200020003" pitchFamily="34" charset="-34"/>
              <a:cs typeface="TH SarabunPSK" panose="020B0500040200020003" pitchFamily="34" charset="-34"/>
            </a:rPr>
            <a:t>ผู้ประกอบการ </a:t>
          </a:r>
          <a:r>
            <a:rPr lang="en-US" sz="1600" dirty="0">
              <a:latin typeface="TH SarabunPSK" panose="020B0500040200020003" pitchFamily="34" charset="-34"/>
              <a:cs typeface="TH SarabunPSK" panose="020B0500040200020003" pitchFamily="34" charset="-34"/>
            </a:rPr>
            <a:t>/ </a:t>
          </a:r>
          <a:r>
            <a:rPr lang="th-TH" sz="1600" dirty="0">
              <a:latin typeface="TH SarabunPSK" panose="020B0500040200020003" pitchFamily="34" charset="-34"/>
              <a:cs typeface="TH SarabunPSK" panose="020B0500040200020003" pitchFamily="34" charset="-34"/>
            </a:rPr>
            <a:t>วิสาหกิจเริ่มต้น</a:t>
          </a:r>
          <a:endParaRPr lang="en-US" sz="1600" dirty="0">
            <a:latin typeface="TH SarabunPSK" panose="020B0500040200020003" pitchFamily="34" charset="-34"/>
            <a:cs typeface="TH SarabunPSK" panose="020B0500040200020003" pitchFamily="34" charset="-34"/>
          </a:endParaRPr>
        </a:p>
      </dgm:t>
    </dgm:pt>
    <dgm:pt modelId="{23B97AC6-0DFF-4867-B3DE-5075C5DF945F}" type="parTrans" cxnId="{6CC14C3A-7353-4A51-97A4-F8AB0E1D33A5}">
      <dgm:prSet/>
      <dgm:spPr/>
      <dgm:t>
        <a:bodyPr/>
        <a:lstStyle/>
        <a:p>
          <a:endParaRPr lang="en-US" sz="1600">
            <a:latin typeface="TH\"/>
          </a:endParaRPr>
        </a:p>
      </dgm:t>
    </dgm:pt>
    <dgm:pt modelId="{E5A4A414-D11A-4792-8B89-59EBA24FF5A2}" type="sibTrans" cxnId="{6CC14C3A-7353-4A51-97A4-F8AB0E1D33A5}">
      <dgm:prSet/>
      <dgm:spPr/>
      <dgm:t>
        <a:bodyPr/>
        <a:lstStyle/>
        <a:p>
          <a:endParaRPr lang="en-US" sz="1600">
            <a:latin typeface="TH\"/>
          </a:endParaRPr>
        </a:p>
      </dgm:t>
    </dgm:pt>
    <dgm:pt modelId="{77F3EBF2-675F-4DD5-919B-D21A5FB3BAFD}" type="pres">
      <dgm:prSet presAssocID="{BBD6F8DD-2A11-47C6-A1D9-05D46C67A959}" presName="Name0" presStyleCnt="0">
        <dgm:presLayoutVars>
          <dgm:dir/>
          <dgm:animLvl val="lvl"/>
          <dgm:resizeHandles val="exact"/>
        </dgm:presLayoutVars>
      </dgm:prSet>
      <dgm:spPr/>
    </dgm:pt>
    <dgm:pt modelId="{DB8ECB3D-1023-4C68-BB70-B119057B4266}" type="pres">
      <dgm:prSet presAssocID="{54FDDDAB-8A30-4EA9-ACBF-7D6D556203EE}" presName="Name8" presStyleCnt="0"/>
      <dgm:spPr/>
    </dgm:pt>
    <dgm:pt modelId="{86DE279D-C877-4495-ABC7-D630EB2C4713}" type="pres">
      <dgm:prSet presAssocID="{54FDDDAB-8A30-4EA9-ACBF-7D6D556203EE}" presName="level" presStyleLbl="node1" presStyleIdx="0" presStyleCnt="6">
        <dgm:presLayoutVars>
          <dgm:chMax val="1"/>
          <dgm:bulletEnabled val="1"/>
        </dgm:presLayoutVars>
      </dgm:prSet>
      <dgm:spPr/>
      <dgm:t>
        <a:bodyPr/>
        <a:lstStyle/>
        <a:p>
          <a:endParaRPr lang="en-US"/>
        </a:p>
      </dgm:t>
    </dgm:pt>
    <dgm:pt modelId="{81EC4AC4-EB29-4655-A776-2A7225C3CD4F}" type="pres">
      <dgm:prSet presAssocID="{54FDDDAB-8A30-4EA9-ACBF-7D6D556203EE}" presName="levelTx" presStyleLbl="revTx" presStyleIdx="0" presStyleCnt="0">
        <dgm:presLayoutVars>
          <dgm:chMax val="1"/>
          <dgm:bulletEnabled val="1"/>
        </dgm:presLayoutVars>
      </dgm:prSet>
      <dgm:spPr/>
      <dgm:t>
        <a:bodyPr/>
        <a:lstStyle/>
        <a:p>
          <a:endParaRPr lang="en-US"/>
        </a:p>
      </dgm:t>
    </dgm:pt>
    <dgm:pt modelId="{6A47BE02-54AC-4D6D-BCF4-25B79DF71967}" type="pres">
      <dgm:prSet presAssocID="{DF3423A0-3DC8-4212-9814-2D487DFE9604}" presName="Name8" presStyleCnt="0"/>
      <dgm:spPr/>
    </dgm:pt>
    <dgm:pt modelId="{FC55C7E6-F548-4DDE-BA6C-2DAC61E2B893}" type="pres">
      <dgm:prSet presAssocID="{DF3423A0-3DC8-4212-9814-2D487DFE9604}" presName="level" presStyleLbl="node1" presStyleIdx="1" presStyleCnt="6">
        <dgm:presLayoutVars>
          <dgm:chMax val="1"/>
          <dgm:bulletEnabled val="1"/>
        </dgm:presLayoutVars>
      </dgm:prSet>
      <dgm:spPr/>
      <dgm:t>
        <a:bodyPr/>
        <a:lstStyle/>
        <a:p>
          <a:endParaRPr lang="en-US"/>
        </a:p>
      </dgm:t>
    </dgm:pt>
    <dgm:pt modelId="{31D37D8F-19B6-4691-8F52-B063BA05E304}" type="pres">
      <dgm:prSet presAssocID="{DF3423A0-3DC8-4212-9814-2D487DFE9604}" presName="levelTx" presStyleLbl="revTx" presStyleIdx="0" presStyleCnt="0">
        <dgm:presLayoutVars>
          <dgm:chMax val="1"/>
          <dgm:bulletEnabled val="1"/>
        </dgm:presLayoutVars>
      </dgm:prSet>
      <dgm:spPr/>
      <dgm:t>
        <a:bodyPr/>
        <a:lstStyle/>
        <a:p>
          <a:endParaRPr lang="en-US"/>
        </a:p>
      </dgm:t>
    </dgm:pt>
    <dgm:pt modelId="{26A943B1-201B-4243-934C-FFB30A50418D}" type="pres">
      <dgm:prSet presAssocID="{4DDB58F3-6017-42D1-9E8E-37151A4918EF}" presName="Name8" presStyleCnt="0"/>
      <dgm:spPr/>
    </dgm:pt>
    <dgm:pt modelId="{6A27A07D-56EE-40BE-806B-9F0FB18CEA57}" type="pres">
      <dgm:prSet presAssocID="{4DDB58F3-6017-42D1-9E8E-37151A4918EF}" presName="level" presStyleLbl="node1" presStyleIdx="2" presStyleCnt="6">
        <dgm:presLayoutVars>
          <dgm:chMax val="1"/>
          <dgm:bulletEnabled val="1"/>
        </dgm:presLayoutVars>
      </dgm:prSet>
      <dgm:spPr/>
      <dgm:t>
        <a:bodyPr/>
        <a:lstStyle/>
        <a:p>
          <a:endParaRPr lang="en-US"/>
        </a:p>
      </dgm:t>
    </dgm:pt>
    <dgm:pt modelId="{E16B6483-FAC2-48CA-8AC0-6B4EA897DA96}" type="pres">
      <dgm:prSet presAssocID="{4DDB58F3-6017-42D1-9E8E-37151A4918EF}" presName="levelTx" presStyleLbl="revTx" presStyleIdx="0" presStyleCnt="0">
        <dgm:presLayoutVars>
          <dgm:chMax val="1"/>
          <dgm:bulletEnabled val="1"/>
        </dgm:presLayoutVars>
      </dgm:prSet>
      <dgm:spPr/>
      <dgm:t>
        <a:bodyPr/>
        <a:lstStyle/>
        <a:p>
          <a:endParaRPr lang="en-US"/>
        </a:p>
      </dgm:t>
    </dgm:pt>
    <dgm:pt modelId="{9CD281B2-238D-4097-8670-DA7DF21E263E}" type="pres">
      <dgm:prSet presAssocID="{6518D7B1-4338-4421-A332-AEDDEBC95671}" presName="Name8" presStyleCnt="0"/>
      <dgm:spPr/>
    </dgm:pt>
    <dgm:pt modelId="{2F00389F-377B-43C3-9F29-6C18BDD04187}" type="pres">
      <dgm:prSet presAssocID="{6518D7B1-4338-4421-A332-AEDDEBC95671}" presName="level" presStyleLbl="node1" presStyleIdx="3" presStyleCnt="6">
        <dgm:presLayoutVars>
          <dgm:chMax val="1"/>
          <dgm:bulletEnabled val="1"/>
        </dgm:presLayoutVars>
      </dgm:prSet>
      <dgm:spPr/>
      <dgm:t>
        <a:bodyPr/>
        <a:lstStyle/>
        <a:p>
          <a:endParaRPr lang="en-US"/>
        </a:p>
      </dgm:t>
    </dgm:pt>
    <dgm:pt modelId="{C728BBA0-620F-49CF-81E1-ABD4DC64E28E}" type="pres">
      <dgm:prSet presAssocID="{6518D7B1-4338-4421-A332-AEDDEBC95671}" presName="levelTx" presStyleLbl="revTx" presStyleIdx="0" presStyleCnt="0">
        <dgm:presLayoutVars>
          <dgm:chMax val="1"/>
          <dgm:bulletEnabled val="1"/>
        </dgm:presLayoutVars>
      </dgm:prSet>
      <dgm:spPr/>
      <dgm:t>
        <a:bodyPr/>
        <a:lstStyle/>
        <a:p>
          <a:endParaRPr lang="en-US"/>
        </a:p>
      </dgm:t>
    </dgm:pt>
    <dgm:pt modelId="{2D304560-F0E9-4D69-9D14-98AF6B105DBB}" type="pres">
      <dgm:prSet presAssocID="{1921A5A3-3905-40F6-938E-EDD9F0F16E03}" presName="Name8" presStyleCnt="0"/>
      <dgm:spPr/>
    </dgm:pt>
    <dgm:pt modelId="{E456CDFF-214A-4C3E-B6EB-874C38B144AE}" type="pres">
      <dgm:prSet presAssocID="{1921A5A3-3905-40F6-938E-EDD9F0F16E03}" presName="level" presStyleLbl="node1" presStyleIdx="4" presStyleCnt="6">
        <dgm:presLayoutVars>
          <dgm:chMax val="1"/>
          <dgm:bulletEnabled val="1"/>
        </dgm:presLayoutVars>
      </dgm:prSet>
      <dgm:spPr/>
      <dgm:t>
        <a:bodyPr/>
        <a:lstStyle/>
        <a:p>
          <a:endParaRPr lang="en-US"/>
        </a:p>
      </dgm:t>
    </dgm:pt>
    <dgm:pt modelId="{376F7D20-0735-41C7-9153-2C0BB0999BCA}" type="pres">
      <dgm:prSet presAssocID="{1921A5A3-3905-40F6-938E-EDD9F0F16E03}" presName="levelTx" presStyleLbl="revTx" presStyleIdx="0" presStyleCnt="0">
        <dgm:presLayoutVars>
          <dgm:chMax val="1"/>
          <dgm:bulletEnabled val="1"/>
        </dgm:presLayoutVars>
      </dgm:prSet>
      <dgm:spPr/>
      <dgm:t>
        <a:bodyPr/>
        <a:lstStyle/>
        <a:p>
          <a:endParaRPr lang="en-US"/>
        </a:p>
      </dgm:t>
    </dgm:pt>
    <dgm:pt modelId="{F0E9335B-0950-4767-9551-D19E2D68705C}" type="pres">
      <dgm:prSet presAssocID="{389044A1-4FFF-4A22-8DC1-DE33F1258E83}" presName="Name8" presStyleCnt="0"/>
      <dgm:spPr/>
    </dgm:pt>
    <dgm:pt modelId="{AD9D780D-8B32-4B77-95A9-84A87FE9358A}" type="pres">
      <dgm:prSet presAssocID="{389044A1-4FFF-4A22-8DC1-DE33F1258E83}" presName="level" presStyleLbl="node1" presStyleIdx="5" presStyleCnt="6">
        <dgm:presLayoutVars>
          <dgm:chMax val="1"/>
          <dgm:bulletEnabled val="1"/>
        </dgm:presLayoutVars>
      </dgm:prSet>
      <dgm:spPr/>
      <dgm:t>
        <a:bodyPr/>
        <a:lstStyle/>
        <a:p>
          <a:endParaRPr lang="en-US"/>
        </a:p>
      </dgm:t>
    </dgm:pt>
    <dgm:pt modelId="{03A82790-5C32-441C-A783-250ECCC76923}" type="pres">
      <dgm:prSet presAssocID="{389044A1-4FFF-4A22-8DC1-DE33F1258E83}" presName="levelTx" presStyleLbl="revTx" presStyleIdx="0" presStyleCnt="0">
        <dgm:presLayoutVars>
          <dgm:chMax val="1"/>
          <dgm:bulletEnabled val="1"/>
        </dgm:presLayoutVars>
      </dgm:prSet>
      <dgm:spPr/>
      <dgm:t>
        <a:bodyPr/>
        <a:lstStyle/>
        <a:p>
          <a:endParaRPr lang="en-US"/>
        </a:p>
      </dgm:t>
    </dgm:pt>
  </dgm:ptLst>
  <dgm:cxnLst>
    <dgm:cxn modelId="{258100D3-351B-4A28-AAD1-D247111AF10D}" type="presOf" srcId="{DF3423A0-3DC8-4212-9814-2D487DFE9604}" destId="{31D37D8F-19B6-4691-8F52-B063BA05E304}" srcOrd="1" destOrd="0" presId="urn:microsoft.com/office/officeart/2005/8/layout/pyramid1"/>
    <dgm:cxn modelId="{FFBA3068-CB4F-4F1D-B45F-5FAB7954C3DC}" srcId="{BBD6F8DD-2A11-47C6-A1D9-05D46C67A959}" destId="{4DDB58F3-6017-42D1-9E8E-37151A4918EF}" srcOrd="2" destOrd="0" parTransId="{6AEBD1EF-BFF3-43C3-B6FB-93150926EBFC}" sibTransId="{0D2A4744-B71D-400D-996F-19FC251605A7}"/>
    <dgm:cxn modelId="{887B1552-6373-40EF-A4AD-D29F7AB06012}" type="presOf" srcId="{BBD6F8DD-2A11-47C6-A1D9-05D46C67A959}" destId="{77F3EBF2-675F-4DD5-919B-D21A5FB3BAFD}" srcOrd="0" destOrd="0" presId="urn:microsoft.com/office/officeart/2005/8/layout/pyramid1"/>
    <dgm:cxn modelId="{0B267DBF-60F2-4ACA-A545-83DD035364D8}" type="presOf" srcId="{389044A1-4FFF-4A22-8DC1-DE33F1258E83}" destId="{AD9D780D-8B32-4B77-95A9-84A87FE9358A}" srcOrd="0" destOrd="0" presId="urn:microsoft.com/office/officeart/2005/8/layout/pyramid1"/>
    <dgm:cxn modelId="{07FA37A1-3EDA-47AA-A12B-643595F3250A}" type="presOf" srcId="{6518D7B1-4338-4421-A332-AEDDEBC95671}" destId="{2F00389F-377B-43C3-9F29-6C18BDD04187}" srcOrd="0" destOrd="0" presId="urn:microsoft.com/office/officeart/2005/8/layout/pyramid1"/>
    <dgm:cxn modelId="{42EB99A4-77C9-4749-ADB8-8BB9FA2BC30B}" srcId="{BBD6F8DD-2A11-47C6-A1D9-05D46C67A959}" destId="{54FDDDAB-8A30-4EA9-ACBF-7D6D556203EE}" srcOrd="0" destOrd="0" parTransId="{7C33B34E-7CA3-4EA0-A892-735EED10157A}" sibTransId="{1B17895E-3A08-4C6A-B4CB-79A44799A92A}"/>
    <dgm:cxn modelId="{F513BAA4-0452-4B71-896B-5DA4457528D9}" type="presOf" srcId="{4DDB58F3-6017-42D1-9E8E-37151A4918EF}" destId="{E16B6483-FAC2-48CA-8AC0-6B4EA897DA96}" srcOrd="1" destOrd="0" presId="urn:microsoft.com/office/officeart/2005/8/layout/pyramid1"/>
    <dgm:cxn modelId="{92C7697F-1229-4F82-A7BD-A280E17035A6}" type="presOf" srcId="{54FDDDAB-8A30-4EA9-ACBF-7D6D556203EE}" destId="{81EC4AC4-EB29-4655-A776-2A7225C3CD4F}" srcOrd="1" destOrd="0" presId="urn:microsoft.com/office/officeart/2005/8/layout/pyramid1"/>
    <dgm:cxn modelId="{6F01A879-CE99-4E3F-BBDA-9A3FCC869DA0}" type="presOf" srcId="{1921A5A3-3905-40F6-938E-EDD9F0F16E03}" destId="{E456CDFF-214A-4C3E-B6EB-874C38B144AE}" srcOrd="0" destOrd="0" presId="urn:microsoft.com/office/officeart/2005/8/layout/pyramid1"/>
    <dgm:cxn modelId="{29A4A1BA-3C3C-42D0-879B-FF07EA2AE963}" type="presOf" srcId="{DF3423A0-3DC8-4212-9814-2D487DFE9604}" destId="{FC55C7E6-F548-4DDE-BA6C-2DAC61E2B893}" srcOrd="0" destOrd="0" presId="urn:microsoft.com/office/officeart/2005/8/layout/pyramid1"/>
    <dgm:cxn modelId="{A9769E66-7E4F-4EFF-854B-196789EEA8D5}" srcId="{BBD6F8DD-2A11-47C6-A1D9-05D46C67A959}" destId="{DF3423A0-3DC8-4212-9814-2D487DFE9604}" srcOrd="1" destOrd="0" parTransId="{AFFA46FA-7CF9-4779-B605-36D5ECA1FC1E}" sibTransId="{F50E9537-47D8-4F9D-AEE6-928335690839}"/>
    <dgm:cxn modelId="{AF43CAE5-80A2-4A5A-98AE-975838E7F304}" type="presOf" srcId="{389044A1-4FFF-4A22-8DC1-DE33F1258E83}" destId="{03A82790-5C32-441C-A783-250ECCC76923}" srcOrd="1" destOrd="0" presId="urn:microsoft.com/office/officeart/2005/8/layout/pyramid1"/>
    <dgm:cxn modelId="{D9320B7B-7B38-4D52-A60A-C2617A3BE12E}" type="presOf" srcId="{54FDDDAB-8A30-4EA9-ACBF-7D6D556203EE}" destId="{86DE279D-C877-4495-ABC7-D630EB2C4713}" srcOrd="0" destOrd="0" presId="urn:microsoft.com/office/officeart/2005/8/layout/pyramid1"/>
    <dgm:cxn modelId="{6CC14C3A-7353-4A51-97A4-F8AB0E1D33A5}" srcId="{BBD6F8DD-2A11-47C6-A1D9-05D46C67A959}" destId="{6518D7B1-4338-4421-A332-AEDDEBC95671}" srcOrd="3" destOrd="0" parTransId="{23B97AC6-0DFF-4867-B3DE-5075C5DF945F}" sibTransId="{E5A4A414-D11A-4792-8B89-59EBA24FF5A2}"/>
    <dgm:cxn modelId="{B30229F6-DE1B-45AD-A389-D2C012DB2176}" type="presOf" srcId="{6518D7B1-4338-4421-A332-AEDDEBC95671}" destId="{C728BBA0-620F-49CF-81E1-ABD4DC64E28E}" srcOrd="1" destOrd="0" presId="urn:microsoft.com/office/officeart/2005/8/layout/pyramid1"/>
    <dgm:cxn modelId="{9FF79712-1315-4D2E-AE7E-F5BCB6D003F2}" type="presOf" srcId="{1921A5A3-3905-40F6-938E-EDD9F0F16E03}" destId="{376F7D20-0735-41C7-9153-2C0BB0999BCA}" srcOrd="1" destOrd="0" presId="urn:microsoft.com/office/officeart/2005/8/layout/pyramid1"/>
    <dgm:cxn modelId="{2A87430A-EB75-4AE3-B451-D3F2F8D35E52}" srcId="{BBD6F8DD-2A11-47C6-A1D9-05D46C67A959}" destId="{389044A1-4FFF-4A22-8DC1-DE33F1258E83}" srcOrd="5" destOrd="0" parTransId="{825A3AB0-1A69-425D-96ED-1BA7B02E5E03}" sibTransId="{F2EE3F62-3AC0-4D27-9159-065DA419A92B}"/>
    <dgm:cxn modelId="{11462000-198F-46BA-B8DF-3588038C8A59}" type="presOf" srcId="{4DDB58F3-6017-42D1-9E8E-37151A4918EF}" destId="{6A27A07D-56EE-40BE-806B-9F0FB18CEA57}" srcOrd="0" destOrd="0" presId="urn:microsoft.com/office/officeart/2005/8/layout/pyramid1"/>
    <dgm:cxn modelId="{0278FFAD-ED1A-4802-B7ED-C7B29862F36D}" srcId="{BBD6F8DD-2A11-47C6-A1D9-05D46C67A959}" destId="{1921A5A3-3905-40F6-938E-EDD9F0F16E03}" srcOrd="4" destOrd="0" parTransId="{C1FE648B-3401-45BB-B303-5F397781C162}" sibTransId="{EDBC60D6-FBF6-4470-BE51-CA1876A6F806}"/>
    <dgm:cxn modelId="{7F6C6498-ECF9-4ACD-932B-2852C4B6F124}" type="presParOf" srcId="{77F3EBF2-675F-4DD5-919B-D21A5FB3BAFD}" destId="{DB8ECB3D-1023-4C68-BB70-B119057B4266}" srcOrd="0" destOrd="0" presId="urn:microsoft.com/office/officeart/2005/8/layout/pyramid1"/>
    <dgm:cxn modelId="{3592A336-99A0-41A2-B8C1-DC181414021A}" type="presParOf" srcId="{DB8ECB3D-1023-4C68-BB70-B119057B4266}" destId="{86DE279D-C877-4495-ABC7-D630EB2C4713}" srcOrd="0" destOrd="0" presId="urn:microsoft.com/office/officeart/2005/8/layout/pyramid1"/>
    <dgm:cxn modelId="{562C6AC5-1472-4255-A3B4-D5A1ABEAAA92}" type="presParOf" srcId="{DB8ECB3D-1023-4C68-BB70-B119057B4266}" destId="{81EC4AC4-EB29-4655-A776-2A7225C3CD4F}" srcOrd="1" destOrd="0" presId="urn:microsoft.com/office/officeart/2005/8/layout/pyramid1"/>
    <dgm:cxn modelId="{CFC3EF17-ECCC-4BDB-8188-299CB21DE7D0}" type="presParOf" srcId="{77F3EBF2-675F-4DD5-919B-D21A5FB3BAFD}" destId="{6A47BE02-54AC-4D6D-BCF4-25B79DF71967}" srcOrd="1" destOrd="0" presId="urn:microsoft.com/office/officeart/2005/8/layout/pyramid1"/>
    <dgm:cxn modelId="{25626B4F-6CB5-44D7-94B3-511B1221417C}" type="presParOf" srcId="{6A47BE02-54AC-4D6D-BCF4-25B79DF71967}" destId="{FC55C7E6-F548-4DDE-BA6C-2DAC61E2B893}" srcOrd="0" destOrd="0" presId="urn:microsoft.com/office/officeart/2005/8/layout/pyramid1"/>
    <dgm:cxn modelId="{0EAB872B-7D39-4CFF-86C7-8D971196BA6D}" type="presParOf" srcId="{6A47BE02-54AC-4D6D-BCF4-25B79DF71967}" destId="{31D37D8F-19B6-4691-8F52-B063BA05E304}" srcOrd="1" destOrd="0" presId="urn:microsoft.com/office/officeart/2005/8/layout/pyramid1"/>
    <dgm:cxn modelId="{C760A036-B7E1-4B1B-B8A7-26095E8B1332}" type="presParOf" srcId="{77F3EBF2-675F-4DD5-919B-D21A5FB3BAFD}" destId="{26A943B1-201B-4243-934C-FFB30A50418D}" srcOrd="2" destOrd="0" presId="urn:microsoft.com/office/officeart/2005/8/layout/pyramid1"/>
    <dgm:cxn modelId="{999C6494-4118-4FC2-8747-E75D99B97DCF}" type="presParOf" srcId="{26A943B1-201B-4243-934C-FFB30A50418D}" destId="{6A27A07D-56EE-40BE-806B-9F0FB18CEA57}" srcOrd="0" destOrd="0" presId="urn:microsoft.com/office/officeart/2005/8/layout/pyramid1"/>
    <dgm:cxn modelId="{12408B2F-756F-41D3-A85C-A698F607C264}" type="presParOf" srcId="{26A943B1-201B-4243-934C-FFB30A50418D}" destId="{E16B6483-FAC2-48CA-8AC0-6B4EA897DA96}" srcOrd="1" destOrd="0" presId="urn:microsoft.com/office/officeart/2005/8/layout/pyramid1"/>
    <dgm:cxn modelId="{74A3B467-C53C-4752-8838-5DB1CC68EE09}" type="presParOf" srcId="{77F3EBF2-675F-4DD5-919B-D21A5FB3BAFD}" destId="{9CD281B2-238D-4097-8670-DA7DF21E263E}" srcOrd="3" destOrd="0" presId="urn:microsoft.com/office/officeart/2005/8/layout/pyramid1"/>
    <dgm:cxn modelId="{B22DFB02-B035-4B04-9EB2-7AF12976AC8A}" type="presParOf" srcId="{9CD281B2-238D-4097-8670-DA7DF21E263E}" destId="{2F00389F-377B-43C3-9F29-6C18BDD04187}" srcOrd="0" destOrd="0" presId="urn:microsoft.com/office/officeart/2005/8/layout/pyramid1"/>
    <dgm:cxn modelId="{ED1A705E-B607-4D09-B3F1-D1B1320D14EF}" type="presParOf" srcId="{9CD281B2-238D-4097-8670-DA7DF21E263E}" destId="{C728BBA0-620F-49CF-81E1-ABD4DC64E28E}" srcOrd="1" destOrd="0" presId="urn:microsoft.com/office/officeart/2005/8/layout/pyramid1"/>
    <dgm:cxn modelId="{13715DE8-3861-484A-A53C-70A5F4B79047}" type="presParOf" srcId="{77F3EBF2-675F-4DD5-919B-D21A5FB3BAFD}" destId="{2D304560-F0E9-4D69-9D14-98AF6B105DBB}" srcOrd="4" destOrd="0" presId="urn:microsoft.com/office/officeart/2005/8/layout/pyramid1"/>
    <dgm:cxn modelId="{2AB04901-903C-46F3-BDF7-DA3F26057032}" type="presParOf" srcId="{2D304560-F0E9-4D69-9D14-98AF6B105DBB}" destId="{E456CDFF-214A-4C3E-B6EB-874C38B144AE}" srcOrd="0" destOrd="0" presId="urn:microsoft.com/office/officeart/2005/8/layout/pyramid1"/>
    <dgm:cxn modelId="{B7181B93-27AD-4D4C-9AF7-5DE354A3B2AE}" type="presParOf" srcId="{2D304560-F0E9-4D69-9D14-98AF6B105DBB}" destId="{376F7D20-0735-41C7-9153-2C0BB0999BCA}" srcOrd="1" destOrd="0" presId="urn:microsoft.com/office/officeart/2005/8/layout/pyramid1"/>
    <dgm:cxn modelId="{612724AF-61A0-42BD-B539-2276A8343857}" type="presParOf" srcId="{77F3EBF2-675F-4DD5-919B-D21A5FB3BAFD}" destId="{F0E9335B-0950-4767-9551-D19E2D68705C}" srcOrd="5" destOrd="0" presId="urn:microsoft.com/office/officeart/2005/8/layout/pyramid1"/>
    <dgm:cxn modelId="{C17CEAD3-8E27-4D0B-826B-0BBA860F6233}" type="presParOf" srcId="{F0E9335B-0950-4767-9551-D19E2D68705C}" destId="{AD9D780D-8B32-4B77-95A9-84A87FE9358A}" srcOrd="0" destOrd="0" presId="urn:microsoft.com/office/officeart/2005/8/layout/pyramid1"/>
    <dgm:cxn modelId="{EF446C7C-BBAA-4114-A246-1E54ABD0EFF9}" type="presParOf" srcId="{F0E9335B-0950-4767-9551-D19E2D68705C}" destId="{03A82790-5C32-441C-A783-250ECCC76923}"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0ED6C-6667-494E-B59B-A12DA5326451}" type="datetimeFigureOut">
              <a:rPr lang="th-TH" smtClean="0"/>
              <a:t>12/09/60</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0D7F5-C6D2-45EA-99A2-34AB4C4558B4}" type="slidenum">
              <a:rPr lang="th-TH" smtClean="0"/>
              <a:t>‹#›</a:t>
            </a:fld>
            <a:endParaRPr lang="th-TH"/>
          </a:p>
        </p:txBody>
      </p:sp>
    </p:spTree>
    <p:extLst>
      <p:ext uri="{BB962C8B-B14F-4D97-AF65-F5344CB8AC3E}">
        <p14:creationId xmlns:p14="http://schemas.microsoft.com/office/powerpoint/2010/main" val="221843636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สไลด์ 3"/>
          <p:cNvSpPr>
            <a:spLocks noGrp="1"/>
          </p:cNvSpPr>
          <p:nvPr>
            <p:ph type="sldNum" sz="quarter" idx="10"/>
          </p:nvPr>
        </p:nvSpPr>
        <p:spPr/>
        <p:txBody>
          <a:bodyPr/>
          <a:lstStyle/>
          <a:p>
            <a:fld id="{D8D0D7F5-C6D2-45EA-99A2-34AB4C4558B4}" type="slidenum">
              <a:rPr lang="th-TH" smtClean="0"/>
              <a:t>25</a:t>
            </a:fld>
            <a:endParaRPr lang="th-TH"/>
          </a:p>
        </p:txBody>
      </p:sp>
    </p:spTree>
    <p:extLst>
      <p:ext uri="{BB962C8B-B14F-4D97-AF65-F5344CB8AC3E}">
        <p14:creationId xmlns:p14="http://schemas.microsoft.com/office/powerpoint/2010/main" val="792471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6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937D59-5EDB-4C39-B697-625748F703B6}"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353879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937D59-5EDB-4C39-B697-625748F703B6}"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15051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37D59-5EDB-4C39-B697-625748F703B6}"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240353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501824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722440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281087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424009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anchor="ctr"/>
          <a:lstStyle>
            <a:lvl1pPr algn="l">
              <a:defRPr>
                <a:solidFill>
                  <a:schemeClr val="bg1"/>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4" name="Content Placeholder 2"/>
          <p:cNvSpPr>
            <a:spLocks noGrp="1"/>
          </p:cNvSpPr>
          <p:nvPr>
            <p:ph idx="1"/>
          </p:nvPr>
        </p:nvSpPr>
        <p:spPr>
          <a:xfrm>
            <a:off x="395536" y="1131590"/>
            <a:ext cx="8496944" cy="460648"/>
          </a:xfrm>
          <a:prstGeom prst="rect">
            <a:avLst/>
          </a:prstGeom>
        </p:spPr>
        <p:txBody>
          <a:bodyPr anchor="ctr"/>
          <a:lstStyle>
            <a:lvl1pPr marL="0" indent="0">
              <a:buNone/>
              <a:defRPr sz="2000">
                <a:solidFill>
                  <a:schemeClr val="bg1"/>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405880" y="1808261"/>
            <a:ext cx="8496944" cy="2995737"/>
          </a:xfrm>
          <a:prstGeom prst="rect">
            <a:avLst/>
          </a:prstGeom>
        </p:spPr>
        <p:txBody>
          <a:bodyPr lIns="396000" anchor="t"/>
          <a:lstStyle>
            <a:lvl1pPr marL="0" indent="0">
              <a:buNone/>
              <a:defRPr sz="1400">
                <a:solidFill>
                  <a:schemeClr val="bg1"/>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114694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884466"/>
          </a:xfrm>
          <a:prstGeom prst="rect">
            <a:avLst/>
          </a:prstGeom>
        </p:spPr>
        <p:txBody>
          <a:bodyPr anchor="ctr"/>
          <a:lstStyle>
            <a:lvl1pPr algn="l">
              <a:defRPr>
                <a:solidFill>
                  <a:schemeClr val="bg1"/>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1979712" y="987574"/>
            <a:ext cx="6912768" cy="460648"/>
          </a:xfrm>
          <a:prstGeom prst="rect">
            <a:avLst/>
          </a:prstGeom>
        </p:spPr>
        <p:txBody>
          <a:bodyPr anchor="ctr"/>
          <a:lstStyle>
            <a:lvl1pPr marL="0" indent="0">
              <a:buNone/>
              <a:defRPr sz="2000">
                <a:solidFill>
                  <a:schemeClr val="bg1"/>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1990056" y="1664245"/>
            <a:ext cx="6912768" cy="2995737"/>
          </a:xfrm>
          <a:prstGeom prst="rect">
            <a:avLst/>
          </a:prstGeom>
        </p:spPr>
        <p:txBody>
          <a:bodyPr lIns="396000" anchor="t"/>
          <a:lstStyle>
            <a:lvl1pPr marL="0" indent="0">
              <a:buNone/>
              <a:defRPr sz="1400">
                <a:solidFill>
                  <a:schemeClr val="bg1"/>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92280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สไลด์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1143000" y="841773"/>
            <a:ext cx="6858000" cy="1790700"/>
          </a:xfrm>
          <a:prstGeom prst="rect">
            <a:avLst/>
          </a:prstGeom>
        </p:spPr>
        <p:txBody>
          <a:bodyPr anchor="b"/>
          <a:lstStyle>
            <a:lvl1pPr algn="ctr">
              <a:defRPr sz="4500"/>
            </a:lvl1pPr>
          </a:lstStyle>
          <a:p>
            <a:r>
              <a:rPr lang="th-TH" smtClean="0"/>
              <a:t>คลิกเพื่อแก้ไขสไตล์ชื่อเรื่องต้นแบบ</a:t>
            </a:r>
            <a:endParaRPr lang="en-US"/>
          </a:p>
        </p:txBody>
      </p:sp>
      <p:sp>
        <p:nvSpPr>
          <p:cNvPr id="3" name="ชื่อเรื่องรอง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h-TH" smtClean="0"/>
              <a:t>คลิกเพื่อแก้ไขสไตล์ชื่อเรื่องรองต้นแบบ</a:t>
            </a:r>
            <a:endParaRPr lang="en-US"/>
          </a:p>
        </p:txBody>
      </p:sp>
      <p:sp>
        <p:nvSpPr>
          <p:cNvPr id="4" name="ตัวแทนวันที่ 3"/>
          <p:cNvSpPr>
            <a:spLocks noGrp="1"/>
          </p:cNvSpPr>
          <p:nvPr>
            <p:ph type="dt" sz="half" idx="10"/>
          </p:nvPr>
        </p:nvSpPr>
        <p:spPr>
          <a:xfrm>
            <a:off x="628651" y="4767264"/>
            <a:ext cx="2057400" cy="273844"/>
          </a:xfrm>
          <a:prstGeom prst="rect">
            <a:avLst/>
          </a:prstGeom>
        </p:spPr>
        <p:txBody>
          <a:bodyPr/>
          <a:lstStyle/>
          <a:p>
            <a:fld id="{32DC05A6-D6BA-4504-854C-EE1B84FF1B30}" type="datetime1">
              <a:rPr lang="en-US" smtClean="0"/>
              <a:t>9/12/2017</a:t>
            </a:fld>
            <a:endParaRPr lang="en-US" dirty="0" smtClean="0"/>
          </a:p>
        </p:txBody>
      </p:sp>
      <p:sp>
        <p:nvSpPr>
          <p:cNvPr id="5" name="ตัวแทนท้ายกระดาษ 4"/>
          <p:cNvSpPr>
            <a:spLocks noGrp="1"/>
          </p:cNvSpPr>
          <p:nvPr>
            <p:ph type="ftr" sz="quarter" idx="11"/>
          </p:nvPr>
        </p:nvSpPr>
        <p:spPr>
          <a:xfrm>
            <a:off x="3028951" y="4767264"/>
            <a:ext cx="3086100" cy="273844"/>
          </a:xfrm>
          <a:prstGeom prst="rect">
            <a:avLst/>
          </a:prstGeom>
        </p:spPr>
        <p:txBody>
          <a:bodyPr/>
          <a:lstStyle/>
          <a:p>
            <a:r>
              <a:rPr lang="en-US" smtClean="0"/>
              <a:t>KMUTT  Geospatial Engineering and Innovation Center</a:t>
            </a:r>
            <a:endParaRPr lang="en-US" dirty="0" smtClean="0"/>
          </a:p>
        </p:txBody>
      </p:sp>
      <p:sp>
        <p:nvSpPr>
          <p:cNvPr id="6" name="ตัวแทนหมายเลขสไลด์ 5"/>
          <p:cNvSpPr>
            <a:spLocks noGrp="1"/>
          </p:cNvSpPr>
          <p:nvPr>
            <p:ph type="sldNum" sz="quarter" idx="12"/>
          </p:nvPr>
        </p:nvSpPr>
        <p:spPr>
          <a:xfrm>
            <a:off x="6457951" y="4767264"/>
            <a:ext cx="2057400" cy="273844"/>
          </a:xfrm>
          <a:prstGeom prst="rect">
            <a:avLst/>
          </a:prstGeom>
        </p:spPr>
        <p:txBody>
          <a:bodyPr/>
          <a:lstStyle/>
          <a:p>
            <a:r>
              <a:rPr lang="en-US" smtClean="0"/>
              <a:t>Page 1.</a:t>
            </a:r>
            <a:endParaRPr lang="en-US" dirty="0"/>
          </a:p>
        </p:txBody>
      </p:sp>
    </p:spTree>
    <p:extLst>
      <p:ext uri="{BB962C8B-B14F-4D97-AF65-F5344CB8AC3E}">
        <p14:creationId xmlns:p14="http://schemas.microsoft.com/office/powerpoint/2010/main" val="159544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628651" y="273846"/>
            <a:ext cx="7886700" cy="994172"/>
          </a:xfrm>
          <a:prstGeom prst="rect">
            <a:avLst/>
          </a:prstGeom>
        </p:spPr>
        <p:txBody>
          <a:bodyPr/>
          <a:lstStyle/>
          <a:p>
            <a:r>
              <a:rPr lang="th-TH" smtClean="0"/>
              <a:t>คลิกเพื่อแก้ไขสไตล์ชื่อเรื่องต้นแบบ</a:t>
            </a:r>
            <a:endParaRPr lang="en-US"/>
          </a:p>
        </p:txBody>
      </p:sp>
      <p:sp>
        <p:nvSpPr>
          <p:cNvPr id="3" name="ตัวแทนเนื้อหา 2"/>
          <p:cNvSpPr>
            <a:spLocks noGrp="1"/>
          </p:cNvSpPr>
          <p:nvPr>
            <p:ph idx="1"/>
          </p:nvPr>
        </p:nvSpPr>
        <p:spPr>
          <a:xfrm>
            <a:off x="628651" y="1369218"/>
            <a:ext cx="7886700" cy="3263504"/>
          </a:xfrm>
          <a:prstGeom prst="rect">
            <a:avLst/>
          </a:prstGeom>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a:xfrm>
            <a:off x="628651" y="4767264"/>
            <a:ext cx="2057400" cy="273844"/>
          </a:xfrm>
          <a:prstGeom prst="rect">
            <a:avLst/>
          </a:prstGeom>
        </p:spPr>
        <p:txBody>
          <a:bodyPr/>
          <a:lstStyle/>
          <a:p>
            <a:fld id="{88302390-1D2A-4413-921D-EE8153BD5F7C}" type="datetime1">
              <a:rPr lang="en-US" smtClean="0"/>
              <a:t>9/12/2017</a:t>
            </a:fld>
            <a:endParaRPr lang="en-US"/>
          </a:p>
        </p:txBody>
      </p:sp>
      <p:sp>
        <p:nvSpPr>
          <p:cNvPr id="5" name="ตัวแทนท้ายกระดาษ 4"/>
          <p:cNvSpPr>
            <a:spLocks noGrp="1"/>
          </p:cNvSpPr>
          <p:nvPr>
            <p:ph type="ftr" sz="quarter" idx="11"/>
          </p:nvPr>
        </p:nvSpPr>
        <p:spPr>
          <a:xfrm>
            <a:off x="3028951" y="4767264"/>
            <a:ext cx="3086100" cy="273844"/>
          </a:xfrm>
          <a:prstGeom prst="rect">
            <a:avLst/>
          </a:prstGeom>
        </p:spPr>
        <p:txBody>
          <a:bodyPr/>
          <a:lstStyle/>
          <a:p>
            <a:r>
              <a:rPr lang="en-US" smtClean="0"/>
              <a:t>KMUTT  Geospatial Engineering and Innovation Center</a:t>
            </a:r>
            <a:endParaRPr lang="en-US"/>
          </a:p>
        </p:txBody>
      </p:sp>
      <p:sp>
        <p:nvSpPr>
          <p:cNvPr id="6" name="ตัวแทนหมายเลขสไลด์ 5"/>
          <p:cNvSpPr>
            <a:spLocks noGrp="1"/>
          </p:cNvSpPr>
          <p:nvPr>
            <p:ph type="sldNum" sz="quarter" idx="12"/>
          </p:nvPr>
        </p:nvSpPr>
        <p:spPr>
          <a:xfrm>
            <a:off x="6457951" y="4767264"/>
            <a:ext cx="2057400" cy="273844"/>
          </a:xfrm>
          <a:prstGeom prst="rect">
            <a:avLst/>
          </a:prstGeom>
        </p:spPr>
        <p:txBody>
          <a:bodyPr/>
          <a:lstStyle/>
          <a:p>
            <a:fld id="{D1DC78C6-EE23-480F-A07D-969E801D857B}" type="slidenum">
              <a:rPr lang="en-US" smtClean="0"/>
              <a:t>‹#›</a:t>
            </a:fld>
            <a:endParaRPr lang="en-US"/>
          </a:p>
        </p:txBody>
      </p:sp>
    </p:spTree>
    <p:extLst>
      <p:ext uri="{BB962C8B-B14F-4D97-AF65-F5344CB8AC3E}">
        <p14:creationId xmlns:p14="http://schemas.microsoft.com/office/powerpoint/2010/main" val="551402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89595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37D59-5EDB-4C39-B697-625748F703B6}"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81513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937D59-5EDB-4C39-B697-625748F703B6}"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86043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937D59-5EDB-4C39-B697-625748F703B6}"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35058029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9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3" r:id="rId4"/>
    <p:sldLayoutId id="2147483674" r:id="rId5"/>
  </p:sldLayoutIdLst>
  <p:txStyles>
    <p:title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3937D59-5EDB-4C39-B697-625748F703B6}" type="datetimeFigureOut">
              <a:rPr lang="en-US" smtClean="0"/>
              <a:t>9/12/2017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F31DC1F-5561-484E-AB46-68C682854F61}" type="slidenum">
              <a:rPr lang="en-US" smtClean="0"/>
              <a:t>‹#›</a:t>
            </a:fld>
            <a:endParaRPr lang="en-US"/>
          </a:p>
        </p:txBody>
      </p:sp>
    </p:spTree>
    <p:extLst>
      <p:ext uri="{BB962C8B-B14F-4D97-AF65-F5344CB8AC3E}">
        <p14:creationId xmlns:p14="http://schemas.microsoft.com/office/powerpoint/2010/main" val="26212399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0.jpe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8.jpeg"/><Relationship Id="rId7" Type="http://schemas.openxmlformats.org/officeDocument/2006/relationships/diagramData" Target="../diagrams/data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diagramDrawing" Target="../diagrams/drawing1.xml"/><Relationship Id="rId5" Type="http://schemas.openxmlformats.org/officeDocument/2006/relationships/image" Target="../media/image66.png"/><Relationship Id="rId10" Type="http://schemas.openxmlformats.org/officeDocument/2006/relationships/diagramColors" Target="../diagrams/colors1.xml"/><Relationship Id="rId4" Type="http://schemas.openxmlformats.org/officeDocument/2006/relationships/image" Target="../media/image65.png"/><Relationship Id="rId9"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PARIWATE@GMAIL.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gif"/><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18.jpeg"/><Relationship Id="rId2" Type="http://schemas.openxmlformats.org/officeDocument/2006/relationships/image" Target="../media/image19.png"/><Relationship Id="rId16"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ชื่อเรื่อง 1"/>
          <p:cNvSpPr txBox="1">
            <a:spLocks/>
          </p:cNvSpPr>
          <p:nvPr/>
        </p:nvSpPr>
        <p:spPr>
          <a:xfrm>
            <a:off x="1336104" y="3579862"/>
            <a:ext cx="7772400" cy="1463040"/>
          </a:xfrm>
          <a:prstGeom prst="rect">
            <a:avLst/>
          </a:prstGeom>
        </p:spPr>
        <p:txBody>
          <a:bodyPr>
            <a:normAutofit/>
          </a:bodyPr>
          <a:lst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pPr algn="r"/>
            <a:r>
              <a:rPr lang="en-US" sz="4000" dirty="0" smtClean="0">
                <a:solidFill>
                  <a:schemeClr val="accent1">
                    <a:lumMod val="50000"/>
                  </a:schemeClr>
                </a:solidFill>
                <a:latin typeface="TH SarabunPSK" panose="020B0500040200020003" pitchFamily="34" charset="-34"/>
                <a:cs typeface="TH SarabunPSK" panose="020B0500040200020003" pitchFamily="34" charset="-34"/>
              </a:rPr>
              <a:t>KMUTT Geospatial Engineering and </a:t>
            </a:r>
          </a:p>
          <a:p>
            <a:pPr algn="r"/>
            <a:r>
              <a:rPr lang="en-US" sz="4000" dirty="0" smtClean="0">
                <a:solidFill>
                  <a:schemeClr val="accent1">
                    <a:lumMod val="50000"/>
                  </a:schemeClr>
                </a:solidFill>
                <a:latin typeface="TH SarabunPSK" panose="020B0500040200020003" pitchFamily="34" charset="-34"/>
                <a:cs typeface="TH SarabunPSK" panose="020B0500040200020003" pitchFamily="34" charset="-34"/>
              </a:rPr>
              <a:t>Innovation Center (KGEO</a:t>
            </a:r>
            <a:r>
              <a:rPr lang="en-US" sz="4400" dirty="0" smtClean="0">
                <a:solidFill>
                  <a:schemeClr val="accent1">
                    <a:lumMod val="50000"/>
                  </a:schemeClr>
                </a:solidFill>
                <a:latin typeface="TH SarabunPSK" panose="020B0500040200020003" pitchFamily="34" charset="-34"/>
                <a:cs typeface="TH SarabunPSK" panose="020B0500040200020003" pitchFamily="34" charset="-34"/>
              </a:rPr>
              <a:t>)</a:t>
            </a:r>
            <a:endParaRPr lang="th-TH" sz="4400" dirty="0"/>
          </a:p>
        </p:txBody>
      </p:sp>
      <p:pic>
        <p:nvPicPr>
          <p:cNvPr id="9" name="รูปภาพ 8"/>
          <p:cNvPicPr>
            <a:picLocks noChangeAspect="1"/>
          </p:cNvPicPr>
          <p:nvPr/>
        </p:nvPicPr>
        <p:blipFill rotWithShape="1">
          <a:blip r:embed="rId2" cstate="print">
            <a:extLst>
              <a:ext uri="{28A0092B-C50C-407E-A947-70E740481C1C}">
                <a14:useLocalDpi xmlns:a14="http://schemas.microsoft.com/office/drawing/2010/main" val="0"/>
              </a:ext>
            </a:extLst>
          </a:blip>
          <a:srcRect l="17794" t="40494" r="19016" b="31481"/>
          <a:stretch/>
        </p:blipFill>
        <p:spPr>
          <a:xfrm>
            <a:off x="179512" y="4326137"/>
            <a:ext cx="2056573" cy="644810"/>
          </a:xfrm>
          <a:prstGeom prst="rect">
            <a:avLst/>
          </a:prstGeom>
        </p:spPr>
      </p:pic>
      <p:pic>
        <p:nvPicPr>
          <p:cNvPr id="2" name="รูปภาพ 1"/>
          <p:cNvPicPr>
            <a:picLocks noChangeAspect="1"/>
          </p:cNvPicPr>
          <p:nvPr/>
        </p:nvPicPr>
        <p:blipFill rotWithShape="1">
          <a:blip r:embed="rId3" cstate="print">
            <a:extLst>
              <a:ext uri="{28A0092B-C50C-407E-A947-70E740481C1C}">
                <a14:useLocalDpi xmlns:a14="http://schemas.microsoft.com/office/drawing/2010/main" val="0"/>
              </a:ext>
            </a:extLst>
          </a:blip>
          <a:srcRect l="18329" t="40200" r="18329" b="30400"/>
          <a:stretch/>
        </p:blipFill>
        <p:spPr>
          <a:xfrm>
            <a:off x="6695728" y="0"/>
            <a:ext cx="2448272" cy="803339"/>
          </a:xfrm>
          <a:prstGeom prst="rect">
            <a:avLst/>
          </a:prstGeom>
        </p:spPr>
      </p:pic>
    </p:spTree>
    <p:extLst>
      <p:ext uri="{BB962C8B-B14F-4D97-AF65-F5344CB8AC3E}">
        <p14:creationId xmlns:p14="http://schemas.microsoft.com/office/powerpoint/2010/main" val="303447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altLang="th-TH" dirty="0">
                <a:solidFill>
                  <a:schemeClr val="tx1"/>
                </a:solidFill>
                <a:latin typeface="TH SarabunPSK" panose="020B0500040200020003" pitchFamily="34" charset="-34"/>
                <a:cs typeface="TH SarabunPSK" panose="020B0500040200020003" pitchFamily="34" charset="-34"/>
              </a:rPr>
              <a:t>1. </a:t>
            </a:r>
            <a:r>
              <a:rPr lang="en-US" altLang="th-TH" dirty="0" err="1">
                <a:solidFill>
                  <a:schemeClr val="tx1"/>
                </a:solidFill>
                <a:latin typeface="TH SarabunPSK" panose="020B0500040200020003" pitchFamily="34" charset="-34"/>
                <a:cs typeface="TH SarabunPSK" panose="020B0500040200020003" pitchFamily="34" charset="-34"/>
              </a:rPr>
              <a:t>Amphawa</a:t>
            </a:r>
            <a:r>
              <a:rPr lang="en-US" altLang="th-TH" dirty="0">
                <a:solidFill>
                  <a:schemeClr val="tx1"/>
                </a:solidFill>
                <a:latin typeface="TH SarabunPSK" panose="020B0500040200020003" pitchFamily="34" charset="-34"/>
                <a:cs typeface="TH SarabunPSK" panose="020B0500040200020003" pitchFamily="34" charset="-34"/>
              </a:rPr>
              <a:t> Explorer Project</a:t>
            </a:r>
            <a:endParaRPr lang="th-TH" dirty="0">
              <a:solidFill>
                <a:schemeClr val="tx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99"/>
          <a:stretch/>
        </p:blipFill>
        <p:spPr bwMode="auto">
          <a:xfrm>
            <a:off x="1187624" y="996374"/>
            <a:ext cx="6705675" cy="41210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2514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en-US" altLang="th-TH" dirty="0">
                <a:solidFill>
                  <a:schemeClr val="tx1"/>
                </a:solidFill>
                <a:latin typeface="TH SarabunPSK" panose="020B0500040200020003" pitchFamily="34" charset="-34"/>
                <a:cs typeface="TH SarabunPSK" panose="020B0500040200020003" pitchFamily="34" charset="-34"/>
              </a:rPr>
              <a:t>2. 3D Canal Mapping Project</a:t>
            </a:r>
            <a:endParaRPr lang="th-TH" dirty="0">
              <a:solidFill>
                <a:schemeClr val="tx1"/>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952038"/>
            <a:ext cx="4713469" cy="421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รูปภาพ 5"/>
          <p:cNvPicPr>
            <a:picLocks noChangeAspect="1"/>
          </p:cNvPicPr>
          <p:nvPr/>
        </p:nvPicPr>
        <p:blipFill rotWithShape="1">
          <a:blip r:embed="rId3"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302238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รูปภาพ 6"/>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altLang="th-TH" dirty="0">
                <a:solidFill>
                  <a:schemeClr val="tx1"/>
                </a:solidFill>
                <a:latin typeface="TH SarabunPSK" panose="020B0500040200020003" pitchFamily="34" charset="-34"/>
                <a:cs typeface="TH SarabunPSK" panose="020B0500040200020003" pitchFamily="34" charset="-34"/>
              </a:rPr>
              <a:t>6. Remote Sensing for Cane Assessment and Monitoring </a:t>
            </a:r>
            <a:r>
              <a:rPr lang="en-US" altLang="th-TH" dirty="0" smtClean="0">
                <a:solidFill>
                  <a:schemeClr val="tx1"/>
                </a:solidFill>
                <a:latin typeface="TH SarabunPSK" panose="020B0500040200020003" pitchFamily="34" charset="-34"/>
                <a:cs typeface="TH SarabunPSK" panose="020B0500040200020003" pitchFamily="34" charset="-34"/>
              </a:rPr>
              <a:t/>
            </a:r>
            <a:br>
              <a:rPr lang="en-US" altLang="th-TH" dirty="0" smtClean="0">
                <a:solidFill>
                  <a:schemeClr val="tx1"/>
                </a:solidFill>
                <a:latin typeface="TH SarabunPSK" panose="020B0500040200020003" pitchFamily="34" charset="-34"/>
                <a:cs typeface="TH SarabunPSK" panose="020B0500040200020003" pitchFamily="34" charset="-34"/>
              </a:rPr>
            </a:br>
            <a:r>
              <a:rPr lang="en-US" altLang="th-TH" dirty="0" smtClean="0">
                <a:solidFill>
                  <a:schemeClr val="tx1"/>
                </a:solidFill>
                <a:latin typeface="TH SarabunPSK" panose="020B0500040200020003" pitchFamily="34" charset="-34"/>
                <a:cs typeface="TH SarabunPSK" panose="020B0500040200020003" pitchFamily="34" charset="-34"/>
              </a:rPr>
              <a:t>at </a:t>
            </a:r>
            <a:r>
              <a:rPr lang="en-US" altLang="th-TH" dirty="0" err="1">
                <a:solidFill>
                  <a:schemeClr val="tx1"/>
                </a:solidFill>
                <a:latin typeface="TH SarabunPSK" panose="020B0500040200020003" pitchFamily="34" charset="-34"/>
                <a:cs typeface="TH SarabunPSK" panose="020B0500040200020003" pitchFamily="34" charset="-34"/>
              </a:rPr>
              <a:t>Mitrphol</a:t>
            </a:r>
            <a:r>
              <a:rPr lang="en-US" altLang="th-TH" dirty="0">
                <a:solidFill>
                  <a:schemeClr val="tx1"/>
                </a:solidFill>
                <a:latin typeface="TH SarabunPSK" panose="020B0500040200020003" pitchFamily="34" charset="-34"/>
                <a:cs typeface="TH SarabunPSK" panose="020B0500040200020003" pitchFamily="34" charset="-34"/>
              </a:rPr>
              <a:t> Sugar: Remote Sensing Training</a:t>
            </a:r>
            <a:endParaRPr lang="th-TH" dirty="0">
              <a:solidFill>
                <a:schemeClr val="tx1"/>
              </a:solidFill>
            </a:endParaRPr>
          </a:p>
        </p:txBody>
      </p:sp>
      <p:pic>
        <p:nvPicPr>
          <p:cNvPr id="5" name="รูปภาพ 4"/>
          <p:cNvPicPr/>
          <p:nvPr/>
        </p:nvPicPr>
        <p:blipFill>
          <a:blip r:embed="rId3"/>
          <a:stretch>
            <a:fillRect/>
          </a:stretch>
        </p:blipFill>
        <p:spPr>
          <a:xfrm>
            <a:off x="251520" y="1203598"/>
            <a:ext cx="4248472" cy="3672407"/>
          </a:xfrm>
          <a:prstGeom prst="rect">
            <a:avLst/>
          </a:prstGeom>
          <a:ln>
            <a:noFill/>
          </a:ln>
          <a:effectLst>
            <a:outerShdw blurRad="190500" algn="tl" rotWithShape="0">
              <a:srgbClr val="000000">
                <a:alpha val="70000"/>
              </a:srgbClr>
            </a:outerShdw>
          </a:effectLst>
        </p:spPr>
      </p:pic>
      <p:pic>
        <p:nvPicPr>
          <p:cNvPr id="6" name="รูปภาพ 5"/>
          <p:cNvPicPr/>
          <p:nvPr/>
        </p:nvPicPr>
        <p:blipFill>
          <a:blip r:embed="rId4"/>
          <a:stretch>
            <a:fillRect/>
          </a:stretch>
        </p:blipFill>
        <p:spPr>
          <a:xfrm>
            <a:off x="4572000" y="1203598"/>
            <a:ext cx="4392488" cy="36724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6890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3200" dirty="0">
                <a:solidFill>
                  <a:schemeClr val="tx1"/>
                </a:solidFill>
                <a:latin typeface="TH SarabunPSK" panose="020B0500040200020003" pitchFamily="34" charset="-34"/>
                <a:cs typeface="TH SarabunPSK" panose="020B0500040200020003" pitchFamily="34" charset="-34"/>
              </a:rPr>
              <a:t>7. โครงการติดตามตรวจสอบและเฝ้าระวังคุณภาพอากาศ    </a:t>
            </a:r>
            <a:r>
              <a:rPr lang="th-TH" sz="3200" dirty="0" smtClean="0">
                <a:solidFill>
                  <a:schemeClr val="tx1"/>
                </a:solidFill>
                <a:latin typeface="TH SarabunPSK" panose="020B0500040200020003" pitchFamily="34" charset="-34"/>
                <a:cs typeface="TH SarabunPSK" panose="020B0500040200020003" pitchFamily="34" charset="-34"/>
              </a:rPr>
              <a:t/>
            </a:r>
            <a:br>
              <a:rPr lang="th-TH" sz="3200" dirty="0" smtClean="0">
                <a:solidFill>
                  <a:schemeClr val="tx1"/>
                </a:solidFill>
                <a:latin typeface="TH SarabunPSK" panose="020B0500040200020003" pitchFamily="34" charset="-34"/>
                <a:cs typeface="TH SarabunPSK" panose="020B0500040200020003" pitchFamily="34" charset="-34"/>
              </a:rPr>
            </a:br>
            <a:r>
              <a:rPr lang="th-TH" sz="3200" dirty="0" smtClean="0">
                <a:solidFill>
                  <a:schemeClr val="tx1"/>
                </a:solidFill>
                <a:latin typeface="TH SarabunPSK" panose="020B0500040200020003" pitchFamily="34" charset="-34"/>
                <a:cs typeface="TH SarabunPSK" panose="020B0500040200020003" pitchFamily="34" charset="-34"/>
              </a:rPr>
              <a:t>(</a:t>
            </a:r>
            <a:r>
              <a:rPr lang="th-TH" sz="3200" dirty="0">
                <a:solidFill>
                  <a:schemeClr val="tx1"/>
                </a:solidFill>
                <a:latin typeface="TH SarabunPSK" panose="020B0500040200020003" pitchFamily="34" charset="-34"/>
                <a:cs typeface="TH SarabunPSK" panose="020B0500040200020003" pitchFamily="34" charset="-34"/>
              </a:rPr>
              <a:t>การประเมินสถานการณ์คุณภาพอากาศของประเทศไทย)</a:t>
            </a:r>
            <a:endParaRPr lang="th-TH" sz="3200" dirty="0">
              <a:solidFill>
                <a:schemeClr val="tx1"/>
              </a:solidFill>
            </a:endParaRPr>
          </a:p>
        </p:txBody>
      </p:sp>
      <p:pic>
        <p:nvPicPr>
          <p:cNvPr id="5"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7624" y="884466"/>
            <a:ext cx="3168352" cy="4280423"/>
          </a:xfrm>
        </p:spPr>
      </p:pic>
      <p:pic>
        <p:nvPicPr>
          <p:cNvPr id="6"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572000" y="884466"/>
            <a:ext cx="3024336" cy="4265090"/>
          </a:xfrm>
          <a:prstGeom prst="rect">
            <a:avLst/>
          </a:prstGeom>
        </p:spPr>
      </p:pic>
      <p:sp>
        <p:nvSpPr>
          <p:cNvPr id="7" name="TextBox 7"/>
          <p:cNvSpPr txBox="1"/>
          <p:nvPr/>
        </p:nvSpPr>
        <p:spPr>
          <a:xfrm>
            <a:off x="2267744" y="2067694"/>
            <a:ext cx="902811" cy="461665"/>
          </a:xfrm>
          <a:prstGeom prst="rect">
            <a:avLst/>
          </a:prstGeom>
          <a:noFill/>
        </p:spPr>
        <p:txBody>
          <a:bodyPr wrap="none" rtlCol="0">
            <a:spAutoFit/>
          </a:bodyPr>
          <a:lstStyle/>
          <a:p>
            <a:r>
              <a:rPr lang="en-US" sz="2400" b="1" dirty="0">
                <a:latin typeface="TH SarabunPSK" panose="020B0500040200020003" pitchFamily="34" charset="-34"/>
                <a:cs typeface="TH SarabunPSK" panose="020B0500040200020003" pitchFamily="34" charset="-34"/>
              </a:rPr>
              <a:t>OZONE</a:t>
            </a:r>
          </a:p>
        </p:txBody>
      </p:sp>
      <p:sp>
        <p:nvSpPr>
          <p:cNvPr id="8" name="TextBox 8"/>
          <p:cNvSpPr txBox="1"/>
          <p:nvPr/>
        </p:nvSpPr>
        <p:spPr>
          <a:xfrm>
            <a:off x="5728141" y="2064524"/>
            <a:ext cx="712054" cy="461665"/>
          </a:xfrm>
          <a:prstGeom prst="rect">
            <a:avLst/>
          </a:prstGeom>
          <a:noFill/>
        </p:spPr>
        <p:txBody>
          <a:bodyPr wrap="none" rtlCol="0">
            <a:spAutoFit/>
          </a:bodyPr>
          <a:lstStyle/>
          <a:p>
            <a:r>
              <a:rPr lang="en-US" sz="2400" b="1" dirty="0">
                <a:latin typeface="TH SarabunPSK" panose="020B0500040200020003" pitchFamily="34" charset="-34"/>
                <a:cs typeface="TH SarabunPSK" panose="020B0500040200020003" pitchFamily="34" charset="-34"/>
              </a:rPr>
              <a:t>PM10</a:t>
            </a:r>
          </a:p>
        </p:txBody>
      </p:sp>
      <p:pic>
        <p:nvPicPr>
          <p:cNvPr id="9" name="รูปภาพ 8"/>
          <p:cNvPicPr>
            <a:picLocks noChangeAspect="1"/>
          </p:cNvPicPr>
          <p:nvPr/>
        </p:nvPicPr>
        <p:blipFill rotWithShape="1">
          <a:blip r:embed="rId4"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997798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รูปภาพ 8"/>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sz="4000" dirty="0" smtClean="0">
                <a:solidFill>
                  <a:schemeClr val="tx1"/>
                </a:solidFill>
                <a:latin typeface="Cordia New" panose="020B0304020202020204" pitchFamily="34" charset="-34"/>
                <a:cs typeface="Cordia New" panose="020B0304020202020204" pitchFamily="34" charset="-34"/>
              </a:rPr>
              <a:t>9. </a:t>
            </a:r>
            <a:r>
              <a:rPr lang="en-US" sz="4000" dirty="0">
                <a:solidFill>
                  <a:schemeClr val="tx1"/>
                </a:solidFill>
                <a:latin typeface="Cordia New" panose="020B0304020202020204" pitchFamily="34" charset="-34"/>
                <a:cs typeface="Cordia New" panose="020B0304020202020204" pitchFamily="34" charset="-34"/>
              </a:rPr>
              <a:t>Crop Modelling</a:t>
            </a:r>
            <a:endParaRPr lang="th-TH" sz="4000" dirty="0">
              <a:solidFill>
                <a:schemeClr val="tx1"/>
              </a:solidFill>
            </a:endParaRPr>
          </a:p>
        </p:txBody>
      </p:sp>
      <p:pic>
        <p:nvPicPr>
          <p:cNvPr id="5" name="Picture 197" descr="\\.psf\Downloads\screencapture-192-168-1-32-2017gistda-agri-148740255251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27" y="905004"/>
            <a:ext cx="3456384" cy="4259034"/>
          </a:xfrm>
          <a:prstGeom prst="rect">
            <a:avLst/>
          </a:prstGeom>
          <a:noFill/>
          <a:ln>
            <a:noFill/>
          </a:ln>
        </p:spPr>
      </p:pic>
      <p:pic>
        <p:nvPicPr>
          <p:cNvPr id="6" name="Picture 207" descr="\\.psf\Home\Desktop\Screen Shot 2560-02-20 at 12.26.49 PM.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2227" y="921101"/>
            <a:ext cx="3203447" cy="1985317"/>
          </a:xfrm>
          <a:prstGeom prst="rect">
            <a:avLst/>
          </a:prstGeom>
          <a:noFill/>
          <a:ln>
            <a:noFill/>
          </a:ln>
        </p:spPr>
      </p:pic>
      <p:pic>
        <p:nvPicPr>
          <p:cNvPr id="7" name="Picture 203" descr="\\.psf\Home\Desktop\Screen Shot 2560-02-18 at 2.51.29 PM.png"/>
          <p:cNvPicPr/>
          <p:nvPr/>
        </p:nvPicPr>
        <p:blipFill rotWithShape="1">
          <a:blip r:embed="rId5" cstate="print">
            <a:extLst>
              <a:ext uri="{28A0092B-C50C-407E-A947-70E740481C1C}">
                <a14:useLocalDpi xmlns:a14="http://schemas.microsoft.com/office/drawing/2010/main" val="0"/>
              </a:ext>
            </a:extLst>
          </a:blip>
          <a:srcRect b="17982"/>
          <a:stretch/>
        </p:blipFill>
        <p:spPr bwMode="auto">
          <a:xfrm>
            <a:off x="4332227" y="2878038"/>
            <a:ext cx="2132330" cy="2286000"/>
          </a:xfrm>
          <a:prstGeom prst="rect">
            <a:avLst/>
          </a:prstGeom>
          <a:noFill/>
          <a:ln>
            <a:noFill/>
          </a:ln>
          <a:extLst>
            <a:ext uri="{53640926-AAD7-44D8-BBD7-CCE9431645EC}">
              <a14:shadowObscured xmlns:a14="http://schemas.microsoft.com/office/drawing/2010/main"/>
            </a:ext>
          </a:extLst>
        </p:spPr>
      </p:pic>
      <p:pic>
        <p:nvPicPr>
          <p:cNvPr id="8" name="Picture 204" descr="\\.psf\Home\Desktop\Screen Shot 2560-02-20 at 11.50.20 AM.png"/>
          <p:cNvPicPr/>
          <p:nvPr/>
        </p:nvPicPr>
        <p:blipFill rotWithShape="1">
          <a:blip r:embed="rId6" cstate="print">
            <a:extLst>
              <a:ext uri="{28A0092B-C50C-407E-A947-70E740481C1C}">
                <a14:useLocalDpi xmlns:a14="http://schemas.microsoft.com/office/drawing/2010/main" val="0"/>
              </a:ext>
            </a:extLst>
          </a:blip>
          <a:srcRect b="23339"/>
          <a:stretch/>
        </p:blipFill>
        <p:spPr bwMode="auto">
          <a:xfrm>
            <a:off x="6514916" y="2878038"/>
            <a:ext cx="2161540" cy="2286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7019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2400" dirty="0" smtClean="0">
                <a:solidFill>
                  <a:schemeClr val="tx1"/>
                </a:solidFill>
                <a:latin typeface="TH SarabunPSK" panose="020B0500040200020003" pitchFamily="34" charset="-34"/>
                <a:cs typeface="TH SarabunPSK" panose="020B0500040200020003" pitchFamily="34" charset="-34"/>
              </a:rPr>
              <a:t>10. </a:t>
            </a:r>
            <a:r>
              <a:rPr lang="th-TH" sz="2400" dirty="0" err="1">
                <a:solidFill>
                  <a:schemeClr val="tx1"/>
                </a:solidFill>
                <a:latin typeface="TH SarabunPSK" panose="020B0500040200020003" pitchFamily="34" charset="-34"/>
                <a:cs typeface="TH SarabunPSK" panose="020B0500040200020003" pitchFamily="34" charset="-34"/>
              </a:rPr>
              <a:t>Investigating</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land</a:t>
            </a:r>
            <a:r>
              <a:rPr lang="th-TH" sz="2400" dirty="0">
                <a:solidFill>
                  <a:schemeClr val="tx1"/>
                </a:solidFill>
                <a:latin typeface="TH SarabunPSK" panose="020B0500040200020003" pitchFamily="34" charset="-34"/>
                <a:cs typeface="TH SarabunPSK" panose="020B0500040200020003" pitchFamily="34" charset="-34"/>
              </a:rPr>
              <a:t>-</a:t>
            </a:r>
            <a:r>
              <a:rPr lang="th-TH" sz="2400" dirty="0" err="1">
                <a:solidFill>
                  <a:schemeClr val="tx1"/>
                </a:solidFill>
                <a:latin typeface="TH SarabunPSK" panose="020B0500040200020003" pitchFamily="34" charset="-34"/>
                <a:cs typeface="TH SarabunPSK" panose="020B0500040200020003" pitchFamily="34" charset="-34"/>
              </a:rPr>
              <a:t>ocean</a:t>
            </a:r>
            <a:r>
              <a:rPr lang="th-TH" sz="2400" dirty="0">
                <a:solidFill>
                  <a:schemeClr val="tx1"/>
                </a:solidFill>
                <a:latin typeface="TH SarabunPSK" panose="020B0500040200020003" pitchFamily="34" charset="-34"/>
                <a:cs typeface="TH SarabunPSK" panose="020B0500040200020003" pitchFamily="34" charset="-34"/>
              </a:rPr>
              <a:t>-</a:t>
            </a:r>
            <a:r>
              <a:rPr lang="th-TH" sz="2400" dirty="0" err="1">
                <a:solidFill>
                  <a:schemeClr val="tx1"/>
                </a:solidFill>
                <a:latin typeface="TH SarabunPSK" panose="020B0500040200020003" pitchFamily="34" charset="-34"/>
                <a:cs typeface="TH SarabunPSK" panose="020B0500040200020003" pitchFamily="34" charset="-34"/>
              </a:rPr>
              <a:t>atmospheric</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interaction</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processes</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and</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mechanism</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to</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enhance</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understanding</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of</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climate</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change</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variability</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and</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impacts</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in</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tropical</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Southeast</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Asia</a:t>
            </a:r>
            <a:r>
              <a:rPr lang="th-TH" sz="2400" dirty="0">
                <a:solidFill>
                  <a:schemeClr val="tx1"/>
                </a:solidFill>
                <a:latin typeface="TH SarabunPSK" panose="020B0500040200020003" pitchFamily="34" charset="-34"/>
                <a:cs typeface="TH SarabunPSK" panose="020B0500040200020003" pitchFamily="34" charset="-34"/>
              </a:rPr>
              <a:t> (</a:t>
            </a:r>
            <a:r>
              <a:rPr lang="th-TH" sz="2400" dirty="0" err="1">
                <a:solidFill>
                  <a:schemeClr val="tx1"/>
                </a:solidFill>
                <a:latin typeface="TH SarabunPSK" panose="020B0500040200020003" pitchFamily="34" charset="-34"/>
                <a:cs typeface="TH SarabunPSK" panose="020B0500040200020003" pitchFamily="34" charset="-34"/>
              </a:rPr>
              <a:t>LOAI</a:t>
            </a:r>
            <a:r>
              <a:rPr lang="th-TH" sz="2400" dirty="0" smtClean="0">
                <a:solidFill>
                  <a:schemeClr val="tx1"/>
                </a:solidFill>
                <a:latin typeface="TH SarabunPSK" panose="020B0500040200020003" pitchFamily="34" charset="-34"/>
                <a:cs typeface="TH SarabunPSK" panose="020B0500040200020003" pitchFamily="34" charset="-34"/>
              </a:rPr>
              <a:t>)</a:t>
            </a:r>
            <a:endParaRPr lang="th-TH" sz="2400" dirty="0">
              <a:solidFill>
                <a:schemeClr val="tx1"/>
              </a:solidFill>
            </a:endParaRPr>
          </a:p>
        </p:txBody>
      </p:sp>
      <p:pic>
        <p:nvPicPr>
          <p:cNvPr id="5" name="รูปภาพ 4"/>
          <p:cNvPicPr>
            <a:picLocks noChangeAspect="1"/>
          </p:cNvPicPr>
          <p:nvPr/>
        </p:nvPicPr>
        <p:blipFill>
          <a:blip r:embed="rId2"/>
          <a:stretch>
            <a:fillRect/>
          </a:stretch>
        </p:blipFill>
        <p:spPr>
          <a:xfrm>
            <a:off x="971600" y="915223"/>
            <a:ext cx="6804000" cy="4228277"/>
          </a:xfrm>
          <a:prstGeom prst="rect">
            <a:avLst/>
          </a:prstGeom>
        </p:spPr>
      </p:pic>
      <p:pic>
        <p:nvPicPr>
          <p:cNvPr id="6" name="รูปภาพ 5"/>
          <p:cNvPicPr>
            <a:picLocks noChangeAspect="1"/>
          </p:cNvPicPr>
          <p:nvPr/>
        </p:nvPicPr>
        <p:blipFill rotWithShape="1">
          <a:blip r:embed="rId3"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177495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2800" dirty="0">
                <a:solidFill>
                  <a:schemeClr val="tx1"/>
                </a:solidFill>
                <a:latin typeface="TH SarabunPSK" panose="020B0500040200020003" pitchFamily="34" charset="-34"/>
                <a:cs typeface="TH SarabunPSK" panose="020B0500040200020003" pitchFamily="34" charset="-34"/>
              </a:rPr>
              <a:t>11. โครงการวิเคราะห์เวลาการเดินทางจำแนกตามความเชี่ยวชาญ</a:t>
            </a:r>
            <a:r>
              <a:rPr lang="th-TH" sz="2800" dirty="0" smtClean="0">
                <a:solidFill>
                  <a:schemeClr val="tx1"/>
                </a:solidFill>
                <a:latin typeface="TH SarabunPSK" panose="020B0500040200020003" pitchFamily="34" charset="-34"/>
                <a:cs typeface="TH SarabunPSK" panose="020B0500040200020003" pitchFamily="34" charset="-34"/>
              </a:rPr>
              <a:t>ของ</a:t>
            </a:r>
            <a:br>
              <a:rPr lang="th-TH" sz="2800" dirty="0" smtClean="0">
                <a:solidFill>
                  <a:schemeClr val="tx1"/>
                </a:solidFill>
                <a:latin typeface="TH SarabunPSK" panose="020B0500040200020003" pitchFamily="34" charset="-34"/>
                <a:cs typeface="TH SarabunPSK" panose="020B0500040200020003" pitchFamily="34" charset="-34"/>
              </a:rPr>
            </a:br>
            <a:r>
              <a:rPr lang="th-TH" sz="2800" dirty="0" smtClean="0">
                <a:solidFill>
                  <a:schemeClr val="tx1"/>
                </a:solidFill>
                <a:latin typeface="TH SarabunPSK" panose="020B0500040200020003" pitchFamily="34" charset="-34"/>
                <a:cs typeface="TH SarabunPSK" panose="020B0500040200020003" pitchFamily="34" charset="-34"/>
              </a:rPr>
              <a:t>โรงพยาบาล</a:t>
            </a:r>
            <a:r>
              <a:rPr lang="th-TH" sz="2800" dirty="0">
                <a:solidFill>
                  <a:schemeClr val="tx1"/>
                </a:solidFill>
                <a:latin typeface="TH SarabunPSK" panose="020B0500040200020003" pitchFamily="34" charset="-34"/>
                <a:cs typeface="TH SarabunPSK" panose="020B0500040200020003" pitchFamily="34" charset="-34"/>
              </a:rPr>
              <a:t>ใน</a:t>
            </a:r>
            <a:r>
              <a:rPr lang="th-TH" sz="2800" dirty="0" smtClean="0">
                <a:solidFill>
                  <a:schemeClr val="tx1"/>
                </a:solidFill>
                <a:latin typeface="TH SarabunPSK" panose="020B0500040200020003" pitchFamily="34" charset="-34"/>
                <a:cs typeface="TH SarabunPSK" panose="020B0500040200020003" pitchFamily="34" charset="-34"/>
              </a:rPr>
              <a:t>กรุงเทพมหานคร</a:t>
            </a:r>
            <a:endParaRPr lang="th-TH" sz="2800" dirty="0">
              <a:solidFill>
                <a:schemeClr val="tx1"/>
              </a:solidFill>
            </a:endParaRPr>
          </a:p>
        </p:txBody>
      </p:sp>
      <p:pic>
        <p:nvPicPr>
          <p:cNvPr id="5" name="รูปภาพ 4"/>
          <p:cNvPicPr/>
          <p:nvPr/>
        </p:nvPicPr>
        <p:blipFill rotWithShape="1">
          <a:blip r:embed="rId2"/>
          <a:srcRect l="7576" t="6772" r="5774" b="5205"/>
          <a:stretch/>
        </p:blipFill>
        <p:spPr>
          <a:xfrm>
            <a:off x="4599709" y="2086413"/>
            <a:ext cx="4544291" cy="3057087"/>
          </a:xfrm>
          <a:prstGeom prst="rect">
            <a:avLst/>
          </a:prstGeom>
        </p:spPr>
      </p:pic>
      <p:pic>
        <p:nvPicPr>
          <p:cNvPr id="6" name="รูปภาพ 5" descr="รูปภาพที่เกี่ยวข้อง"/>
          <p:cNvPicPr/>
          <p:nvPr/>
        </p:nvPicPr>
        <p:blipFill>
          <a:blip r:embed="rId3">
            <a:extLst>
              <a:ext uri="{28A0092B-C50C-407E-A947-70E740481C1C}">
                <a14:useLocalDpi xmlns:a14="http://schemas.microsoft.com/office/drawing/2010/main" val="0"/>
              </a:ext>
            </a:extLst>
          </a:blip>
          <a:srcRect/>
          <a:stretch>
            <a:fillRect/>
          </a:stretch>
        </p:blipFill>
        <p:spPr bwMode="auto">
          <a:xfrm>
            <a:off x="223810" y="915566"/>
            <a:ext cx="4536504" cy="2271504"/>
          </a:xfrm>
          <a:prstGeom prst="rect">
            <a:avLst/>
          </a:prstGeom>
          <a:noFill/>
          <a:ln>
            <a:noFill/>
          </a:ln>
        </p:spPr>
      </p:pic>
      <p:pic>
        <p:nvPicPr>
          <p:cNvPr id="7" name="รูปภาพ 6"/>
          <p:cNvPicPr>
            <a:picLocks noChangeAspect="1"/>
          </p:cNvPicPr>
          <p:nvPr/>
        </p:nvPicPr>
        <p:blipFill rotWithShape="1">
          <a:blip r:embed="rId4"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425602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en-US" altLang="en-US" sz="4000" dirty="0">
                <a:solidFill>
                  <a:schemeClr val="tx1"/>
                </a:solidFill>
                <a:latin typeface="Cordia New" panose="020B0304020202020204" pitchFamily="34" charset="-34"/>
                <a:cs typeface="Cordia New" panose="020B0304020202020204" pitchFamily="34" charset="-34"/>
              </a:rPr>
              <a:t>12.Flood Monitoring</a:t>
            </a:r>
            <a:endParaRPr lang="th-TH" sz="4000" dirty="0">
              <a:solidFill>
                <a:schemeClr val="tx1"/>
              </a:solidFill>
            </a:endParaRPr>
          </a:p>
        </p:txBody>
      </p:sp>
      <p:pic>
        <p:nvPicPr>
          <p:cNvPr id="5" name="Content Placeholder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9524" y="915567"/>
            <a:ext cx="2927031" cy="4227934"/>
          </a:xfrm>
        </p:spPr>
      </p:pic>
      <p:pic>
        <p:nvPicPr>
          <p:cNvPr id="6"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7" y="915567"/>
            <a:ext cx="2927030" cy="4227933"/>
          </a:xfrm>
          <a:prstGeom prst="rect">
            <a:avLst/>
          </a:prstGeom>
        </p:spPr>
      </p:pic>
      <p:pic>
        <p:nvPicPr>
          <p:cNvPr id="7" name="รูปภาพ 6"/>
          <p:cNvPicPr>
            <a:picLocks noChangeAspect="1"/>
          </p:cNvPicPr>
          <p:nvPr/>
        </p:nvPicPr>
        <p:blipFill rotWithShape="1">
          <a:blip r:embed="rId4"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1835250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altLang="en-US" sz="2800" dirty="0">
                <a:solidFill>
                  <a:schemeClr val="tx1"/>
                </a:solidFill>
                <a:latin typeface="TH SarabunPSK" panose="020B0500040200020003" pitchFamily="34" charset="-34"/>
                <a:cs typeface="TH SarabunPSK" panose="020B0500040200020003" pitchFamily="34" charset="-34"/>
              </a:rPr>
              <a:t>13. Analysis of tobacco plantations in and outside of the factory </a:t>
            </a:r>
            <a:r>
              <a:rPr lang="en-US" altLang="en-US" sz="2800" dirty="0" smtClean="0">
                <a:solidFill>
                  <a:schemeClr val="tx1"/>
                </a:solidFill>
                <a:latin typeface="TH SarabunPSK" panose="020B0500040200020003" pitchFamily="34" charset="-34"/>
                <a:cs typeface="TH SarabunPSK" panose="020B0500040200020003" pitchFamily="34" charset="-34"/>
              </a:rPr>
              <a:t/>
            </a:r>
            <a:br>
              <a:rPr lang="en-US" altLang="en-US" sz="2800" dirty="0" smtClean="0">
                <a:solidFill>
                  <a:schemeClr val="tx1"/>
                </a:solidFill>
                <a:latin typeface="TH SarabunPSK" panose="020B0500040200020003" pitchFamily="34" charset="-34"/>
                <a:cs typeface="TH SarabunPSK" panose="020B0500040200020003" pitchFamily="34" charset="-34"/>
              </a:rPr>
            </a:br>
            <a:r>
              <a:rPr lang="en-US" altLang="en-US" sz="2800" dirty="0" smtClean="0">
                <a:solidFill>
                  <a:schemeClr val="tx1"/>
                </a:solidFill>
                <a:latin typeface="TH SarabunPSK" panose="020B0500040200020003" pitchFamily="34" charset="-34"/>
                <a:cs typeface="TH SarabunPSK" panose="020B0500040200020003" pitchFamily="34" charset="-34"/>
              </a:rPr>
              <a:t>annually </a:t>
            </a:r>
            <a:r>
              <a:rPr lang="en-US" altLang="en-US" sz="2800" dirty="0" err="1">
                <a:solidFill>
                  <a:schemeClr val="tx1"/>
                </a:solidFill>
                <a:latin typeface="TH SarabunPSK" panose="020B0500040200020003" pitchFamily="34" charset="-34"/>
                <a:cs typeface="TH SarabunPSK" panose="020B0500040200020003" pitchFamily="34" charset="-34"/>
              </a:rPr>
              <a:t>Sukhothai</a:t>
            </a:r>
            <a:r>
              <a:rPr lang="en-US" altLang="en-US" sz="2800" dirty="0">
                <a:solidFill>
                  <a:schemeClr val="tx1"/>
                </a:solidFill>
                <a:latin typeface="TH SarabunPSK" panose="020B0500040200020003" pitchFamily="34" charset="-34"/>
                <a:cs typeface="TH SarabunPSK" panose="020B0500040200020003" pitchFamily="34" charset="-34"/>
              </a:rPr>
              <a:t> Province and </a:t>
            </a:r>
            <a:r>
              <a:rPr lang="en-US" altLang="en-US" sz="2800" dirty="0" err="1">
                <a:solidFill>
                  <a:schemeClr val="tx1"/>
                </a:solidFill>
                <a:latin typeface="TH SarabunPSK" panose="020B0500040200020003" pitchFamily="34" charset="-34"/>
                <a:cs typeface="TH SarabunPSK" panose="020B0500040200020003" pitchFamily="34" charset="-34"/>
              </a:rPr>
              <a:t>Phetchabun</a:t>
            </a:r>
            <a:r>
              <a:rPr lang="en-US" altLang="en-US" sz="2800" dirty="0">
                <a:solidFill>
                  <a:schemeClr val="tx1"/>
                </a:solidFill>
                <a:latin typeface="TH SarabunPSK" panose="020B0500040200020003" pitchFamily="34" charset="-34"/>
                <a:cs typeface="TH SarabunPSK" panose="020B0500040200020003" pitchFamily="34" charset="-34"/>
              </a:rPr>
              <a:t> Province</a:t>
            </a:r>
            <a:r>
              <a:rPr lang="en-US" altLang="en-US" sz="2800" dirty="0" smtClean="0">
                <a:solidFill>
                  <a:schemeClr val="tx1"/>
                </a:solidFill>
                <a:latin typeface="TH SarabunPSK" panose="020B0500040200020003" pitchFamily="34" charset="-34"/>
                <a:cs typeface="TH SarabunPSK" panose="020B0500040200020003" pitchFamily="34" charset="-34"/>
              </a:rPr>
              <a:t>.</a:t>
            </a:r>
            <a:endParaRPr lang="th-TH" sz="2800" dirty="0">
              <a:solidFill>
                <a:schemeClr val="tx1"/>
              </a:solidFill>
            </a:endParaRPr>
          </a:p>
        </p:txBody>
      </p:sp>
      <p:pic>
        <p:nvPicPr>
          <p:cNvPr id="5" name="Picture 4"/>
          <p:cNvPicPr>
            <a:picLocks noChangeAspect="1"/>
          </p:cNvPicPr>
          <p:nvPr/>
        </p:nvPicPr>
        <p:blipFill>
          <a:blip r:embed="rId3"/>
          <a:stretch>
            <a:fillRect/>
          </a:stretch>
        </p:blipFill>
        <p:spPr>
          <a:xfrm>
            <a:off x="755576" y="939656"/>
            <a:ext cx="7760943" cy="4203844"/>
          </a:xfrm>
          <a:prstGeom prst="rect">
            <a:avLst/>
          </a:prstGeom>
        </p:spPr>
      </p:pic>
    </p:spTree>
    <p:extLst>
      <p:ext uri="{BB962C8B-B14F-4D97-AF65-F5344CB8AC3E}">
        <p14:creationId xmlns:p14="http://schemas.microsoft.com/office/powerpoint/2010/main" val="2108075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339752" y="1707654"/>
            <a:ext cx="6192687" cy="1440160"/>
          </a:xfrm>
          <a:prstGeom prst="rect">
            <a:avLst/>
          </a:prstGeom>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anchor="ctr"/>
          <a:lstStyle>
            <a:lvl1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kern="1200">
                <a:solidFill>
                  <a:srgbClr val="000000"/>
                </a:solidFill>
                <a:latin typeface="+mj-lt"/>
                <a:ea typeface="+mj-ea"/>
                <a:cs typeface="+mj-cs"/>
              </a:defRPr>
            </a:lvl1pPr>
            <a:lvl2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2pPr>
            <a:lvl3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3pPr>
            <a:lvl4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4pPr>
            <a:lvl5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5pPr>
            <a:lvl6pPr marL="25146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6pPr>
            <a:lvl7pPr marL="29718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7pPr>
            <a:lvl8pPr marL="34290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8pPr>
            <a:lvl9pPr marL="38862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9p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th-TH" sz="4800" b="1" dirty="0" smtClean="0">
                <a:latin typeface="TH SarabunPSK" panose="020B0500040200020003" pitchFamily="34" charset="-34"/>
                <a:cs typeface="TH SarabunPSK" panose="020B0500040200020003" pitchFamily="34" charset="-34"/>
              </a:rPr>
              <a:t>Ongoing projects</a:t>
            </a:r>
            <a:endParaRPr lang="en-US" altLang="th-TH" sz="4800" b="1" dirty="0">
              <a:latin typeface="TH SarabunPSK" panose="020B0500040200020003" pitchFamily="34" charset="-34"/>
              <a:cs typeface="TH SarabunPSK" panose="020B0500040200020003" pitchFamily="34" charset="-34"/>
            </a:endParaRPr>
          </a:p>
        </p:txBody>
      </p:sp>
      <p:pic>
        <p:nvPicPr>
          <p:cNvPr id="4" name="รูปภาพ 3"/>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848513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97270" y="3785989"/>
            <a:ext cx="7850787" cy="1241822"/>
          </a:xfrm>
        </p:spPr>
        <p:txBody>
          <a:bodyPr>
            <a:normAutofit/>
          </a:bodyPr>
          <a:lstStyle/>
          <a:p>
            <a:pPr algn="r"/>
            <a:r>
              <a:rPr lang="en-US" sz="3200" b="1" dirty="0">
                <a:solidFill>
                  <a:srgbClr val="CC3300"/>
                </a:solidFill>
                <a:latin typeface="Helvetica Neue"/>
                <a:cs typeface="Arial" panose="020B0604020202020204" pitchFamily="34" charset="0"/>
              </a:rPr>
              <a:t>King Mongkut’s University of Technology Thonburi (KMUTT)</a:t>
            </a:r>
          </a:p>
          <a:p>
            <a:endParaRPr lang="en-US" dirty="0">
              <a:solidFill>
                <a:schemeClr val="tx1"/>
              </a:solidFill>
              <a:latin typeface="Helvetica Neue"/>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5" y="3834974"/>
            <a:ext cx="1132051" cy="857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31298"/>
            <a:ext cx="8294914" cy="31954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5298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3" name="Title 2"/>
          <p:cNvSpPr>
            <a:spLocks noGrp="1"/>
          </p:cNvSpPr>
          <p:nvPr>
            <p:ph type="title"/>
          </p:nvPr>
        </p:nvSpPr>
        <p:spPr/>
        <p:txBody>
          <a:bodyPr/>
          <a:lstStyle/>
          <a:p>
            <a:r>
              <a:rPr lang="th-TH" dirty="0" smtClean="0">
                <a:solidFill>
                  <a:schemeClr val="tx1"/>
                </a:solidFill>
                <a:latin typeface="TH SarabunPSK" panose="020B0500040200020003" pitchFamily="34" charset="-34"/>
                <a:ea typeface="Calibri" panose="020F0502020204030204" pitchFamily="34" charset="0"/>
                <a:cs typeface="TH SarabunPSK" panose="020B0500040200020003" pitchFamily="34" charset="-34"/>
              </a:rPr>
              <a:t>โครงการที่กำลังดำเนินการมีจำนวนทั้งสิ้น 11 โครงการ</a:t>
            </a:r>
            <a:endParaRPr lang="th-TH" dirty="0">
              <a:solidFill>
                <a:schemeClr val="tx1"/>
              </a:solidFill>
              <a:latin typeface="TH SarabunPSK" panose="020B0500040200020003" pitchFamily="34" charset="-34"/>
              <a:cs typeface="TH SarabunPSK" panose="020B0500040200020003" pitchFamily="34" charset="-34"/>
            </a:endParaRPr>
          </a:p>
        </p:txBody>
      </p:sp>
      <p:graphicFrame>
        <p:nvGraphicFramePr>
          <p:cNvPr id="4" name="ตาราง 3"/>
          <p:cNvGraphicFramePr>
            <a:graphicFrameLocks noGrp="1"/>
          </p:cNvGraphicFramePr>
          <p:nvPr>
            <p:extLst>
              <p:ext uri="{D42A27DB-BD31-4B8C-83A1-F6EECF244321}">
                <p14:modId xmlns:p14="http://schemas.microsoft.com/office/powerpoint/2010/main" val="711887800"/>
              </p:ext>
            </p:extLst>
          </p:nvPr>
        </p:nvGraphicFramePr>
        <p:xfrm>
          <a:off x="93650" y="1010482"/>
          <a:ext cx="8956700" cy="4053840"/>
        </p:xfrm>
        <a:graphic>
          <a:graphicData uri="http://schemas.openxmlformats.org/drawingml/2006/table">
            <a:tbl>
              <a:tblPr firstRow="1" firstCol="1" bandRow="1">
                <a:tableStyleId>{7DF18680-E054-41AD-8BC1-D1AEF772440D}</a:tableStyleId>
              </a:tblPr>
              <a:tblGrid>
                <a:gridCol w="508183"/>
                <a:gridCol w="4964425"/>
                <a:gridCol w="963812"/>
                <a:gridCol w="1008112"/>
                <a:gridCol w="1512168"/>
              </a:tblGrid>
              <a:tr h="0">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ลำดับที่</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ชื่อโครงการ</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ผู้สนับสนุนทุน</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ปีงบประมาณที่ได้รับทุน</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ctr"/>
                      <a:r>
                        <a:rPr lang="th-TH" sz="1400" dirty="0" smtClean="0">
                          <a:solidFill>
                            <a:schemeClr val="tx1"/>
                          </a:solidFill>
                          <a:effectLst/>
                          <a:latin typeface="TH SarabunPSK" panose="020B0500040200020003" pitchFamily="34" charset="-34"/>
                          <a:cs typeface="TH SarabunPSK" panose="020B0500040200020003" pitchFamily="34" charset="-34"/>
                        </a:rPr>
                        <a:t>จำนวนเงินงบประมาณ</a:t>
                      </a:r>
                    </a:p>
                    <a:p>
                      <a:pPr algn="ctr"/>
                      <a:r>
                        <a:rPr lang="th-TH" sz="1400" dirty="0" smtClean="0">
                          <a:solidFill>
                            <a:schemeClr val="tx1"/>
                          </a:solidFill>
                          <a:effectLst/>
                          <a:latin typeface="TH SarabunPSK" panose="020B0500040200020003" pitchFamily="34" charset="-34"/>
                          <a:cs typeface="TH SarabunPSK" panose="020B0500040200020003" pitchFamily="34" charset="-34"/>
                        </a:rPr>
                        <a:t>(บาท)</a:t>
                      </a:r>
                      <a:endParaRPr lang="en-US" sz="1400" b="1" dirty="0" smtClean="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1</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 </a:t>
                      </a:r>
                      <a:r>
                        <a:rPr lang="en-US" sz="1400" dirty="0">
                          <a:solidFill>
                            <a:schemeClr val="tx1"/>
                          </a:solidFill>
                          <a:effectLst/>
                          <a:latin typeface="TH SarabunPSK" panose="020B0500040200020003" pitchFamily="34" charset="-34"/>
                          <a:cs typeface="TH SarabunPSK" panose="020B0500040200020003" pitchFamily="34" charset="-34"/>
                        </a:rPr>
                        <a:t>Geoservices-4-Sustainability </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a:solidFill>
                            <a:schemeClr val="tx1"/>
                          </a:solidFill>
                          <a:effectLst/>
                          <a:latin typeface="TH SarabunPSK" panose="020B0500040200020003" pitchFamily="34" charset="-34"/>
                          <a:cs typeface="TH SarabunPSK" panose="020B0500040200020003" pitchFamily="34" charset="-34"/>
                        </a:rPr>
                        <a:t>EU</a:t>
                      </a:r>
                      <a:endParaRPr lang="en-US" sz="1400" b="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2559</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3,047,600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2</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วิจัยการวิเคราะห์ความสัมพันธ์ของปรากฏการณ์เกาะความร้อนกับการใช้พลังงานภายในครัวเรือนของชุมชนเมืองขนาดใหญ่</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NSTDA</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2559</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1,414,000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a:solidFill>
                            <a:schemeClr val="tx1"/>
                          </a:solidFill>
                          <a:effectLst/>
                          <a:latin typeface="TH SarabunPSK" panose="020B0500040200020003" pitchFamily="34" charset="-34"/>
                          <a:cs typeface="TH SarabunPSK" panose="020B0500040200020003" pitchFamily="34" charset="-34"/>
                        </a:rPr>
                        <a:t>3</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โครงการพัฒนาโปรแกรมประยุกต์ต้นแบบสำหรับการค้นหารายงานการวิจัยตามพื้นที่ในระดับภูมิภาค ในหัวข้อเรื่องการเปลี่ยนแปลงภูมิอากาศภายในประเทศไทย</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TRF</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2559</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440,000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smtClean="0">
                          <a:solidFill>
                            <a:schemeClr val="tx1"/>
                          </a:solidFill>
                          <a:effectLst/>
                          <a:latin typeface="TH SarabunPSK" panose="020B0500040200020003" pitchFamily="34" charset="-34"/>
                          <a:cs typeface="TH SarabunPSK" panose="020B0500040200020003" pitchFamily="34" charset="-34"/>
                        </a:rPr>
                        <a:t>4</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โครงการการออกแบบและพัฒนาเว็บไซด์รีวิวสินค้า </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NSTDA</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th-TH" sz="1400" kern="1200" dirty="0" smtClean="0">
                          <a:solidFill>
                            <a:schemeClr val="tx1"/>
                          </a:solidFill>
                          <a:effectLst/>
                          <a:latin typeface="TH SarabunPSK" panose="020B0500040200020003" pitchFamily="34" charset="-34"/>
                          <a:cs typeface="TH SarabunPSK" panose="020B0500040200020003" pitchFamily="34" charset="-34"/>
                        </a:rPr>
                        <a:t>612</a:t>
                      </a:r>
                      <a:r>
                        <a:rPr lang="en-US" sz="1400" kern="1200" dirty="0" smtClean="0">
                          <a:solidFill>
                            <a:schemeClr val="tx1"/>
                          </a:solidFill>
                          <a:effectLst/>
                          <a:latin typeface="TH SarabunPSK" panose="020B0500040200020003" pitchFamily="34" charset="-34"/>
                          <a:cs typeface="TH SarabunPSK" panose="020B0500040200020003" pitchFamily="34" charset="-34"/>
                        </a:rPr>
                        <a:t>,</a:t>
                      </a:r>
                      <a:r>
                        <a:rPr lang="th-TH" sz="1400" kern="1200" dirty="0" smtClean="0">
                          <a:solidFill>
                            <a:schemeClr val="tx1"/>
                          </a:solidFill>
                          <a:effectLst/>
                          <a:latin typeface="TH SarabunPSK" panose="020B0500040200020003" pitchFamily="34" charset="-34"/>
                          <a:cs typeface="TH SarabunPSK" panose="020B0500040200020003" pitchFamily="34" charset="-34"/>
                        </a:rPr>
                        <a:t>500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smtClean="0">
                          <a:solidFill>
                            <a:schemeClr val="tx1"/>
                          </a:solidFill>
                          <a:effectLst/>
                          <a:latin typeface="TH SarabunPSK" panose="020B0500040200020003" pitchFamily="34" charset="-34"/>
                          <a:cs typeface="TH SarabunPSK" panose="020B0500040200020003" pitchFamily="34" charset="-34"/>
                        </a:rPr>
                        <a:t>5</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err="1">
                          <a:solidFill>
                            <a:schemeClr val="tx1"/>
                          </a:solidFill>
                          <a:effectLst/>
                          <a:latin typeface="TH SarabunPSK" panose="020B0500040200020003" pitchFamily="34" charset="-34"/>
                          <a:cs typeface="TH SarabunPSK" panose="020B0500040200020003" pitchFamily="34" charset="-34"/>
                        </a:rPr>
                        <a:t>ฟลักซ์</a:t>
                      </a:r>
                      <a:r>
                        <a:rPr lang="th-TH" sz="1400" dirty="0">
                          <a:solidFill>
                            <a:schemeClr val="tx1"/>
                          </a:solidFill>
                          <a:effectLst/>
                          <a:latin typeface="TH SarabunPSK" panose="020B0500040200020003" pitchFamily="34" charset="-34"/>
                          <a:cs typeface="TH SarabunPSK" panose="020B0500040200020003" pitchFamily="34" charset="-34"/>
                        </a:rPr>
                        <a:t>ของคาร์บอน น้ำ และพลังงาน ระหว่างพื้นดินและบรรยากาศ และกลไกการตอบสนองต่อการแปรผันของภูมิอากาศของระบบนิเวศต่างๆ ในเขตมรสุมเอเชีย</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TRF</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th-TH" sz="1400" kern="1200" dirty="0" smtClean="0">
                          <a:solidFill>
                            <a:schemeClr val="tx1"/>
                          </a:solidFill>
                          <a:effectLst/>
                          <a:latin typeface="TH SarabunPSK" panose="020B0500040200020003" pitchFamily="34" charset="-34"/>
                          <a:cs typeface="TH SarabunPSK" panose="020B0500040200020003" pitchFamily="34" charset="-34"/>
                        </a:rPr>
                        <a:t>4</a:t>
                      </a:r>
                      <a:r>
                        <a:rPr lang="en-US" sz="1400" kern="1200" dirty="0" smtClean="0">
                          <a:solidFill>
                            <a:schemeClr val="tx1"/>
                          </a:solidFill>
                          <a:effectLst/>
                          <a:latin typeface="TH SarabunPSK" panose="020B0500040200020003" pitchFamily="34" charset="-34"/>
                          <a:cs typeface="TH SarabunPSK" panose="020B0500040200020003" pitchFamily="34" charset="-34"/>
                        </a:rPr>
                        <a:t>,</a:t>
                      </a:r>
                      <a:r>
                        <a:rPr lang="th-TH" sz="1400" kern="1200" dirty="0" smtClean="0">
                          <a:solidFill>
                            <a:schemeClr val="tx1"/>
                          </a:solidFill>
                          <a:effectLst/>
                          <a:latin typeface="TH SarabunPSK" panose="020B0500040200020003" pitchFamily="34" charset="-34"/>
                          <a:cs typeface="TH SarabunPSK" panose="020B0500040200020003" pitchFamily="34" charset="-34"/>
                        </a:rPr>
                        <a:t>499</a:t>
                      </a:r>
                      <a:r>
                        <a:rPr lang="en-US" sz="1400" kern="1200" dirty="0" smtClean="0">
                          <a:solidFill>
                            <a:schemeClr val="tx1"/>
                          </a:solidFill>
                          <a:effectLst/>
                          <a:latin typeface="TH SarabunPSK" panose="020B0500040200020003" pitchFamily="34" charset="-34"/>
                          <a:cs typeface="TH SarabunPSK" panose="020B0500040200020003" pitchFamily="34" charset="-34"/>
                        </a:rPr>
                        <a:t>,</a:t>
                      </a:r>
                      <a:r>
                        <a:rPr lang="th-TH" sz="1400" kern="1200" dirty="0" smtClean="0">
                          <a:solidFill>
                            <a:schemeClr val="tx1"/>
                          </a:solidFill>
                          <a:effectLst/>
                          <a:latin typeface="TH SarabunPSK" panose="020B0500040200020003" pitchFamily="34" charset="-34"/>
                          <a:cs typeface="TH SarabunPSK" panose="020B0500040200020003" pitchFamily="34" charset="-34"/>
                        </a:rPr>
                        <a:t>940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smtClean="0">
                          <a:solidFill>
                            <a:schemeClr val="tx1"/>
                          </a:solidFill>
                          <a:effectLst/>
                          <a:latin typeface="TH SarabunPSK" panose="020B0500040200020003" pitchFamily="34" charset="-34"/>
                          <a:cs typeface="TH SarabunPSK" panose="020B0500040200020003" pitchFamily="34" charset="-34"/>
                        </a:rPr>
                        <a:t>6</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a:solidFill>
                            <a:schemeClr val="tx1"/>
                          </a:solidFill>
                          <a:effectLst/>
                          <a:latin typeface="TH SarabunPSK" panose="020B0500040200020003" pitchFamily="34" charset="-34"/>
                          <a:cs typeface="TH SarabunPSK" panose="020B0500040200020003" pitchFamily="34" charset="-34"/>
                        </a:rPr>
                        <a:t>โครงการระบบแผนที่เพื่อติดตามสถานการณ์ของหน่วยดำเนินกลยุทธ์ทหารบกด้วยวิทยุสื่อสารทางทหาร</a:t>
                      </a:r>
                      <a:endParaRPr lang="en-US" sz="1400" b="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OHEC </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2,865,435</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th-TH" sz="1400" dirty="0" smtClean="0">
                          <a:solidFill>
                            <a:schemeClr val="tx1"/>
                          </a:solidFill>
                          <a:effectLst/>
                          <a:latin typeface="TH SarabunPSK" panose="020B0500040200020003" pitchFamily="34" charset="-34"/>
                          <a:cs typeface="TH SarabunPSK" panose="020B0500040200020003" pitchFamily="34" charset="-34"/>
                        </a:rPr>
                        <a:t>7</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a:solidFill>
                            <a:schemeClr val="tx1"/>
                          </a:solidFill>
                          <a:effectLst/>
                          <a:latin typeface="TH SarabunPSK" panose="020B0500040200020003" pitchFamily="34" charset="-34"/>
                          <a:cs typeface="TH SarabunPSK" panose="020B0500040200020003" pitchFamily="34" charset="-34"/>
                        </a:rPr>
                        <a:t>โครงการพัฒนาเว็บแอพพลิเคชั่นเพื่อการแสดงผลข้อมูลซอฟท์แวร์การประเมินการกัดกร่อนของน้ำมันดิบ</a:t>
                      </a:r>
                      <a:endParaRPr lang="en-US" sz="1400" b="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a:solidFill>
                            <a:schemeClr val="tx1"/>
                          </a:solidFill>
                          <a:effectLst/>
                          <a:latin typeface="TH SarabunPSK" panose="020B0500040200020003" pitchFamily="34" charset="-34"/>
                          <a:cs typeface="TH SarabunPSK" panose="020B0500040200020003" pitchFamily="34" charset="-34"/>
                        </a:rPr>
                        <a:t>Thai oil </a:t>
                      </a:r>
                      <a:endParaRPr lang="en-US" sz="1400" b="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310,000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en-US" sz="1400" dirty="0" smtClean="0">
                          <a:solidFill>
                            <a:schemeClr val="tx1"/>
                          </a:solidFill>
                          <a:effectLst/>
                          <a:latin typeface="TH SarabunPSK" panose="020B0500040200020003" pitchFamily="34" charset="-34"/>
                          <a:cs typeface="TH SarabunPSK" panose="020B0500040200020003" pitchFamily="34" charset="-34"/>
                        </a:rPr>
                        <a:t>8</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โครงการอากาศยานไร้นักบินเพื่องานด้านการแพทย์ฉุกเฉิน (สำหรับผู้ที่มีภาวะหัวใจหยุดเต้นเฉียบพลัน)</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a:solidFill>
                            <a:schemeClr val="tx1"/>
                          </a:solidFill>
                          <a:effectLst/>
                          <a:latin typeface="TH SarabunPSK" panose="020B0500040200020003" pitchFamily="34" charset="-34"/>
                          <a:cs typeface="TH SarabunPSK" panose="020B0500040200020003" pitchFamily="34" charset="-34"/>
                        </a:rPr>
                        <a:t>NBTC </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kern="1200" dirty="0" smtClean="0">
                          <a:solidFill>
                            <a:schemeClr val="tx1"/>
                          </a:solidFill>
                          <a:effectLst/>
                          <a:latin typeface="TH SarabunPSK" panose="020B0500040200020003" pitchFamily="34" charset="-34"/>
                          <a:cs typeface="TH SarabunPSK" panose="020B0500040200020003" pitchFamily="34" charset="-34"/>
                        </a:rPr>
                        <a:t>360,000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en-US" sz="1400" dirty="0" smtClean="0">
                          <a:solidFill>
                            <a:schemeClr val="tx1"/>
                          </a:solidFill>
                          <a:effectLst/>
                          <a:latin typeface="TH SarabunPSK" panose="020B0500040200020003" pitchFamily="34" charset="-34"/>
                          <a:cs typeface="TH SarabunPSK" panose="020B0500040200020003" pitchFamily="34" charset="-34"/>
                        </a:rPr>
                        <a:t>9</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โครงการระบบติดตามและประเมินความเค็มในดินเชิงพื้นที่และเชิงเวลาโดยใช้กระบวนการสถิติ เชิงพื้นที่ ในพื้นที่ลุ่มน้ำบางปะกง เจ้าพระยา ท่าจีน และแม่กลอง</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a:solidFill>
                            <a:schemeClr val="tx1"/>
                          </a:solidFill>
                          <a:effectLst/>
                          <a:latin typeface="TH SarabunPSK" panose="020B0500040200020003" pitchFamily="34" charset="-34"/>
                          <a:cs typeface="TH SarabunPSK" panose="020B0500040200020003" pitchFamily="34" charset="-34"/>
                        </a:rPr>
                        <a:t>NRCT</a:t>
                      </a:r>
                      <a:endParaRPr lang="en-US" sz="1400" b="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dirty="0" smtClean="0">
                          <a:solidFill>
                            <a:schemeClr val="tx1"/>
                          </a:solidFill>
                          <a:effectLst/>
                          <a:latin typeface="TH SarabunPSK" panose="020B0500040200020003" pitchFamily="34" charset="-34"/>
                          <a:cs typeface="TH SarabunPSK" panose="020B0500040200020003" pitchFamily="34" charset="-34"/>
                        </a:rPr>
                        <a:t>952,000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en-US" sz="1400" dirty="0" smtClean="0">
                          <a:solidFill>
                            <a:schemeClr val="tx1"/>
                          </a:solidFill>
                          <a:effectLst/>
                          <a:latin typeface="TH SarabunPSK" panose="020B0500040200020003" pitchFamily="34" charset="-34"/>
                          <a:cs typeface="TH SarabunPSK" panose="020B0500040200020003" pitchFamily="34" charset="-34"/>
                        </a:rPr>
                        <a:t>10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smtClean="0">
                          <a:solidFill>
                            <a:schemeClr val="tx1"/>
                          </a:solidFill>
                          <a:effectLst/>
                          <a:latin typeface="TH SarabunPSK" panose="020B0500040200020003" pitchFamily="34" charset="-34"/>
                          <a:cs typeface="TH SarabunPSK" panose="020B0500040200020003" pitchFamily="34" charset="-34"/>
                        </a:rPr>
                        <a:t>โครงการการวิเคราะห์ความสัมพันธ์ของปรากฏการณ์เกาะความร้อนกับการใช้พลังงานของชุมชนเมืองขนาดใหญ่โดยใช้ภาพถ่ายดาวเทียม</a:t>
                      </a:r>
                      <a:r>
                        <a:rPr lang="th-TH" sz="1400" dirty="0" err="1" smtClean="0">
                          <a:solidFill>
                            <a:schemeClr val="tx1"/>
                          </a:solidFill>
                          <a:effectLst/>
                          <a:latin typeface="TH SarabunPSK" panose="020B0500040200020003" pitchFamily="34" charset="-34"/>
                          <a:cs typeface="TH SarabunPSK" panose="020B0500040200020003" pitchFamily="34" charset="-34"/>
                        </a:rPr>
                        <a:t>และบิ๊ก</a:t>
                      </a:r>
                      <a:r>
                        <a:rPr lang="th-TH" sz="1400" dirty="0" smtClean="0">
                          <a:solidFill>
                            <a:schemeClr val="tx1"/>
                          </a:solidFill>
                          <a:effectLst/>
                          <a:latin typeface="TH SarabunPSK" panose="020B0500040200020003" pitchFamily="34" charset="-34"/>
                          <a:cs typeface="TH SarabunPSK" panose="020B0500040200020003" pitchFamily="34" charset="-34"/>
                        </a:rPr>
                        <a:t>ดาตา</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err="1" smtClean="0">
                          <a:solidFill>
                            <a:schemeClr val="tx1"/>
                          </a:solidFill>
                          <a:effectLst/>
                          <a:latin typeface="TH SarabunPSK" panose="020B0500040200020003" pitchFamily="34" charset="-34"/>
                          <a:cs typeface="TH SarabunPSK" panose="020B0500040200020003" pitchFamily="34" charset="-34"/>
                        </a:rPr>
                        <a:t>สนพ</a:t>
                      </a:r>
                      <a:r>
                        <a:rPr lang="th-TH" sz="1400" dirty="0" smtClean="0">
                          <a:solidFill>
                            <a:schemeClr val="tx1"/>
                          </a:solidFill>
                          <a:effectLst/>
                          <a:latin typeface="TH SarabunPSK" panose="020B0500040200020003" pitchFamily="34" charset="-34"/>
                          <a:cs typeface="TH SarabunPSK" panose="020B0500040200020003" pitchFamily="34" charset="-34"/>
                        </a:rPr>
                        <a:t>.</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th-TH" sz="1400" dirty="0" smtClean="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th-TH" sz="1400" dirty="0" smtClean="0">
                          <a:solidFill>
                            <a:schemeClr val="tx1"/>
                          </a:solidFill>
                          <a:effectLst/>
                          <a:latin typeface="TH SarabunPSK" panose="020B0500040200020003" pitchFamily="34" charset="-34"/>
                          <a:cs typeface="TH SarabunPSK" panose="020B0500040200020003" pitchFamily="34" charset="-34"/>
                        </a:rPr>
                        <a:t>2</a:t>
                      </a:r>
                      <a:r>
                        <a:rPr lang="en-US" sz="1400" dirty="0" smtClean="0">
                          <a:solidFill>
                            <a:schemeClr val="tx1"/>
                          </a:solidFill>
                          <a:effectLst/>
                          <a:latin typeface="TH SarabunPSK" panose="020B0500040200020003" pitchFamily="34" charset="-34"/>
                          <a:cs typeface="TH SarabunPSK" panose="020B0500040200020003" pitchFamily="34" charset="-34"/>
                        </a:rPr>
                        <a:t>,</a:t>
                      </a:r>
                      <a:r>
                        <a:rPr lang="th-TH" sz="1400" dirty="0" smtClean="0">
                          <a:solidFill>
                            <a:schemeClr val="tx1"/>
                          </a:solidFill>
                          <a:effectLst/>
                          <a:latin typeface="TH SarabunPSK" panose="020B0500040200020003" pitchFamily="34" charset="-34"/>
                          <a:cs typeface="TH SarabunPSK" panose="020B0500040200020003" pitchFamily="34" charset="-34"/>
                        </a:rPr>
                        <a:t>513</a:t>
                      </a:r>
                      <a:r>
                        <a:rPr lang="en-US" sz="1400" dirty="0" smtClean="0">
                          <a:solidFill>
                            <a:schemeClr val="tx1"/>
                          </a:solidFill>
                          <a:effectLst/>
                          <a:latin typeface="TH SarabunPSK" panose="020B0500040200020003" pitchFamily="34" charset="-34"/>
                          <a:cs typeface="TH SarabunPSK" panose="020B0500040200020003" pitchFamily="34" charset="-34"/>
                        </a:rPr>
                        <a:t>,</a:t>
                      </a:r>
                      <a:r>
                        <a:rPr lang="th-TH" sz="1400" dirty="0" smtClean="0">
                          <a:solidFill>
                            <a:schemeClr val="tx1"/>
                          </a:solidFill>
                          <a:effectLst/>
                          <a:latin typeface="TH SarabunPSK" panose="020B0500040200020003" pitchFamily="34" charset="-34"/>
                          <a:cs typeface="TH SarabunPSK" panose="020B0500040200020003" pitchFamily="34" charset="-34"/>
                        </a:rPr>
                        <a:t>500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a:txBody>
                    <a:bodyPr/>
                    <a:lstStyle/>
                    <a:p>
                      <a:pPr algn="ctr"/>
                      <a:r>
                        <a:rPr lang="en-US" sz="1400" dirty="0" smtClean="0">
                          <a:solidFill>
                            <a:schemeClr val="tx1"/>
                          </a:solidFill>
                          <a:effectLst/>
                          <a:latin typeface="TH SarabunPSK" panose="020B0500040200020003" pitchFamily="34" charset="-34"/>
                          <a:cs typeface="TH SarabunPSK" panose="020B0500040200020003" pitchFamily="34" charset="-34"/>
                        </a:rPr>
                        <a:t>11</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smtClean="0">
                          <a:solidFill>
                            <a:schemeClr val="tx1"/>
                          </a:solidFill>
                          <a:effectLst/>
                          <a:latin typeface="TH SarabunPSK" panose="020B0500040200020003" pitchFamily="34" charset="-34"/>
                          <a:cs typeface="TH SarabunPSK" panose="020B0500040200020003" pitchFamily="34" charset="-34"/>
                        </a:rPr>
                        <a:t>Knowledge management for developing urban innovation District</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smtClean="0">
                          <a:solidFill>
                            <a:schemeClr val="tx1"/>
                          </a:solidFill>
                          <a:effectLst/>
                          <a:latin typeface="TH SarabunPSK" panose="020B0500040200020003" pitchFamily="34" charset="-34"/>
                          <a:cs typeface="TH SarabunPSK" panose="020B0500040200020003" pitchFamily="34" charset="-34"/>
                        </a:rPr>
                        <a:t>NIA</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r>
                        <a:rPr lang="en-US" sz="1400" dirty="0" smtClean="0">
                          <a:solidFill>
                            <a:schemeClr val="tx1"/>
                          </a:solidFill>
                          <a:effectLst/>
                          <a:latin typeface="TH SarabunPSK" panose="020B0500040200020003" pitchFamily="34" charset="-34"/>
                          <a:cs typeface="TH SarabunPSK" panose="020B0500040200020003" pitchFamily="34" charset="-34"/>
                        </a:rPr>
                        <a:t>2560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dirty="0" smtClean="0">
                          <a:solidFill>
                            <a:schemeClr val="tx1"/>
                          </a:solidFill>
                          <a:effectLst/>
                          <a:latin typeface="TH SarabunPSK" panose="020B0500040200020003" pitchFamily="34" charset="-34"/>
                          <a:cs typeface="TH SarabunPSK" panose="020B0500040200020003" pitchFamily="34" charset="-34"/>
                        </a:rPr>
                        <a:t>1,932,000</a:t>
                      </a:r>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r>
              <a:tr h="0">
                <a:tc gridSpan="4">
                  <a:txBody>
                    <a:bodyPr/>
                    <a:lstStyle/>
                    <a:p>
                      <a:pPr algn="ctr"/>
                      <a:r>
                        <a:rPr lang="th-TH" sz="1400" b="1" dirty="0" smtClean="0">
                          <a:solidFill>
                            <a:schemeClr val="tx1"/>
                          </a:solidFill>
                          <a:effectLst/>
                          <a:latin typeface="TH SarabunPSK" panose="020B0500040200020003" pitchFamily="34" charset="-34"/>
                          <a:cs typeface="TH SarabunPSK" panose="020B0500040200020003" pitchFamily="34" charset="-34"/>
                        </a:rPr>
                        <a:t>รวมงบประมาณ</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solidFill>
                      <a:schemeClr val="accent5">
                        <a:lumMod val="75000"/>
                      </a:schemeClr>
                    </a:solidFill>
                  </a:tcPr>
                </a:tc>
                <a:tc hMerge="1">
                  <a:txBody>
                    <a:bodyPr/>
                    <a:lstStyle/>
                    <a:p>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hMerge="1">
                  <a:txBody>
                    <a:bodyPr/>
                    <a:lstStyle/>
                    <a:p>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hMerge="1">
                  <a:txBody>
                    <a:bodyPr/>
                    <a:lstStyle/>
                    <a:p>
                      <a:endParaRPr lang="en-US" sz="1400" b="0" dirty="0">
                        <a:solidFill>
                          <a:schemeClr val="tx1"/>
                        </a:solidFill>
                        <a:effectLst/>
                        <a:latin typeface="TH SarabunPSK" panose="020B0500040200020003" pitchFamily="34" charset="-34"/>
                        <a:cs typeface="TH SarabunPSK" panose="020B0500040200020003" pitchFamily="34" charset="-34"/>
                      </a:endParaRPr>
                    </a:p>
                  </a:txBody>
                  <a:tcPr marL="68580" marR="68580" marT="0" marB="0"/>
                </a:tc>
                <a:tc>
                  <a:txBody>
                    <a:bodyPr/>
                    <a:lstStyle/>
                    <a:p>
                      <a:pPr algn="r"/>
                      <a:r>
                        <a:rPr lang="en-US" sz="1400" b="1" dirty="0" smtClean="0">
                          <a:solidFill>
                            <a:schemeClr val="tx1"/>
                          </a:solidFill>
                          <a:effectLst/>
                          <a:latin typeface="TH SarabunPSK" panose="020B0500040200020003" pitchFamily="34" charset="-34"/>
                          <a:cs typeface="TH SarabunPSK" panose="020B0500040200020003" pitchFamily="34" charset="-34"/>
                        </a:rPr>
                        <a:t>18,946,975</a:t>
                      </a:r>
                      <a:endParaRPr lang="en-US" sz="1400" b="1" dirty="0">
                        <a:solidFill>
                          <a:schemeClr val="tx1"/>
                        </a:solidFill>
                        <a:effectLst/>
                        <a:latin typeface="TH SarabunPSK" panose="020B0500040200020003" pitchFamily="34" charset="-34"/>
                        <a:cs typeface="TH SarabunPSK" panose="020B0500040200020003" pitchFamily="34" charset="-34"/>
                      </a:endParaRPr>
                    </a:p>
                  </a:txBody>
                  <a:tcPr marL="68580" marR="68580" marT="0" marB="0">
                    <a:solidFill>
                      <a:schemeClr val="accent5">
                        <a:lumMod val="75000"/>
                      </a:schemeClr>
                    </a:solidFill>
                  </a:tcPr>
                </a:tc>
              </a:tr>
            </a:tbl>
          </a:graphicData>
        </a:graphic>
      </p:graphicFrame>
    </p:spTree>
    <p:extLst>
      <p:ext uri="{BB962C8B-B14F-4D97-AF65-F5344CB8AC3E}">
        <p14:creationId xmlns:p14="http://schemas.microsoft.com/office/powerpoint/2010/main" val="28470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en-US" altLang="th-TH" sz="4000" dirty="0">
                <a:solidFill>
                  <a:schemeClr val="tx1"/>
                </a:solidFill>
                <a:latin typeface="TH SarabunPSK" panose="020B0500040200020003" pitchFamily="34" charset="-34"/>
                <a:cs typeface="TH SarabunPSK" panose="020B0500040200020003" pitchFamily="34" charset="-34"/>
              </a:rPr>
              <a:t>1. Geoservices-4-Sustainability </a:t>
            </a:r>
            <a:endParaRPr lang="th-TH" sz="4000" dirty="0">
              <a:solidFill>
                <a:schemeClr val="tx1"/>
              </a:solidFill>
            </a:endParaRPr>
          </a:p>
        </p:txBody>
      </p:sp>
      <p:pic>
        <p:nvPicPr>
          <p:cNvPr id="7" name="รูปภาพ 3"/>
          <p:cNvPicPr>
            <a:picLocks noChangeAspect="1"/>
          </p:cNvPicPr>
          <p:nvPr/>
        </p:nvPicPr>
        <p:blipFill rotWithShape="1">
          <a:blip r:embed="rId2" cstate="print">
            <a:extLst>
              <a:ext uri="{28A0092B-C50C-407E-A947-70E740481C1C}">
                <a14:useLocalDpi xmlns:a14="http://schemas.microsoft.com/office/drawing/2010/main" val="0"/>
              </a:ext>
            </a:extLst>
          </a:blip>
          <a:srcRect t="23914"/>
          <a:stretch/>
        </p:blipFill>
        <p:spPr bwMode="auto">
          <a:xfrm>
            <a:off x="5640371" y="3152254"/>
            <a:ext cx="3504536" cy="1991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รูปภาพ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 y="3152254"/>
            <a:ext cx="4248472" cy="1991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รูปภาพ 8"/>
          <p:cNvPicPr/>
          <p:nvPr/>
        </p:nvPicPr>
        <p:blipFill>
          <a:blip r:embed="rId4">
            <a:extLst>
              <a:ext uri="{28A0092B-C50C-407E-A947-70E740481C1C}">
                <a14:useLocalDpi xmlns:a14="http://schemas.microsoft.com/office/drawing/2010/main" val="0"/>
              </a:ext>
            </a:extLst>
          </a:blip>
          <a:stretch>
            <a:fillRect/>
          </a:stretch>
        </p:blipFill>
        <p:spPr>
          <a:xfrm>
            <a:off x="2627784" y="895896"/>
            <a:ext cx="4184411" cy="2800305"/>
          </a:xfrm>
          <a:prstGeom prst="rect">
            <a:avLst/>
          </a:prstGeom>
        </p:spPr>
      </p:pic>
    </p:spTree>
    <p:extLst>
      <p:ext uri="{BB962C8B-B14F-4D97-AF65-F5344CB8AC3E}">
        <p14:creationId xmlns:p14="http://schemas.microsoft.com/office/powerpoint/2010/main" val="3964124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รูปภาพ 10"/>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altLang="th-TH" dirty="0">
                <a:solidFill>
                  <a:schemeClr val="tx1"/>
                </a:solidFill>
                <a:latin typeface="TH SarabunPSK" panose="020B0500040200020003" pitchFamily="34" charset="-34"/>
                <a:cs typeface="TH SarabunPSK" panose="020B0500040200020003" pitchFamily="34" charset="-34"/>
              </a:rPr>
              <a:t>2. Analysis of Urban Heat Island and Household </a:t>
            </a:r>
            <a:r>
              <a:rPr lang="en-US" altLang="th-TH" dirty="0" smtClean="0">
                <a:solidFill>
                  <a:schemeClr val="tx1"/>
                </a:solidFill>
                <a:latin typeface="TH SarabunPSK" panose="020B0500040200020003" pitchFamily="34" charset="-34"/>
                <a:cs typeface="TH SarabunPSK" panose="020B0500040200020003" pitchFamily="34" charset="-34"/>
              </a:rPr>
              <a:t/>
            </a:r>
            <a:br>
              <a:rPr lang="en-US" altLang="th-TH" dirty="0" smtClean="0">
                <a:solidFill>
                  <a:schemeClr val="tx1"/>
                </a:solidFill>
                <a:latin typeface="TH SarabunPSK" panose="020B0500040200020003" pitchFamily="34" charset="-34"/>
                <a:cs typeface="TH SarabunPSK" panose="020B0500040200020003" pitchFamily="34" charset="-34"/>
              </a:rPr>
            </a:br>
            <a:r>
              <a:rPr lang="en-US" altLang="th-TH" dirty="0" smtClean="0">
                <a:solidFill>
                  <a:schemeClr val="tx1"/>
                </a:solidFill>
                <a:latin typeface="TH SarabunPSK" panose="020B0500040200020003" pitchFamily="34" charset="-34"/>
                <a:cs typeface="TH SarabunPSK" panose="020B0500040200020003" pitchFamily="34" charset="-34"/>
              </a:rPr>
              <a:t>Energy </a:t>
            </a:r>
            <a:r>
              <a:rPr lang="en-US" altLang="th-TH" dirty="0">
                <a:solidFill>
                  <a:schemeClr val="tx1"/>
                </a:solidFill>
                <a:latin typeface="TH SarabunPSK" panose="020B0500040200020003" pitchFamily="34" charset="-34"/>
                <a:cs typeface="TH SarabunPSK" panose="020B0500040200020003" pitchFamily="34" charset="-34"/>
              </a:rPr>
              <a:t>Consumption in Big Cities </a:t>
            </a:r>
            <a:endParaRPr lang="th-TH" dirty="0">
              <a:solidFill>
                <a:schemeClr val="tx1"/>
              </a:solidFill>
            </a:endParaRPr>
          </a:p>
        </p:txBody>
      </p:sp>
      <p:pic>
        <p:nvPicPr>
          <p:cNvPr id="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2981325"/>
            <a:ext cx="34861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070" y="915814"/>
            <a:ext cx="34861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556" y="3219822"/>
            <a:ext cx="2134369" cy="1602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
          <p:cNvPicPr/>
          <p:nvPr/>
        </p:nvPicPr>
        <p:blipFill>
          <a:blip r:embed="rId6">
            <a:extLst>
              <a:ext uri="{28A0092B-C50C-407E-A947-70E740481C1C}">
                <a14:useLocalDpi xmlns:a14="http://schemas.microsoft.com/office/drawing/2010/main" val="0"/>
              </a:ext>
            </a:extLst>
          </a:blip>
          <a:stretch>
            <a:fillRect/>
          </a:stretch>
        </p:blipFill>
        <p:spPr>
          <a:xfrm>
            <a:off x="1187624" y="915566"/>
            <a:ext cx="3518446" cy="2162423"/>
          </a:xfrm>
          <a:prstGeom prst="rect">
            <a:avLst/>
          </a:prstGeom>
        </p:spPr>
      </p:pic>
      <p:graphicFrame>
        <p:nvGraphicFramePr>
          <p:cNvPr id="10" name="Chart 35"/>
          <p:cNvGraphicFramePr/>
          <p:nvPr>
            <p:extLst>
              <p:ext uri="{D42A27DB-BD31-4B8C-83A1-F6EECF244321}">
                <p14:modId xmlns:p14="http://schemas.microsoft.com/office/powerpoint/2010/main" val="1987863406"/>
              </p:ext>
            </p:extLst>
          </p:nvPr>
        </p:nvGraphicFramePr>
        <p:xfrm>
          <a:off x="6196239" y="3222630"/>
          <a:ext cx="2966905" cy="177622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21498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2800" dirty="0">
                <a:solidFill>
                  <a:schemeClr val="tx1"/>
                </a:solidFill>
                <a:latin typeface="TH SarabunPSK" panose="020B0500040200020003" pitchFamily="34" charset="-34"/>
                <a:cs typeface="TH SarabunPSK" panose="020B0500040200020003" pitchFamily="34" charset="-34"/>
              </a:rPr>
              <a:t>6. โครงการระบบแผนที่เพื่อติดตามสถานการณ์ของหน่วยดำเนินกลยุทธ์</a:t>
            </a:r>
            <a:r>
              <a:rPr lang="th-TH" sz="2800" dirty="0" smtClean="0">
                <a:solidFill>
                  <a:schemeClr val="tx1"/>
                </a:solidFill>
                <a:latin typeface="TH SarabunPSK" panose="020B0500040200020003" pitchFamily="34" charset="-34"/>
                <a:cs typeface="TH SarabunPSK" panose="020B0500040200020003" pitchFamily="34" charset="-34"/>
              </a:rPr>
              <a:t>ทหารบก</a:t>
            </a:r>
            <a:br>
              <a:rPr lang="th-TH" sz="2800" dirty="0" smtClean="0">
                <a:solidFill>
                  <a:schemeClr val="tx1"/>
                </a:solidFill>
                <a:latin typeface="TH SarabunPSK" panose="020B0500040200020003" pitchFamily="34" charset="-34"/>
                <a:cs typeface="TH SarabunPSK" panose="020B0500040200020003" pitchFamily="34" charset="-34"/>
              </a:rPr>
            </a:br>
            <a:r>
              <a:rPr lang="th-TH" sz="2800" dirty="0" smtClean="0">
                <a:solidFill>
                  <a:schemeClr val="tx1"/>
                </a:solidFill>
                <a:latin typeface="TH SarabunPSK" panose="020B0500040200020003" pitchFamily="34" charset="-34"/>
                <a:cs typeface="TH SarabunPSK" panose="020B0500040200020003" pitchFamily="34" charset="-34"/>
              </a:rPr>
              <a:t>ด้วย</a:t>
            </a:r>
            <a:r>
              <a:rPr lang="th-TH" sz="2800" dirty="0">
                <a:solidFill>
                  <a:schemeClr val="tx1"/>
                </a:solidFill>
                <a:latin typeface="TH SarabunPSK" panose="020B0500040200020003" pitchFamily="34" charset="-34"/>
                <a:cs typeface="TH SarabunPSK" panose="020B0500040200020003" pitchFamily="34" charset="-34"/>
              </a:rPr>
              <a:t>วิทยุสื่อสารทหาร</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10383" r="4266" b="30076"/>
          <a:stretch/>
        </p:blipFill>
        <p:spPr bwMode="auto">
          <a:xfrm>
            <a:off x="237067" y="940313"/>
            <a:ext cx="4955390" cy="1703445"/>
          </a:xfrm>
          <a:prstGeom prst="rect">
            <a:avLst/>
          </a:prstGeom>
          <a:ln>
            <a:noFill/>
          </a:ln>
          <a:extLst>
            <a:ext uri="{53640926-AAD7-44D8-BBD7-CCE9431645EC}">
              <a14:shadowObscured xmlns:a14="http://schemas.microsoft.com/office/drawing/2010/main"/>
            </a:ext>
          </a:extLst>
        </p:spPr>
      </p:pic>
      <p:grpSp>
        <p:nvGrpSpPr>
          <p:cNvPr id="23" name="กลุ่ม 22"/>
          <p:cNvGrpSpPr/>
          <p:nvPr/>
        </p:nvGrpSpPr>
        <p:grpSpPr>
          <a:xfrm>
            <a:off x="5251699" y="884466"/>
            <a:ext cx="3856805" cy="4234462"/>
            <a:chOff x="5251699" y="884466"/>
            <a:chExt cx="4384773" cy="4392314"/>
          </a:xfrm>
        </p:grpSpPr>
        <p:pic>
          <p:nvPicPr>
            <p:cNvPr id="6" name="รูปภาพ 5"/>
            <p:cNvPicPr>
              <a:picLocks noChangeAspect="1"/>
            </p:cNvPicPr>
            <p:nvPr/>
          </p:nvPicPr>
          <p:blipFill>
            <a:blip r:embed="rId3"/>
            <a:stretch>
              <a:fillRect/>
            </a:stretch>
          </p:blipFill>
          <p:spPr>
            <a:xfrm>
              <a:off x="7812360" y="884466"/>
              <a:ext cx="685573" cy="647387"/>
            </a:xfrm>
            <a:prstGeom prst="rect">
              <a:avLst/>
            </a:prstGeom>
          </p:spPr>
        </p:pic>
        <p:pic>
          <p:nvPicPr>
            <p:cNvPr id="7" name="รูปภาพ 6"/>
            <p:cNvPicPr>
              <a:picLocks noChangeAspect="1"/>
            </p:cNvPicPr>
            <p:nvPr/>
          </p:nvPicPr>
          <p:blipFill rotWithShape="1">
            <a:blip r:embed="rId4">
              <a:extLst>
                <a:ext uri="{28A0092B-C50C-407E-A947-70E740481C1C}">
                  <a14:useLocalDpi xmlns:a14="http://schemas.microsoft.com/office/drawing/2010/main" val="0"/>
                </a:ext>
              </a:extLst>
            </a:blip>
            <a:srcRect l="7475" t="13629" r="5900" b="16139"/>
            <a:stretch/>
          </p:blipFill>
          <p:spPr>
            <a:xfrm>
              <a:off x="5251699" y="3044532"/>
              <a:ext cx="4384773" cy="2232248"/>
            </a:xfrm>
            <a:prstGeom prst="rect">
              <a:avLst/>
            </a:prstGeom>
          </p:spPr>
        </p:pic>
        <p:pic>
          <p:nvPicPr>
            <p:cNvPr id="8" name="รูปภาพ 7"/>
            <p:cNvPicPr>
              <a:picLocks noChangeAspect="1"/>
            </p:cNvPicPr>
            <p:nvPr/>
          </p:nvPicPr>
          <p:blipFill rotWithShape="1">
            <a:blip r:embed="rId5" cstate="print">
              <a:extLst>
                <a:ext uri="{28A0092B-C50C-407E-A947-70E740481C1C}">
                  <a14:useLocalDpi xmlns:a14="http://schemas.microsoft.com/office/drawing/2010/main" val="0"/>
                </a:ext>
              </a:extLst>
            </a:blip>
            <a:srcRect l="72243" b="5638"/>
            <a:stretch/>
          </p:blipFill>
          <p:spPr>
            <a:xfrm>
              <a:off x="8964488" y="4509670"/>
              <a:ext cx="121613" cy="237562"/>
            </a:xfrm>
            <a:prstGeom prst="rect">
              <a:avLst/>
            </a:prstGeom>
          </p:spPr>
        </p:pic>
        <p:pic>
          <p:nvPicPr>
            <p:cNvPr id="9" name="รูปภาพ 8"/>
            <p:cNvPicPr>
              <a:picLocks noChangeAspect="1"/>
            </p:cNvPicPr>
            <p:nvPr/>
          </p:nvPicPr>
          <p:blipFill rotWithShape="1">
            <a:blip r:embed="rId6" cstate="print">
              <a:extLst>
                <a:ext uri="{28A0092B-C50C-407E-A947-70E740481C1C}">
                  <a14:useLocalDpi xmlns:a14="http://schemas.microsoft.com/office/drawing/2010/main" val="0"/>
                </a:ext>
              </a:extLst>
            </a:blip>
            <a:srcRect l="72243" b="5638"/>
            <a:stretch/>
          </p:blipFill>
          <p:spPr>
            <a:xfrm>
              <a:off x="6523819" y="4941718"/>
              <a:ext cx="121613" cy="237562"/>
            </a:xfrm>
            <a:prstGeom prst="rect">
              <a:avLst/>
            </a:prstGeom>
          </p:spPr>
        </p:pic>
        <p:pic>
          <p:nvPicPr>
            <p:cNvPr id="10" name="รูปภาพ 9"/>
            <p:cNvPicPr>
              <a:picLocks noChangeAspect="1"/>
            </p:cNvPicPr>
            <p:nvPr/>
          </p:nvPicPr>
          <p:blipFill rotWithShape="1">
            <a:blip r:embed="rId6" cstate="print">
              <a:extLst>
                <a:ext uri="{28A0092B-C50C-407E-A947-70E740481C1C}">
                  <a14:useLocalDpi xmlns:a14="http://schemas.microsoft.com/office/drawing/2010/main" val="0"/>
                </a:ext>
              </a:extLst>
            </a:blip>
            <a:srcRect l="72243" b="5638"/>
            <a:stretch/>
          </p:blipFill>
          <p:spPr>
            <a:xfrm>
              <a:off x="8316416" y="3285535"/>
              <a:ext cx="121613" cy="237562"/>
            </a:xfrm>
            <a:prstGeom prst="rect">
              <a:avLst/>
            </a:prstGeom>
          </p:spPr>
        </p:pic>
        <p:pic>
          <p:nvPicPr>
            <p:cNvPr id="11" name="รูปภาพ 10"/>
            <p:cNvPicPr>
              <a:picLocks noChangeAspect="1"/>
            </p:cNvPicPr>
            <p:nvPr/>
          </p:nvPicPr>
          <p:blipFill rotWithShape="1">
            <a:blip r:embed="rId6" cstate="print">
              <a:extLst>
                <a:ext uri="{28A0092B-C50C-407E-A947-70E740481C1C}">
                  <a14:useLocalDpi xmlns:a14="http://schemas.microsoft.com/office/drawing/2010/main" val="0"/>
                </a:ext>
              </a:extLst>
            </a:blip>
            <a:srcRect l="72243" b="5638"/>
            <a:stretch/>
          </p:blipFill>
          <p:spPr>
            <a:xfrm>
              <a:off x="6948264" y="3505675"/>
              <a:ext cx="121613" cy="237562"/>
            </a:xfrm>
            <a:prstGeom prst="rect">
              <a:avLst/>
            </a:prstGeom>
          </p:spPr>
        </p:pic>
        <p:pic>
          <p:nvPicPr>
            <p:cNvPr id="12" name="รูปภาพ 11"/>
            <p:cNvPicPr>
              <a:picLocks noChangeAspect="1"/>
            </p:cNvPicPr>
            <p:nvPr/>
          </p:nvPicPr>
          <p:blipFill rotWithShape="1">
            <a:blip r:embed="rId6" cstate="print">
              <a:extLst>
                <a:ext uri="{28A0092B-C50C-407E-A947-70E740481C1C}">
                  <a14:useLocalDpi xmlns:a14="http://schemas.microsoft.com/office/drawing/2010/main" val="0"/>
                </a:ext>
              </a:extLst>
            </a:blip>
            <a:srcRect l="72243" b="5638"/>
            <a:stretch/>
          </p:blipFill>
          <p:spPr>
            <a:xfrm>
              <a:off x="7524328" y="4041875"/>
              <a:ext cx="121613" cy="237562"/>
            </a:xfrm>
            <a:prstGeom prst="rect">
              <a:avLst/>
            </a:prstGeom>
          </p:spPr>
        </p:pic>
        <p:pic>
          <p:nvPicPr>
            <p:cNvPr id="13" name="รูปภาพ 12"/>
            <p:cNvPicPr>
              <a:picLocks noChangeAspect="1"/>
            </p:cNvPicPr>
            <p:nvPr/>
          </p:nvPicPr>
          <p:blipFill rotWithShape="1">
            <a:blip r:embed="rId6" cstate="print">
              <a:extLst>
                <a:ext uri="{28A0092B-C50C-407E-A947-70E740481C1C}">
                  <a14:useLocalDpi xmlns:a14="http://schemas.microsoft.com/office/drawing/2010/main" val="0"/>
                </a:ext>
              </a:extLst>
            </a:blip>
            <a:srcRect l="72243" b="5638"/>
            <a:stretch/>
          </p:blipFill>
          <p:spPr>
            <a:xfrm>
              <a:off x="6084168" y="3763715"/>
              <a:ext cx="121613" cy="237562"/>
            </a:xfrm>
            <a:prstGeom prst="rect">
              <a:avLst/>
            </a:prstGeom>
          </p:spPr>
        </p:pic>
        <p:cxnSp>
          <p:nvCxnSpPr>
            <p:cNvPr id="14" name="ตัวเชื่อมต่อตรง 13"/>
            <p:cNvCxnSpPr/>
            <p:nvPr/>
          </p:nvCxnSpPr>
          <p:spPr bwMode="auto">
            <a:xfrm>
              <a:off x="8342519" y="1556830"/>
              <a:ext cx="0" cy="1512680"/>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ตัวเชื่อมต่อตรง 14"/>
            <p:cNvCxnSpPr/>
            <p:nvPr/>
          </p:nvCxnSpPr>
          <p:spPr bwMode="auto">
            <a:xfrm>
              <a:off x="8377221" y="1341319"/>
              <a:ext cx="648072" cy="3122913"/>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ตัวเชื่อมต่อตรง 15"/>
            <p:cNvCxnSpPr/>
            <p:nvPr/>
          </p:nvCxnSpPr>
          <p:spPr bwMode="auto">
            <a:xfrm flipH="1">
              <a:off x="7645941" y="1413327"/>
              <a:ext cx="661026" cy="2587951"/>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ตัวเชื่อมต่อตรง 16"/>
            <p:cNvCxnSpPr/>
            <p:nvPr/>
          </p:nvCxnSpPr>
          <p:spPr bwMode="auto">
            <a:xfrm flipH="1">
              <a:off x="6660068" y="1372729"/>
              <a:ext cx="1621647" cy="3493285"/>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ตัวเชื่อมต่อตรง 17"/>
            <p:cNvCxnSpPr/>
            <p:nvPr/>
          </p:nvCxnSpPr>
          <p:spPr bwMode="auto">
            <a:xfrm flipH="1">
              <a:off x="7058676" y="1413326"/>
              <a:ext cx="1198114" cy="2072126"/>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ตัวเชื่อมต่อตรง 18"/>
            <p:cNvCxnSpPr/>
            <p:nvPr/>
          </p:nvCxnSpPr>
          <p:spPr bwMode="auto">
            <a:xfrm flipH="1">
              <a:off x="6144956" y="1372729"/>
              <a:ext cx="2136759" cy="2390987"/>
            </a:xfrm>
            <a:prstGeom prst="line">
              <a:avLst/>
            </a:prstGeom>
            <a:solidFill>
              <a:srgbClr val="00B8FF"/>
            </a:solidFill>
            <a:ln w="12700" cap="flat" cmpd="sng" algn="ctr">
              <a:solidFill>
                <a:schemeClr val="accent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ลูกศรขวาท้ายขีด 19"/>
            <p:cNvSpPr/>
            <p:nvPr/>
          </p:nvSpPr>
          <p:spPr bwMode="auto">
            <a:xfrm rot="10800000">
              <a:off x="5304380" y="3917476"/>
              <a:ext cx="288032" cy="228526"/>
            </a:xfrm>
            <a:prstGeom prst="strip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pPr>
              <a:endParaRPr lang="th-TH">
                <a:latin typeface="Arial" panose="020B0604020202020204" pitchFamily="34" charset="0"/>
              </a:endParaRPr>
            </a:p>
          </p:txBody>
        </p:sp>
      </p:grpSp>
      <p:pic>
        <p:nvPicPr>
          <p:cNvPr id="22" name="Picture 39"/>
          <p:cNvPicPr/>
          <p:nvPr/>
        </p:nvPicPr>
        <p:blipFill rotWithShape="1">
          <a:blip r:embed="rId7"/>
          <a:srcRect t="9986" r="4180"/>
          <a:stretch/>
        </p:blipFill>
        <p:spPr bwMode="auto">
          <a:xfrm>
            <a:off x="670104" y="2643758"/>
            <a:ext cx="4514468" cy="24751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7642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2800" dirty="0">
                <a:solidFill>
                  <a:schemeClr val="tx1"/>
                </a:solidFill>
                <a:latin typeface="TH SarabunPSK" panose="020B0500040200020003" pitchFamily="34" charset="-34"/>
                <a:cs typeface="TH SarabunPSK" panose="020B0500040200020003" pitchFamily="34" charset="-34"/>
              </a:rPr>
              <a:t>8. โครงการอากาศยานไร้นักบินเพื่องานด้านการแพทย์ฉุกเฉิน                                </a:t>
            </a:r>
            <a:r>
              <a:rPr lang="th-TH" sz="2800" dirty="0" smtClean="0">
                <a:solidFill>
                  <a:schemeClr val="tx1"/>
                </a:solidFill>
                <a:latin typeface="TH SarabunPSK" panose="020B0500040200020003" pitchFamily="34" charset="-34"/>
                <a:cs typeface="TH SarabunPSK" panose="020B0500040200020003" pitchFamily="34" charset="-34"/>
              </a:rPr>
              <a:t/>
            </a:r>
            <a:br>
              <a:rPr lang="th-TH" sz="2800" dirty="0" smtClean="0">
                <a:solidFill>
                  <a:schemeClr val="tx1"/>
                </a:solidFill>
                <a:latin typeface="TH SarabunPSK" panose="020B0500040200020003" pitchFamily="34" charset="-34"/>
                <a:cs typeface="TH SarabunPSK" panose="020B0500040200020003" pitchFamily="34" charset="-34"/>
              </a:rPr>
            </a:br>
            <a:r>
              <a:rPr lang="th-TH" sz="2800" dirty="0" smtClean="0">
                <a:solidFill>
                  <a:schemeClr val="tx1"/>
                </a:solidFill>
                <a:latin typeface="TH SarabunPSK" panose="020B0500040200020003" pitchFamily="34" charset="-34"/>
                <a:cs typeface="TH SarabunPSK" panose="020B0500040200020003" pitchFamily="34" charset="-34"/>
              </a:rPr>
              <a:t>(</a:t>
            </a:r>
            <a:r>
              <a:rPr lang="th-TH" sz="2800" dirty="0">
                <a:solidFill>
                  <a:schemeClr val="tx1"/>
                </a:solidFill>
                <a:latin typeface="TH SarabunPSK" panose="020B0500040200020003" pitchFamily="34" charset="-34"/>
                <a:cs typeface="TH SarabunPSK" panose="020B0500040200020003" pitchFamily="34" charset="-34"/>
              </a:rPr>
              <a:t>สำหรับผู้ที่มีภาวะหัวใจหยุดเต้นเฉียบพลัน)</a:t>
            </a:r>
            <a:endParaRPr lang="th-TH" sz="2800" dirty="0">
              <a:solidFill>
                <a:schemeClr val="tx1"/>
              </a:solidFill>
            </a:endParaRPr>
          </a:p>
        </p:txBody>
      </p:sp>
      <p:pic>
        <p:nvPicPr>
          <p:cNvPr id="5" name="Picture 2" descr="Definetz  Defikop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35646"/>
            <a:ext cx="308768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mp;Gcy;-&amp;d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393" y="2021409"/>
            <a:ext cx="416083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รูปภาพ 6"/>
          <p:cNvPicPr>
            <a:picLocks noChangeAspect="1"/>
          </p:cNvPicPr>
          <p:nvPr/>
        </p:nvPicPr>
        <p:blipFill rotWithShape="1">
          <a:blip r:embed="rId4"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1132689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รูปภาพ 8"/>
          <p:cNvPicPr>
            <a:picLocks noChangeAspect="1"/>
          </p:cNvPicPr>
          <p:nvPr/>
        </p:nvPicPr>
        <p:blipFill rotWithShape="1">
          <a:blip r:embed="rId3"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dirty="0">
                <a:solidFill>
                  <a:schemeClr val="tx1"/>
                </a:solidFill>
                <a:latin typeface="TH SarabunPSK" panose="020B0500040200020003" pitchFamily="34" charset="-34"/>
                <a:cs typeface="TH SarabunPSK" panose="020B0500040200020003" pitchFamily="34" charset="-34"/>
              </a:rPr>
              <a:t>11. Knowledge management for developing </a:t>
            </a:r>
            <a:br>
              <a:rPr lang="en-US" dirty="0">
                <a:solidFill>
                  <a:schemeClr val="tx1"/>
                </a:solidFill>
                <a:latin typeface="TH SarabunPSK" panose="020B0500040200020003" pitchFamily="34" charset="-34"/>
                <a:cs typeface="TH SarabunPSK" panose="020B0500040200020003" pitchFamily="34" charset="-34"/>
              </a:rPr>
            </a:br>
            <a:r>
              <a:rPr lang="en-US" dirty="0">
                <a:solidFill>
                  <a:schemeClr val="tx1"/>
                </a:solidFill>
                <a:latin typeface="TH SarabunPSK" panose="020B0500040200020003" pitchFamily="34" charset="-34"/>
                <a:cs typeface="TH SarabunPSK" panose="020B0500040200020003" pitchFamily="34" charset="-34"/>
              </a:rPr>
              <a:t>urban innovation District</a:t>
            </a:r>
            <a:endParaRPr lang="th-TH" dirty="0"/>
          </a:p>
        </p:txBody>
      </p:sp>
      <p:pic>
        <p:nvPicPr>
          <p:cNvPr id="5"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195" t="1423" r="12396"/>
          <a:stretch/>
        </p:blipFill>
        <p:spPr bwMode="auto">
          <a:xfrm>
            <a:off x="1043608" y="915305"/>
            <a:ext cx="3312368" cy="222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6899"/>
          <a:stretch/>
        </p:blipFill>
        <p:spPr bwMode="auto">
          <a:xfrm>
            <a:off x="4527264" y="3142965"/>
            <a:ext cx="3861160" cy="20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2521"/>
          <a:stretch/>
        </p:blipFill>
        <p:spPr bwMode="auto">
          <a:xfrm>
            <a:off x="1044649" y="3142964"/>
            <a:ext cx="3468551" cy="200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8"/>
          <p:cNvGraphicFramePr/>
          <p:nvPr>
            <p:extLst>
              <p:ext uri="{D42A27DB-BD31-4B8C-83A1-F6EECF244321}">
                <p14:modId xmlns:p14="http://schemas.microsoft.com/office/powerpoint/2010/main" val="2059640883"/>
              </p:ext>
            </p:extLst>
          </p:nvPr>
        </p:nvGraphicFramePr>
        <p:xfrm>
          <a:off x="4256940" y="884466"/>
          <a:ext cx="4131484" cy="22422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53237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a:off x="1512168" y="1313349"/>
            <a:ext cx="7668344" cy="1323439"/>
          </a:xfrm>
          <a:prstGeom prst="rect">
            <a:avLst/>
          </a:prstGeom>
        </p:spPr>
        <p:txBody>
          <a:bodyPr wrap="square">
            <a:spAutoFit/>
          </a:bodyPr>
          <a:lstStyle/>
          <a:p>
            <a:pPr algn="ctr">
              <a:spcAft>
                <a:spcPct val="0"/>
              </a:spcAft>
            </a:pPr>
            <a:r>
              <a:rPr lang="en-US" altLang="th-TH" sz="4000" b="1" i="1" dirty="0">
                <a:latin typeface="TH SarabunPSK" panose="020B0500040200020003" pitchFamily="34" charset="-34"/>
                <a:cs typeface="TH SarabunPSK" panose="020B0500040200020003" pitchFamily="34" charset="-34"/>
              </a:rPr>
              <a:t>Encouraging and supporting student training and research in geospatial engineering</a:t>
            </a:r>
          </a:p>
        </p:txBody>
      </p:sp>
      <p:pic>
        <p:nvPicPr>
          <p:cNvPr id="3" name="รูปภาพ 2"/>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011958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รูปภาพ 7"/>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sz="4000" dirty="0">
                <a:solidFill>
                  <a:schemeClr val="tx1"/>
                </a:solidFill>
                <a:latin typeface="TH SarabunPSK" panose="020B0500040200020003" pitchFamily="34" charset="-34"/>
                <a:cs typeface="TH SarabunPSK" panose="020B0500040200020003" pitchFamily="34" charset="-34"/>
              </a:rPr>
              <a:t>Geo Data </a:t>
            </a:r>
            <a:r>
              <a:rPr lang="en-US" sz="4000" dirty="0" smtClean="0">
                <a:solidFill>
                  <a:schemeClr val="tx1"/>
                </a:solidFill>
                <a:latin typeface="TH SarabunPSK" panose="020B0500040200020003" pitchFamily="34" charset="-34"/>
                <a:cs typeface="TH SarabunPSK" panose="020B0500040200020003" pitchFamily="34" charset="-34"/>
              </a:rPr>
              <a:t>Analytics</a:t>
            </a:r>
            <a:endParaRPr lang="th-TH" sz="4000" dirty="0">
              <a:solidFill>
                <a:schemeClr val="tx1"/>
              </a:solidFill>
            </a:endParaRPr>
          </a:p>
        </p:txBody>
      </p:sp>
      <p:sp>
        <p:nvSpPr>
          <p:cNvPr id="5" name="ตัวแทนเนื้อหา 2"/>
          <p:cNvSpPr txBox="1">
            <a:spLocks/>
          </p:cNvSpPr>
          <p:nvPr/>
        </p:nvSpPr>
        <p:spPr>
          <a:xfrm>
            <a:off x="273666" y="963940"/>
            <a:ext cx="8596668" cy="648072"/>
          </a:xfrm>
          <a:prstGeom prst="rect">
            <a:avLst/>
          </a:prstGeom>
        </p:spPr>
        <p:txBody>
          <a:bodyPr/>
          <a:lstStyle>
            <a:lvl1pPr marL="342900" indent="-342900" algn="l" defTabSz="457200" rtl="0" eaLnBrk="0" fontAlgn="base" hangingPunct="0">
              <a:lnSpc>
                <a:spcPct val="93000"/>
              </a:lnSpc>
              <a:spcBef>
                <a:spcPct val="0"/>
              </a:spcBef>
              <a:spcAft>
                <a:spcPts val="7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TH SarabunPSK" panose="020B0500040200020003" pitchFamily="34" charset="-34"/>
                <a:cs typeface="TH SarabunPSK" panose="020B0500040200020003" pitchFamily="34" charset="-34"/>
              </a:rPr>
              <a:t>From Descriptive … to Prescriptive</a:t>
            </a:r>
            <a:endParaRPr lang="th-TH" b="1" dirty="0">
              <a:latin typeface="TH SarabunPSK" panose="020B0500040200020003" pitchFamily="34" charset="-34"/>
              <a:cs typeface="TH SarabunPSK" panose="020B0500040200020003" pitchFamily="34" charset="-34"/>
            </a:endParaRPr>
          </a:p>
        </p:txBody>
      </p:sp>
      <p:pic>
        <p:nvPicPr>
          <p:cNvPr id="6" name="รูปภาพ 2"/>
          <p:cNvPicPr>
            <a:picLocks noChangeAspect="1"/>
          </p:cNvPicPr>
          <p:nvPr/>
        </p:nvPicPr>
        <p:blipFill>
          <a:blip r:embed="rId3"/>
          <a:stretch>
            <a:fillRect/>
          </a:stretch>
        </p:blipFill>
        <p:spPr>
          <a:xfrm>
            <a:off x="-5114" y="1483040"/>
            <a:ext cx="5272420" cy="3527118"/>
          </a:xfrm>
          <a:prstGeom prst="rect">
            <a:avLst/>
          </a:prstGeom>
        </p:spPr>
      </p:pic>
      <p:pic>
        <p:nvPicPr>
          <p:cNvPr id="7"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406" y="1483040"/>
            <a:ext cx="4131594" cy="3291840"/>
          </a:xfrm>
          <a:prstGeom prst="rect">
            <a:avLst/>
          </a:prstGeom>
        </p:spPr>
      </p:pic>
    </p:spTree>
    <p:extLst>
      <p:ext uri="{BB962C8B-B14F-4D97-AF65-F5344CB8AC3E}">
        <p14:creationId xmlns:p14="http://schemas.microsoft.com/office/powerpoint/2010/main" val="4156145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en-US" sz="4000" dirty="0" err="1">
                <a:solidFill>
                  <a:schemeClr val="tx1"/>
                </a:solidFill>
                <a:latin typeface="TH SarabunPSK" panose="020B0500040200020003" pitchFamily="34" charset="-34"/>
                <a:cs typeface="TH SarabunPSK" panose="020B0500040200020003" pitchFamily="34" charset="-34"/>
              </a:rPr>
              <a:t>Hyperspectral</a:t>
            </a:r>
            <a:r>
              <a:rPr lang="en-US" sz="4000" dirty="0">
                <a:solidFill>
                  <a:schemeClr val="tx1"/>
                </a:solidFill>
                <a:latin typeface="TH SarabunPSK" panose="020B0500040200020003" pitchFamily="34" charset="-34"/>
                <a:cs typeface="TH SarabunPSK" panose="020B0500040200020003" pitchFamily="34" charset="-34"/>
              </a:rPr>
              <a:t> &amp;</a:t>
            </a:r>
            <a:r>
              <a:rPr lang="th-TH" sz="4000" dirty="0">
                <a:solidFill>
                  <a:schemeClr val="tx1"/>
                </a:solidFill>
                <a:latin typeface="TH SarabunPSK" panose="020B0500040200020003" pitchFamily="34" charset="-34"/>
                <a:cs typeface="TH SarabunPSK" panose="020B0500040200020003" pitchFamily="34" charset="-34"/>
              </a:rPr>
              <a:t> </a:t>
            </a:r>
            <a:r>
              <a:rPr lang="en-US" sz="4000" dirty="0">
                <a:solidFill>
                  <a:schemeClr val="tx1"/>
                </a:solidFill>
                <a:latin typeface="TH SarabunPSK" panose="020B0500040200020003" pitchFamily="34" charset="-34"/>
                <a:cs typeface="TH SarabunPSK" panose="020B0500040200020003" pitchFamily="34" charset="-34"/>
              </a:rPr>
              <a:t>machine </a:t>
            </a:r>
            <a:r>
              <a:rPr lang="en-US" sz="4000" dirty="0" smtClean="0">
                <a:solidFill>
                  <a:schemeClr val="tx1"/>
                </a:solidFill>
                <a:latin typeface="TH SarabunPSK" panose="020B0500040200020003" pitchFamily="34" charset="-34"/>
                <a:cs typeface="TH SarabunPSK" panose="020B0500040200020003" pitchFamily="34" charset="-34"/>
              </a:rPr>
              <a:t>learning</a:t>
            </a:r>
            <a:endParaRPr lang="th-TH" sz="4000" dirty="0">
              <a:solidFill>
                <a:schemeClr val="tx1"/>
              </a:solidFill>
            </a:endParaRPr>
          </a:p>
        </p:txBody>
      </p:sp>
      <p:pic>
        <p:nvPicPr>
          <p:cNvPr id="5" name="Picture 4" descr="Image may contain: 1 person,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4198" y="1402880"/>
            <a:ext cx="3883371" cy="2912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รูปภาพ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2" y="1419622"/>
            <a:ext cx="5148064" cy="289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รูปภาพ 6"/>
          <p:cNvPicPr>
            <a:picLocks noChangeAspect="1"/>
          </p:cNvPicPr>
          <p:nvPr/>
        </p:nvPicPr>
        <p:blipFill rotWithShape="1">
          <a:blip r:embed="rId4"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3947522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รูปภาพ 10"/>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2" name="ชื่อเรื่อง 1"/>
          <p:cNvSpPr>
            <a:spLocks noGrp="1"/>
          </p:cNvSpPr>
          <p:nvPr>
            <p:ph type="title"/>
          </p:nvPr>
        </p:nvSpPr>
        <p:spPr/>
        <p:txBody>
          <a:bodyPr/>
          <a:lstStyle/>
          <a:p>
            <a:r>
              <a:rPr lang="en-US" sz="4000" dirty="0">
                <a:solidFill>
                  <a:schemeClr val="tx1"/>
                </a:solidFill>
                <a:latin typeface="Cordia New" panose="020B0304020202020204" pitchFamily="34" charset="-34"/>
                <a:cs typeface="Cordia New" panose="020B0304020202020204" pitchFamily="34" charset="-34"/>
              </a:rPr>
              <a:t>GIS Health Care </a:t>
            </a:r>
            <a:r>
              <a:rPr lang="en-US" sz="4000" dirty="0" smtClean="0">
                <a:solidFill>
                  <a:schemeClr val="tx1"/>
                </a:solidFill>
                <a:latin typeface="Cordia New" panose="020B0304020202020204" pitchFamily="34" charset="-34"/>
                <a:cs typeface="Cordia New" panose="020B0304020202020204" pitchFamily="34" charset="-34"/>
              </a:rPr>
              <a:t>Training</a:t>
            </a:r>
            <a:endParaRPr lang="th-TH" sz="4000" dirty="0">
              <a:solidFill>
                <a:schemeClr val="tx1"/>
              </a:solidFill>
            </a:endParaRPr>
          </a:p>
        </p:txBody>
      </p:sp>
      <p:pic>
        <p:nvPicPr>
          <p:cNvPr id="5" name="Picture 2"/>
          <p:cNvPicPr>
            <a:picLocks noChangeAspect="1"/>
          </p:cNvPicPr>
          <p:nvPr/>
        </p:nvPicPr>
        <p:blipFill>
          <a:blip r:embed="rId3"/>
          <a:stretch>
            <a:fillRect/>
          </a:stretch>
        </p:blipFill>
        <p:spPr>
          <a:xfrm>
            <a:off x="539552" y="952861"/>
            <a:ext cx="3600400" cy="1048369"/>
          </a:xfrm>
          <a:prstGeom prst="rect">
            <a:avLst/>
          </a:prstGeom>
        </p:spPr>
      </p:pic>
      <p:grpSp>
        <p:nvGrpSpPr>
          <p:cNvPr id="6" name="กลุ่ม 5"/>
          <p:cNvGrpSpPr/>
          <p:nvPr/>
        </p:nvGrpSpPr>
        <p:grpSpPr>
          <a:xfrm>
            <a:off x="4355976" y="990713"/>
            <a:ext cx="4108887" cy="974534"/>
            <a:chOff x="1835696" y="4008346"/>
            <a:chExt cx="5380450" cy="1211174"/>
          </a:xfrm>
        </p:grpSpPr>
        <p:pic>
          <p:nvPicPr>
            <p:cNvPr id="7" name="รูปภาพ 6"/>
            <p:cNvPicPr>
              <a:picLocks noChangeAspect="1"/>
            </p:cNvPicPr>
            <p:nvPr/>
          </p:nvPicPr>
          <p:blipFill>
            <a:blip r:embed="rId4"/>
            <a:stretch>
              <a:fillRect/>
            </a:stretch>
          </p:blipFill>
          <p:spPr>
            <a:xfrm>
              <a:off x="1835696" y="4008346"/>
              <a:ext cx="5380450" cy="1211174"/>
            </a:xfrm>
            <a:prstGeom prst="rect">
              <a:avLst/>
            </a:prstGeom>
          </p:spPr>
        </p:pic>
        <p:sp>
          <p:nvSpPr>
            <p:cNvPr id="8" name="กล่องข้อความ 7"/>
            <p:cNvSpPr txBox="1"/>
            <p:nvPr/>
          </p:nvSpPr>
          <p:spPr>
            <a:xfrm>
              <a:off x="6660233" y="4055868"/>
              <a:ext cx="117032" cy="420763"/>
            </a:xfrm>
            <a:prstGeom prst="rect">
              <a:avLst/>
            </a:prstGeom>
            <a:noFill/>
          </p:spPr>
          <p:txBody>
            <a:bodyPr wrap="square" rtlCol="0">
              <a:spAutoFit/>
            </a:bodyPr>
            <a:lstStyle/>
            <a:p>
              <a:r>
                <a:rPr lang="en-US" sz="1600" dirty="0"/>
                <a:t>2</a:t>
              </a:r>
              <a:endParaRPr lang="th-TH" sz="1600" dirty="0"/>
            </a:p>
          </p:txBody>
        </p:sp>
      </p:grpSp>
      <p:pic>
        <p:nvPicPr>
          <p:cNvPr id="9" name="รูปภาพ 8"/>
          <p:cNvPicPr/>
          <p:nvPr/>
        </p:nvPicPr>
        <p:blipFill>
          <a:blip r:embed="rId5" cstate="print">
            <a:extLst>
              <a:ext uri="{28A0092B-C50C-407E-A947-70E740481C1C}">
                <a14:useLocalDpi xmlns:a14="http://schemas.microsoft.com/office/drawing/2010/main" val="0"/>
              </a:ext>
            </a:extLst>
          </a:blip>
          <a:stretch>
            <a:fillRect/>
          </a:stretch>
        </p:blipFill>
        <p:spPr>
          <a:xfrm>
            <a:off x="598572" y="2211710"/>
            <a:ext cx="3541380" cy="23426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รูปภาพ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8323" y="2110059"/>
            <a:ext cx="3541380" cy="26560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17319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825038" y="388955"/>
            <a:ext cx="7543800" cy="85725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n-US" sz="3200" b="1" dirty="0" smtClean="0">
                <a:solidFill>
                  <a:srgbClr val="CC3300"/>
                </a:solidFill>
                <a:latin typeface="Helvetica Neue"/>
              </a:rPr>
              <a:t>About us</a:t>
            </a:r>
            <a:endParaRPr lang="en-US" sz="3200" b="1" dirty="0">
              <a:solidFill>
                <a:srgbClr val="CC3300"/>
              </a:solidFill>
              <a:latin typeface="Helvetica Neue"/>
            </a:endParaRPr>
          </a:p>
          <a:p>
            <a:pPr algn="r"/>
            <a:endParaRPr lang="en-US" sz="3200" dirty="0">
              <a:solidFill>
                <a:schemeClr val="tx1"/>
              </a:solidFill>
              <a:latin typeface="Helvetica Neue"/>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4" y="132325"/>
            <a:ext cx="1195388" cy="857250"/>
          </a:xfrm>
          <a:prstGeom prst="rect">
            <a:avLst/>
          </a:prstGeom>
        </p:spPr>
      </p:pic>
      <p:sp>
        <p:nvSpPr>
          <p:cNvPr id="9" name="Rectangle 8"/>
          <p:cNvSpPr/>
          <p:nvPr/>
        </p:nvSpPr>
        <p:spPr>
          <a:xfrm>
            <a:off x="232646" y="3604113"/>
            <a:ext cx="8606574" cy="2031325"/>
          </a:xfrm>
          <a:prstGeom prst="rect">
            <a:avLst/>
          </a:prstGeom>
        </p:spPr>
        <p:txBody>
          <a:bodyPr wrap="square">
            <a:spAutoFit/>
          </a:bodyPr>
          <a:lstStyle/>
          <a:p>
            <a:r>
              <a:rPr lang="en-US" b="1" dirty="0" smtClean="0">
                <a:solidFill>
                  <a:srgbClr val="CC3300"/>
                </a:solidFill>
                <a:latin typeface="Helvetica Neue"/>
              </a:rPr>
              <a:t>About KMUTT</a:t>
            </a:r>
          </a:p>
          <a:p>
            <a:r>
              <a:rPr lang="en-US" dirty="0" smtClean="0"/>
              <a:t>King </a:t>
            </a:r>
            <a:r>
              <a:rPr lang="en-US" dirty="0" err="1"/>
              <a:t>Mongkut’s</a:t>
            </a:r>
            <a:r>
              <a:rPr lang="en-US" dirty="0"/>
              <a:t> University of Technology </a:t>
            </a:r>
            <a:r>
              <a:rPr lang="en-US" dirty="0" err="1"/>
              <a:t>Thonburi</a:t>
            </a:r>
            <a:r>
              <a:rPr lang="en-US" dirty="0"/>
              <a:t> (KMUTT) can trace its origin to the </a:t>
            </a:r>
            <a:r>
              <a:rPr lang="en-US" dirty="0" err="1"/>
              <a:t>Thonburi</a:t>
            </a:r>
            <a:r>
              <a:rPr lang="en-US" dirty="0"/>
              <a:t> Technology Institute (TTI) which was established on February 4, 1960 by the Department of Vocational Education, Ministry of Education. TTI has as its objective the training of technicians, technical instructors and technologists. By the virtue of the Technology Act, enacted on April 24, 1971, three technical</a:t>
            </a:r>
          </a:p>
          <a:p>
            <a:endParaRPr lang="en-US" b="1" dirty="0">
              <a:solidFill>
                <a:srgbClr val="CC3300"/>
              </a:solidFill>
              <a:latin typeface="Helvetica Neue"/>
            </a:endParaRPr>
          </a:p>
        </p:txBody>
      </p:sp>
      <p:pic>
        <p:nvPicPr>
          <p:cNvPr id="1026" name="Picture 2" descr="http://global.kmutt.ac.th/wp-content/uploads/2012/04/history-pic01.jpg?f877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47" y="1054100"/>
            <a:ext cx="4843979" cy="1774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lobal.kmutt.ac.th/wp-content/uploads/2012/04/history-pic02.jpg?f877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282" y="2070101"/>
            <a:ext cx="4071938" cy="147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68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z="2800" dirty="0">
                <a:solidFill>
                  <a:schemeClr val="tx1"/>
                </a:solidFill>
                <a:latin typeface="TH SarabunPSK" panose="020B0500040200020003" pitchFamily="34" charset="-34"/>
                <a:ea typeface="Calibri" panose="020F0502020204030204" pitchFamily="34" charset="0"/>
                <a:cs typeface="TH SarabunPSK" panose="020B0500040200020003" pitchFamily="34" charset="-34"/>
              </a:rPr>
              <a:t>โครงการอบรมเพื่อพัฒนาระบบสารสนเทศภูมิศาสตร์ องค์การบริหารส่วนจังหวัดกระบี่</a:t>
            </a:r>
            <a:r>
              <a:rPr lang="en-US" sz="2800" dirty="0">
                <a:solidFill>
                  <a:schemeClr val="tx1"/>
                </a:solidFill>
                <a:latin typeface="TH SarabunPSK" panose="020B0500040200020003" pitchFamily="34" charset="-34"/>
                <a:ea typeface="Calibri" panose="020F0502020204030204" pitchFamily="34" charset="0"/>
                <a:cs typeface="TH SarabunPSK" panose="020B0500040200020003" pitchFamily="34" charset="-34"/>
              </a:rPr>
              <a:t> </a:t>
            </a:r>
            <a:r>
              <a:rPr lang="en-US" sz="2800" dirty="0" smtClean="0">
                <a:solidFill>
                  <a:schemeClr val="tx1"/>
                </a:solidFill>
                <a:latin typeface="TH SarabunPSK" panose="020B0500040200020003" pitchFamily="34" charset="-34"/>
                <a:ea typeface="Calibri" panose="020F0502020204030204" pitchFamily="34" charset="0"/>
                <a:cs typeface="TH SarabunPSK" panose="020B0500040200020003" pitchFamily="34" charset="-34"/>
              </a:rPr>
              <a:t/>
            </a:r>
            <a:br>
              <a:rPr lang="en-US" sz="2800" dirty="0" smtClean="0">
                <a:solidFill>
                  <a:schemeClr val="tx1"/>
                </a:solidFill>
                <a:latin typeface="TH SarabunPSK" panose="020B0500040200020003" pitchFamily="34" charset="-34"/>
                <a:ea typeface="Calibri" panose="020F0502020204030204" pitchFamily="34" charset="0"/>
                <a:cs typeface="TH SarabunPSK" panose="020B0500040200020003" pitchFamily="34" charset="-34"/>
              </a:rPr>
            </a:br>
            <a:r>
              <a:rPr lang="en-US" sz="2800" dirty="0" smtClean="0">
                <a:solidFill>
                  <a:schemeClr val="tx1"/>
                </a:solidFill>
                <a:latin typeface="TH SarabunPSK" panose="020B0500040200020003" pitchFamily="34" charset="-34"/>
                <a:ea typeface="Calibri" panose="020F0502020204030204" pitchFamily="34" charset="0"/>
                <a:cs typeface="TH SarabunPSK" panose="020B0500040200020003" pitchFamily="34" charset="-34"/>
              </a:rPr>
              <a:t>"</a:t>
            </a:r>
            <a:r>
              <a:rPr lang="th-TH" sz="2800" dirty="0">
                <a:solidFill>
                  <a:schemeClr val="tx1"/>
                </a:solidFill>
                <a:latin typeface="TH SarabunPSK" panose="020B0500040200020003" pitchFamily="34" charset="-34"/>
                <a:ea typeface="Calibri" panose="020F0502020204030204" pitchFamily="34" charset="0"/>
                <a:cs typeface="TH SarabunPSK" panose="020B0500040200020003" pitchFamily="34" charset="-34"/>
              </a:rPr>
              <a:t>การฝึกอบรมให้ความรู้หลักสูตรระบบสารสนเทศภูมิศาสตร์เบื้องต้น</a:t>
            </a:r>
            <a:r>
              <a:rPr lang="th-TH" sz="2800" dirty="0" smtClean="0">
                <a:solidFill>
                  <a:schemeClr val="tx1"/>
                </a:solidFill>
                <a:latin typeface="TH SarabunPSK" panose="020B0500040200020003" pitchFamily="34" charset="-34"/>
                <a:ea typeface="Calibri" panose="020F0502020204030204" pitchFamily="34" charset="0"/>
                <a:cs typeface="TH SarabunPSK" panose="020B0500040200020003" pitchFamily="34" charset="-34"/>
              </a:rPr>
              <a:t>"</a:t>
            </a:r>
            <a:endParaRPr lang="th-TH" sz="2800" dirty="0">
              <a:solidFill>
                <a:schemeClr val="tx1"/>
              </a:solidFill>
            </a:endParaRPr>
          </a:p>
        </p:txBody>
      </p:sp>
      <p:pic>
        <p:nvPicPr>
          <p:cNvPr id="5" name="รูปภาพ 4"/>
          <p:cNvPicPr/>
          <p:nvPr/>
        </p:nvPicPr>
        <p:blipFill>
          <a:blip r:embed="rId2" cstate="print">
            <a:extLst>
              <a:ext uri="{28A0092B-C50C-407E-A947-70E740481C1C}">
                <a14:useLocalDpi xmlns:a14="http://schemas.microsoft.com/office/drawing/2010/main" val="0"/>
              </a:ext>
            </a:extLst>
          </a:blip>
          <a:stretch>
            <a:fillRect/>
          </a:stretch>
        </p:blipFill>
        <p:spPr>
          <a:xfrm>
            <a:off x="179512" y="913717"/>
            <a:ext cx="3486424" cy="2448272"/>
          </a:xfrm>
          <a:prstGeom prst="rect">
            <a:avLst/>
          </a:prstGeom>
          <a:ln>
            <a:noFill/>
          </a:ln>
          <a:effectLst>
            <a:outerShdw blurRad="292100" dist="139700" dir="2700000" algn="tl" rotWithShape="0">
              <a:srgbClr val="333333">
                <a:alpha val="65000"/>
              </a:srgbClr>
            </a:outerShdw>
          </a:effectLst>
        </p:spPr>
      </p:pic>
      <p:pic>
        <p:nvPicPr>
          <p:cNvPr id="6" name="รูปภาพ 5"/>
          <p:cNvPicPr/>
          <p:nvPr/>
        </p:nvPicPr>
        <p:blipFill>
          <a:blip r:embed="rId3" cstate="print">
            <a:extLst>
              <a:ext uri="{28A0092B-C50C-407E-A947-70E740481C1C}">
                <a14:useLocalDpi xmlns:a14="http://schemas.microsoft.com/office/drawing/2010/main" val="0"/>
              </a:ext>
            </a:extLst>
          </a:blip>
          <a:stretch>
            <a:fillRect/>
          </a:stretch>
        </p:blipFill>
        <p:spPr>
          <a:xfrm>
            <a:off x="5220072" y="913717"/>
            <a:ext cx="3744416" cy="2448272"/>
          </a:xfrm>
          <a:prstGeom prst="rect">
            <a:avLst/>
          </a:prstGeom>
          <a:ln>
            <a:noFill/>
          </a:ln>
          <a:effectLst>
            <a:outerShdw blurRad="292100" dist="139700" dir="2700000" algn="tl" rotWithShape="0">
              <a:srgbClr val="333333">
                <a:alpha val="65000"/>
              </a:srgbClr>
            </a:outerShdw>
          </a:effectLst>
        </p:spPr>
      </p:pic>
      <p:pic>
        <p:nvPicPr>
          <p:cNvPr id="7" name="รูปภาพ 6"/>
          <p:cNvPicPr/>
          <p:nvPr/>
        </p:nvPicPr>
        <p:blipFill>
          <a:blip r:embed="rId4" cstate="print">
            <a:extLst>
              <a:ext uri="{28A0092B-C50C-407E-A947-70E740481C1C}">
                <a14:useLocalDpi xmlns:a14="http://schemas.microsoft.com/office/drawing/2010/main" val="0"/>
              </a:ext>
            </a:extLst>
          </a:blip>
          <a:stretch>
            <a:fillRect/>
          </a:stretch>
        </p:blipFill>
        <p:spPr>
          <a:xfrm>
            <a:off x="2555776" y="2715766"/>
            <a:ext cx="3424535" cy="2160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รูปภาพ 7"/>
          <p:cNvPicPr>
            <a:picLocks noChangeAspect="1"/>
          </p:cNvPicPr>
          <p:nvPr/>
        </p:nvPicPr>
        <p:blipFill rotWithShape="1">
          <a:blip r:embed="rId5"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1819376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
        <p:nvSpPr>
          <p:cNvPr id="7" name="สี่เหลี่ยมผืนผ้า 6"/>
          <p:cNvSpPr/>
          <p:nvPr/>
        </p:nvSpPr>
        <p:spPr>
          <a:xfrm>
            <a:off x="1475656" y="123478"/>
            <a:ext cx="7668344" cy="707886"/>
          </a:xfrm>
          <a:prstGeom prst="rect">
            <a:avLst/>
          </a:prstGeom>
        </p:spPr>
        <p:txBody>
          <a:bodyPr wrap="square">
            <a:spAutoFit/>
          </a:bodyPr>
          <a:lstStyle/>
          <a:p>
            <a:pPr algn="ctr">
              <a:spcAft>
                <a:spcPct val="0"/>
              </a:spcAft>
            </a:pPr>
            <a:r>
              <a:rPr lang="en-US" altLang="th-TH" sz="4000" b="1" dirty="0">
                <a:latin typeface="TH SarabunPSK" panose="020B0500040200020003" pitchFamily="34" charset="-34"/>
                <a:cs typeface="TH SarabunPSK" panose="020B0500040200020003" pitchFamily="34" charset="-34"/>
              </a:rPr>
              <a:t>Kgeo.org</a:t>
            </a:r>
            <a:endParaRPr lang="en-US" altLang="th-TH" sz="4000" b="1" i="1" dirty="0">
              <a:latin typeface="TH SarabunPSK" panose="020B0500040200020003" pitchFamily="34" charset="-34"/>
              <a:cs typeface="TH SarabunPSK" panose="020B0500040200020003" pitchFamily="34" charset="-34"/>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143" y="831364"/>
            <a:ext cx="6255370" cy="4080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2897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ผืนผ้า 6"/>
          <p:cNvSpPr/>
          <p:nvPr/>
        </p:nvSpPr>
        <p:spPr>
          <a:xfrm>
            <a:off x="827584" y="267494"/>
            <a:ext cx="7668344" cy="5211107"/>
          </a:xfrm>
          <a:prstGeom prst="rect">
            <a:avLst/>
          </a:prstGeom>
        </p:spPr>
        <p:txBody>
          <a:bodyPr wrap="square">
            <a:spAutoFit/>
          </a:bodyPr>
          <a:lstStyle/>
          <a:p>
            <a:pPr algn="ctr">
              <a:lnSpc>
                <a:spcPct val="108000"/>
              </a:lnSpc>
              <a:spcAft>
                <a:spcPct val="0"/>
              </a:spcAft>
            </a:pPr>
            <a:r>
              <a:rPr lang="en-US" altLang="th-TH" sz="3600" b="1" dirty="0">
                <a:solidFill>
                  <a:srgbClr val="002060"/>
                </a:solidFill>
                <a:latin typeface="TH SarabunPSK" panose="020B0500040200020003" pitchFamily="34" charset="-34"/>
                <a:cs typeface="TH SarabunPSK" panose="020B0500040200020003" pitchFamily="34" charset="-34"/>
              </a:rPr>
              <a:t>Thank you </a:t>
            </a:r>
          </a:p>
          <a:p>
            <a:pPr algn="ctr">
              <a:lnSpc>
                <a:spcPct val="108000"/>
              </a:lnSpc>
              <a:spcAft>
                <a:spcPct val="0"/>
              </a:spcAft>
            </a:pPr>
            <a:r>
              <a:rPr lang="en-US" altLang="th-TH" sz="3600" b="1" dirty="0">
                <a:solidFill>
                  <a:srgbClr val="002060"/>
                </a:solidFill>
                <a:latin typeface="TH SarabunPSK" panose="020B0500040200020003" pitchFamily="34" charset="-34"/>
                <a:cs typeface="TH SarabunPSK" panose="020B0500040200020003" pitchFamily="34" charset="-34"/>
              </a:rPr>
              <a:t>for your attention</a:t>
            </a:r>
            <a:r>
              <a:rPr lang="en-US" altLang="th-TH" sz="3600" b="1" dirty="0" smtClean="0">
                <a:solidFill>
                  <a:srgbClr val="002060"/>
                </a:solidFill>
                <a:latin typeface="TH SarabunPSK" panose="020B0500040200020003" pitchFamily="34" charset="-34"/>
                <a:cs typeface="TH SarabunPSK" panose="020B0500040200020003" pitchFamily="34" charset="-34"/>
              </a:rPr>
              <a:t>!</a:t>
            </a:r>
          </a:p>
          <a:p>
            <a:pPr algn="ctr">
              <a:lnSpc>
                <a:spcPct val="108000"/>
              </a:lnSpc>
              <a:spcAft>
                <a:spcPct val="0"/>
              </a:spcAft>
            </a:pPr>
            <a:endParaRPr lang="en-US" altLang="th-TH" sz="3200" b="1" dirty="0" smtClean="0">
              <a:solidFill>
                <a:srgbClr val="002060"/>
              </a:solidFill>
              <a:latin typeface="TH SarabunPSK" panose="020B0500040200020003" pitchFamily="34" charset="-34"/>
              <a:cs typeface="TH SarabunPSK" panose="020B0500040200020003" pitchFamily="34" charset="-34"/>
            </a:endParaRPr>
          </a:p>
          <a:p>
            <a:pPr algn="ctr">
              <a:lnSpc>
                <a:spcPct val="108000"/>
              </a:lnSpc>
              <a:spcAft>
                <a:spcPct val="0"/>
              </a:spcAft>
            </a:pPr>
            <a:r>
              <a:rPr lang="en-US" altLang="th-TH" sz="3200" b="1" dirty="0" smtClean="0">
                <a:solidFill>
                  <a:srgbClr val="002060"/>
                </a:solidFill>
                <a:latin typeface="TH SarabunPSK" panose="020B0500040200020003" pitchFamily="34" charset="-34"/>
                <a:cs typeface="TH SarabunPSK" panose="020B0500040200020003" pitchFamily="34" charset="-34"/>
              </a:rPr>
              <a:t>KGEO.ORG</a:t>
            </a:r>
          </a:p>
          <a:p>
            <a:pPr algn="ctr">
              <a:lnSpc>
                <a:spcPct val="108000"/>
              </a:lnSpc>
              <a:spcAft>
                <a:spcPct val="0"/>
              </a:spcAft>
            </a:pPr>
            <a:r>
              <a:rPr lang="en-US" altLang="th-TH" sz="3200" b="1" dirty="0" smtClean="0">
                <a:solidFill>
                  <a:srgbClr val="002060"/>
                </a:solidFill>
                <a:latin typeface="TH SarabunPSK" panose="020B0500040200020003" pitchFamily="34" charset="-34"/>
                <a:cs typeface="TH SarabunPSK" panose="020B0500040200020003" pitchFamily="34" charset="-34"/>
              </a:rPr>
              <a:t>FB: GEOINFORMATICS AT KMUTT</a:t>
            </a:r>
          </a:p>
          <a:p>
            <a:pPr algn="ctr">
              <a:lnSpc>
                <a:spcPct val="108000"/>
              </a:lnSpc>
              <a:spcAft>
                <a:spcPct val="0"/>
              </a:spcAft>
            </a:pPr>
            <a:r>
              <a:rPr lang="en-US" altLang="th-TH" sz="3200" b="1" dirty="0" smtClean="0">
                <a:solidFill>
                  <a:srgbClr val="002060"/>
                </a:solidFill>
                <a:latin typeface="TH SarabunPSK" panose="020B0500040200020003" pitchFamily="34" charset="-34"/>
                <a:cs typeface="TH SarabunPSK" panose="020B0500040200020003" pitchFamily="34" charset="-34"/>
                <a:hlinkClick r:id="rId2"/>
              </a:rPr>
              <a:t>PARIWATE@GMAIL.COM</a:t>
            </a:r>
            <a:endParaRPr lang="en-US" altLang="th-TH" sz="3200" b="1" dirty="0" smtClean="0">
              <a:solidFill>
                <a:srgbClr val="002060"/>
              </a:solidFill>
              <a:latin typeface="TH SarabunPSK" panose="020B0500040200020003" pitchFamily="34" charset="-34"/>
              <a:cs typeface="TH SarabunPSK" panose="020B0500040200020003" pitchFamily="34" charset="-34"/>
            </a:endParaRPr>
          </a:p>
          <a:p>
            <a:pPr algn="ctr">
              <a:lnSpc>
                <a:spcPct val="108000"/>
              </a:lnSpc>
              <a:spcAft>
                <a:spcPct val="0"/>
              </a:spcAft>
            </a:pPr>
            <a:r>
              <a:rPr lang="en-US" altLang="th-TH" sz="3200" b="1" dirty="0" smtClean="0">
                <a:solidFill>
                  <a:srgbClr val="002060"/>
                </a:solidFill>
                <a:latin typeface="TH SarabunPSK" panose="020B0500040200020003" pitchFamily="34" charset="-34"/>
                <a:cs typeface="TH SarabunPSK" panose="020B0500040200020003" pitchFamily="34" charset="-34"/>
              </a:rPr>
              <a:t>FB:PARIWATE VARNAKOVIDA</a:t>
            </a:r>
            <a:endParaRPr lang="en-US" altLang="th-TH" sz="3200" b="1" dirty="0">
              <a:solidFill>
                <a:srgbClr val="002060"/>
              </a:solidFill>
              <a:latin typeface="TH SarabunPSK" panose="020B0500040200020003" pitchFamily="34" charset="-34"/>
              <a:cs typeface="TH SarabunPSK" panose="020B0500040200020003" pitchFamily="34" charset="-34"/>
            </a:endParaRPr>
          </a:p>
          <a:p>
            <a:pPr algn="ctr">
              <a:lnSpc>
                <a:spcPct val="108000"/>
              </a:lnSpc>
              <a:spcAft>
                <a:spcPct val="0"/>
              </a:spcAft>
            </a:pPr>
            <a:r>
              <a:rPr lang="en-US" altLang="th-TH" sz="3200" b="1" dirty="0" smtClean="0">
                <a:latin typeface="TH SarabunPSK" panose="020B0500040200020003" pitchFamily="34" charset="-34"/>
                <a:cs typeface="TH SarabunPSK" panose="020B0500040200020003" pitchFamily="34" charset="-34"/>
              </a:rPr>
              <a:t>Questions</a:t>
            </a:r>
            <a:r>
              <a:rPr lang="en-US" altLang="th-TH" sz="3200" b="1" dirty="0">
                <a:latin typeface="TH SarabunPSK" panose="020B0500040200020003" pitchFamily="34" charset="-34"/>
                <a:cs typeface="TH SarabunPSK" panose="020B0500040200020003" pitchFamily="34" charset="-34"/>
              </a:rPr>
              <a:t>?</a:t>
            </a:r>
          </a:p>
          <a:p>
            <a:pPr algn="ctr">
              <a:lnSpc>
                <a:spcPct val="108000"/>
              </a:lnSpc>
              <a:spcAft>
                <a:spcPct val="0"/>
              </a:spcAft>
            </a:pPr>
            <a:endParaRPr lang="en-US" altLang="th-TH" sz="4400" b="1" dirty="0">
              <a:solidFill>
                <a:srgbClr val="002060"/>
              </a:solidFill>
              <a:latin typeface="TH SarabunPSK" panose="020B0500040200020003" pitchFamily="34" charset="-34"/>
              <a:cs typeface="TH SarabunPSK" panose="020B0500040200020003" pitchFamily="34" charset="-34"/>
            </a:endParaRPr>
          </a:p>
        </p:txBody>
      </p:sp>
      <p:pic>
        <p:nvPicPr>
          <p:cNvPr id="4" name="รูปภาพ 3"/>
          <p:cNvPicPr>
            <a:picLocks noChangeAspect="1"/>
          </p:cNvPicPr>
          <p:nvPr/>
        </p:nvPicPr>
        <p:blipFill rotWithShape="1">
          <a:blip r:embed="rId3"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1527253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906683" y="168514"/>
            <a:ext cx="7543800" cy="8572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n-US" sz="3200" b="1" dirty="0">
                <a:solidFill>
                  <a:srgbClr val="CC3300"/>
                </a:solidFill>
                <a:latin typeface="Helvetica Neue"/>
              </a:rPr>
              <a:t>Campuses &amp; Sites</a:t>
            </a:r>
          </a:p>
          <a:p>
            <a:pPr algn="r">
              <a:lnSpc>
                <a:spcPct val="100000"/>
              </a:lnSpc>
              <a:spcBef>
                <a:spcPts val="600"/>
              </a:spcBef>
              <a:spcAft>
                <a:spcPts val="0"/>
              </a:spcAft>
            </a:pPr>
            <a:r>
              <a:rPr lang="en-US" sz="1800" b="1" i="1" dirty="0">
                <a:solidFill>
                  <a:srgbClr val="CC3300"/>
                </a:solidFill>
                <a:latin typeface="Helvetica Neue"/>
              </a:rPr>
              <a:t>KMUTT campuses provide environments that foster world-class education</a:t>
            </a:r>
          </a:p>
          <a:p>
            <a:pPr algn="r">
              <a:lnSpc>
                <a:spcPct val="100000"/>
              </a:lnSpc>
              <a:spcBef>
                <a:spcPts val="0"/>
              </a:spcBef>
              <a:spcAft>
                <a:spcPts val="0"/>
              </a:spcAft>
            </a:pPr>
            <a:r>
              <a:rPr lang="en-US" sz="1800" b="1" i="1" dirty="0">
                <a:solidFill>
                  <a:srgbClr val="CC3300"/>
                </a:solidFill>
                <a:latin typeface="Helvetica Neue"/>
              </a:rPr>
              <a:t> and research opportunities</a:t>
            </a:r>
            <a:endParaRPr lang="en-US" sz="1800" dirty="0">
              <a:solidFill>
                <a:schemeClr val="tx1"/>
              </a:solidFill>
              <a:latin typeface="Helvetica Neue"/>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89" y="168514"/>
            <a:ext cx="1050245" cy="857250"/>
          </a:xfrm>
          <a:prstGeom prst="rect">
            <a:avLst/>
          </a:prstGeom>
        </p:spPr>
      </p:pic>
      <p:grpSp>
        <p:nvGrpSpPr>
          <p:cNvPr id="20" name="Group 19"/>
          <p:cNvGrpSpPr/>
          <p:nvPr/>
        </p:nvGrpSpPr>
        <p:grpSpPr>
          <a:xfrm>
            <a:off x="5144699" y="3197230"/>
            <a:ext cx="3270714" cy="2013337"/>
            <a:chOff x="6002247" y="4123272"/>
            <a:chExt cx="3711535" cy="235553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247" y="4123272"/>
              <a:ext cx="3708000" cy="2069629"/>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6005782" y="5938671"/>
              <a:ext cx="3708000" cy="540131"/>
            </a:xfrm>
            <a:prstGeom prst="rect">
              <a:avLst/>
            </a:prstGeom>
          </p:spPr>
          <p:txBody>
            <a:bodyPr wrap="square">
              <a:spAutoFit/>
            </a:bodyPr>
            <a:lstStyle/>
            <a:p>
              <a:pPr algn="thaiDist"/>
              <a:r>
                <a:rPr lang="en-US" sz="1200" b="1" dirty="0">
                  <a:solidFill>
                    <a:schemeClr val="bg1"/>
                  </a:solidFill>
                  <a:latin typeface="Helvetica Neue"/>
                </a:rPr>
                <a:t>KMUTT Knowledge Exchange for Innovation </a:t>
              </a:r>
              <a:r>
                <a:rPr lang="en-US" sz="1200" b="1" dirty="0" smtClean="0">
                  <a:solidFill>
                    <a:schemeClr val="bg1"/>
                  </a:solidFill>
                  <a:latin typeface="Helvetica Neue"/>
                </a:rPr>
                <a:t>Center</a:t>
              </a:r>
              <a:endParaRPr lang="en-US" sz="1200" b="1" dirty="0">
                <a:solidFill>
                  <a:schemeClr val="bg1"/>
                </a:solidFill>
                <a:latin typeface="Helvetica Neue"/>
              </a:endParaRPr>
            </a:p>
          </p:txBody>
        </p:sp>
      </p:grpSp>
      <p:grpSp>
        <p:nvGrpSpPr>
          <p:cNvPr id="22" name="Group 21"/>
          <p:cNvGrpSpPr/>
          <p:nvPr/>
        </p:nvGrpSpPr>
        <p:grpSpPr>
          <a:xfrm>
            <a:off x="807684" y="1339953"/>
            <a:ext cx="2637645" cy="1673341"/>
            <a:chOff x="1076911" y="1857348"/>
            <a:chExt cx="3102467" cy="215733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11" y="1857348"/>
              <a:ext cx="3102467" cy="2068311"/>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p:cNvSpPr/>
            <p:nvPr/>
          </p:nvSpPr>
          <p:spPr>
            <a:xfrm>
              <a:off x="1076911" y="3617882"/>
              <a:ext cx="3082972" cy="396797"/>
            </a:xfrm>
            <a:prstGeom prst="rect">
              <a:avLst/>
            </a:prstGeom>
          </p:spPr>
          <p:txBody>
            <a:bodyPr wrap="square">
              <a:spAutoFit/>
            </a:bodyPr>
            <a:lstStyle/>
            <a:p>
              <a:pPr algn="ctr"/>
              <a:r>
                <a:rPr lang="en-US" sz="1400" b="1" dirty="0">
                  <a:solidFill>
                    <a:schemeClr val="bg1"/>
                  </a:solidFill>
                  <a:latin typeface="Helvetica Neue"/>
                </a:rPr>
                <a:t>KMUTT Bangmod </a:t>
              </a:r>
              <a:r>
                <a:rPr lang="en-US" sz="1400" b="1" dirty="0" smtClean="0">
                  <a:solidFill>
                    <a:schemeClr val="bg1"/>
                  </a:solidFill>
                  <a:latin typeface="Helvetica Neue"/>
                </a:rPr>
                <a:t>Campus</a:t>
              </a:r>
              <a:endParaRPr lang="en-US" sz="1400" b="1" dirty="0">
                <a:solidFill>
                  <a:schemeClr val="bg1"/>
                </a:solidFill>
                <a:latin typeface="Helvetica Neue"/>
              </a:endParaRPr>
            </a:p>
          </p:txBody>
        </p:sp>
      </p:grpSp>
      <p:grpSp>
        <p:nvGrpSpPr>
          <p:cNvPr id="21" name="Group 20"/>
          <p:cNvGrpSpPr/>
          <p:nvPr/>
        </p:nvGrpSpPr>
        <p:grpSpPr>
          <a:xfrm>
            <a:off x="683486" y="3173966"/>
            <a:ext cx="2982364" cy="1874342"/>
            <a:chOff x="2412519" y="4124907"/>
            <a:chExt cx="3302615" cy="2112627"/>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3827" y="4124907"/>
              <a:ext cx="3060000" cy="2038725"/>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2412519" y="5890629"/>
              <a:ext cx="3302615" cy="346905"/>
            </a:xfrm>
            <a:prstGeom prst="rect">
              <a:avLst/>
            </a:prstGeom>
          </p:spPr>
          <p:txBody>
            <a:bodyPr wrap="square">
              <a:spAutoFit/>
            </a:bodyPr>
            <a:lstStyle/>
            <a:p>
              <a:pPr algn="ctr"/>
              <a:r>
                <a:rPr lang="en-US" sz="1400" b="1" dirty="0">
                  <a:solidFill>
                    <a:schemeClr val="bg1"/>
                  </a:solidFill>
                  <a:latin typeface="Helvetica Neue"/>
                </a:rPr>
                <a:t>KMUTT Bangkhuntien </a:t>
              </a:r>
              <a:r>
                <a:rPr lang="en-US" sz="1400" b="1" dirty="0" smtClean="0">
                  <a:solidFill>
                    <a:schemeClr val="bg1"/>
                  </a:solidFill>
                  <a:latin typeface="Helvetica Neue"/>
                </a:rPr>
                <a:t>Campus</a:t>
              </a:r>
              <a:endParaRPr lang="en-US" sz="1400" b="1" dirty="0">
                <a:solidFill>
                  <a:schemeClr val="bg1"/>
                </a:solidFill>
                <a:latin typeface="Helvetica Neue"/>
              </a:endParaRPr>
            </a:p>
          </p:txBody>
        </p:sp>
      </p:grpSp>
      <p:grpSp>
        <p:nvGrpSpPr>
          <p:cNvPr id="19" name="Group 18"/>
          <p:cNvGrpSpPr/>
          <p:nvPr/>
        </p:nvGrpSpPr>
        <p:grpSpPr>
          <a:xfrm>
            <a:off x="4656814" y="1339953"/>
            <a:ext cx="3742276" cy="1832161"/>
            <a:chOff x="6230849" y="1911428"/>
            <a:chExt cx="4989701" cy="2108171"/>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r="18876" b="51522"/>
            <a:stretch/>
          </p:blipFill>
          <p:spPr>
            <a:xfrm>
              <a:off x="6230849" y="1911428"/>
              <a:ext cx="4989701" cy="1813906"/>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7330288" y="3417557"/>
              <a:ext cx="3201017" cy="602042"/>
            </a:xfrm>
            <a:prstGeom prst="rect">
              <a:avLst/>
            </a:prstGeom>
          </p:spPr>
          <p:txBody>
            <a:bodyPr wrap="square">
              <a:spAutoFit/>
            </a:bodyPr>
            <a:lstStyle/>
            <a:p>
              <a:pPr algn="thaiDist"/>
              <a:r>
                <a:rPr lang="en-US" sz="1400" b="1" dirty="0">
                  <a:solidFill>
                    <a:schemeClr val="bg1"/>
                  </a:solidFill>
                  <a:latin typeface="Helvetica Neue"/>
                </a:rPr>
                <a:t>KMUTT Ratchaburi Learning </a:t>
              </a:r>
              <a:r>
                <a:rPr lang="en-US" sz="1400" b="1" dirty="0" smtClean="0">
                  <a:solidFill>
                    <a:schemeClr val="bg1"/>
                  </a:solidFill>
                  <a:latin typeface="Helvetica Neue"/>
                </a:rPr>
                <a:t>Park</a:t>
              </a:r>
              <a:endParaRPr lang="en-US" sz="1400" b="1" dirty="0">
                <a:solidFill>
                  <a:schemeClr val="bg1"/>
                </a:solidFill>
                <a:latin typeface="Helvetica Neue"/>
              </a:endParaRPr>
            </a:p>
          </p:txBody>
        </p:sp>
      </p:grpSp>
    </p:spTree>
    <p:extLst>
      <p:ext uri="{BB962C8B-B14F-4D97-AF65-F5344CB8AC3E}">
        <p14:creationId xmlns:p14="http://schemas.microsoft.com/office/powerpoint/2010/main" val="1434693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387346"/>
            <a:ext cx="6858000" cy="1241822"/>
          </a:xfrm>
        </p:spPr>
        <p:txBody>
          <a:bodyPr>
            <a:normAutofit/>
          </a:bodyPr>
          <a:lstStyle/>
          <a:p>
            <a:pPr algn="ctr"/>
            <a:endParaRPr lang="en-US" b="1" dirty="0" smtClean="0">
              <a:solidFill>
                <a:srgbClr val="CC3300"/>
              </a:solidFill>
              <a:latin typeface="Helvetica Neue"/>
              <a:cs typeface="Arial" panose="020B0604020202020204" pitchFamily="34" charset="0"/>
            </a:endParaRPr>
          </a:p>
          <a:p>
            <a:pPr algn="ctr"/>
            <a:r>
              <a:rPr lang="en-US" sz="3200" b="1" dirty="0" smtClean="0">
                <a:solidFill>
                  <a:srgbClr val="CC3300"/>
                </a:solidFill>
                <a:effectLst>
                  <a:outerShdw blurRad="38100" dist="38100" dir="2700000" algn="tl">
                    <a:srgbClr val="000000">
                      <a:alpha val="43137"/>
                    </a:srgbClr>
                  </a:outerShdw>
                </a:effectLst>
                <a:latin typeface="Helvetica Neue"/>
                <a:cs typeface="Arial" panose="020B0604020202020204" pitchFamily="34" charset="0"/>
              </a:rPr>
              <a:t>Institute of field robotics</a:t>
            </a:r>
            <a:endParaRPr lang="en-US" sz="3200" b="1" dirty="0">
              <a:solidFill>
                <a:srgbClr val="CC3300"/>
              </a:solidFill>
              <a:effectLst>
                <a:outerShdw blurRad="38100" dist="38100" dir="2700000" algn="tl">
                  <a:srgbClr val="000000">
                    <a:alpha val="43137"/>
                  </a:srgbClr>
                </a:outerShdw>
              </a:effectLst>
              <a:latin typeface="Helvetica Neue"/>
              <a:cs typeface="Arial" panose="020B0604020202020204" pitchFamily="34" charset="0"/>
            </a:endParaRPr>
          </a:p>
          <a:p>
            <a:endParaRPr lang="en-US" dirty="0">
              <a:solidFill>
                <a:schemeClr val="tx1"/>
              </a:solidFill>
              <a:latin typeface="Helvetica Neue"/>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298" y="3308377"/>
            <a:ext cx="798801" cy="85725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772" r="6625" b="7966"/>
          <a:stretch/>
        </p:blipFill>
        <p:spPr>
          <a:xfrm>
            <a:off x="2597158" y="279395"/>
            <a:ext cx="3780000" cy="2842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1" descr="C:\Documents and Settings\ying\Desktop\logo FIBO2_Bold(outline) re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848" y="3308378"/>
            <a:ext cx="756000" cy="85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39" y="571128"/>
            <a:ext cx="1099538" cy="255031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7039301" y="715078"/>
            <a:ext cx="1567543" cy="2351315"/>
          </a:xfrm>
          <a:prstGeom prst="rect">
            <a:avLst/>
          </a:prstGeom>
        </p:spPr>
      </p:pic>
    </p:spTree>
    <p:extLst>
      <p:ext uri="{BB962C8B-B14F-4D97-AF65-F5344CB8AC3E}">
        <p14:creationId xmlns:p14="http://schemas.microsoft.com/office/powerpoint/2010/main" val="139897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323528" y="915566"/>
            <a:ext cx="8064896" cy="2995737"/>
          </a:xfrm>
        </p:spPr>
        <p:txBody>
          <a:bodyPr/>
          <a:lstStyle/>
          <a:p>
            <a:pPr algn="just">
              <a:spcAft>
                <a:spcPts val="1438"/>
              </a:spcAft>
              <a:tabLst>
                <a:tab pos="384175" algn="l"/>
                <a:tab pos="841375" algn="l"/>
                <a:tab pos="954088" algn="l"/>
                <a:tab pos="1411288" algn="l"/>
                <a:tab pos="1868488" algn="l"/>
                <a:tab pos="2325688" algn="l"/>
                <a:tab pos="2782888" algn="l"/>
                <a:tab pos="3240088" algn="l"/>
                <a:tab pos="3697288" algn="l"/>
                <a:tab pos="4154488" algn="l"/>
                <a:tab pos="4611688" algn="l"/>
                <a:tab pos="5068888" algn="l"/>
                <a:tab pos="5526088" algn="l"/>
                <a:tab pos="5983288" algn="l"/>
                <a:tab pos="6440488" algn="l"/>
                <a:tab pos="6897688" algn="l"/>
                <a:tab pos="7354888" algn="l"/>
                <a:tab pos="7812088" algn="l"/>
                <a:tab pos="8269288" algn="l"/>
                <a:tab pos="8726488" algn="l"/>
                <a:tab pos="9183688" algn="l"/>
              </a:tabLst>
            </a:pPr>
            <a:r>
              <a:rPr lang="en-US" altLang="th-TH" sz="2000" b="1" dirty="0">
                <a:solidFill>
                  <a:schemeClr val="tx1"/>
                </a:solidFill>
                <a:latin typeface="TH SarabunPSK" panose="020B0500040200020003" pitchFamily="34" charset="-34"/>
                <a:cs typeface="TH SarabunPSK" panose="020B0500040200020003" pitchFamily="34" charset="-34"/>
              </a:rPr>
              <a:t>Provide geospatial engineering expertise</a:t>
            </a:r>
            <a:r>
              <a:rPr lang="en-US" altLang="th-TH" sz="2000" b="1" dirty="0">
                <a:latin typeface="TH SarabunPSK" panose="020B0500040200020003" pitchFamily="34" charset="-34"/>
                <a:cs typeface="TH SarabunPSK" panose="020B0500040200020003" pitchFamily="34" charset="-34"/>
              </a:rPr>
              <a:t>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to external entities through consulting and </a:t>
            </a:r>
            <a:r>
              <a:rPr lang="en-US" altLang="th-TH" sz="2000" b="1" dirty="0" smtClean="0">
                <a:solidFill>
                  <a:schemeClr val="accent5">
                    <a:lumMod val="50000"/>
                  </a:schemeClr>
                </a:solidFill>
                <a:latin typeface="TH SarabunPSK" panose="020B0500040200020003" pitchFamily="34" charset="-34"/>
                <a:cs typeface="TH SarabunPSK" panose="020B0500040200020003" pitchFamily="34" charset="-34"/>
              </a:rPr>
              <a:t>project,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and perform innovative research and development funded by government and other outside agencies.</a:t>
            </a:r>
          </a:p>
          <a:p>
            <a:pPr algn="just">
              <a:spcAft>
                <a:spcPts val="1438"/>
              </a:spcAft>
              <a:tabLst>
                <a:tab pos="384175" algn="l"/>
                <a:tab pos="841375" algn="l"/>
                <a:tab pos="954088" algn="l"/>
                <a:tab pos="1411288" algn="l"/>
                <a:tab pos="1868488" algn="l"/>
                <a:tab pos="2325688" algn="l"/>
                <a:tab pos="2782888" algn="l"/>
                <a:tab pos="3240088" algn="l"/>
                <a:tab pos="3697288" algn="l"/>
                <a:tab pos="4154488" algn="l"/>
                <a:tab pos="4611688" algn="l"/>
                <a:tab pos="5068888" algn="l"/>
                <a:tab pos="5526088" algn="l"/>
                <a:tab pos="5983288" algn="l"/>
                <a:tab pos="6440488" algn="l"/>
                <a:tab pos="6897688" algn="l"/>
                <a:tab pos="7354888" algn="l"/>
                <a:tab pos="7812088" algn="l"/>
                <a:tab pos="8269288" algn="l"/>
                <a:tab pos="8726488" algn="l"/>
                <a:tab pos="9183688" algn="l"/>
              </a:tabLst>
            </a:pPr>
            <a:r>
              <a:rPr lang="en-US" altLang="th-TH" sz="2000" b="1" dirty="0">
                <a:solidFill>
                  <a:schemeClr val="tx1"/>
                </a:solidFill>
                <a:latin typeface="TH SarabunPSK" panose="020B0500040200020003" pitchFamily="34" charset="-34"/>
                <a:cs typeface="TH SarabunPSK" panose="020B0500040200020003" pitchFamily="34" charset="-34"/>
              </a:rPr>
              <a:t>Foster communication and collaboration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among KMUTT researchers and staff interested in geospatial topics</a:t>
            </a:r>
          </a:p>
          <a:p>
            <a:pPr algn="just">
              <a:spcAft>
                <a:spcPts val="1438"/>
              </a:spcAft>
              <a:tabLst>
                <a:tab pos="384175" algn="l"/>
                <a:tab pos="841375" algn="l"/>
                <a:tab pos="954088" algn="l"/>
                <a:tab pos="1411288" algn="l"/>
                <a:tab pos="1868488" algn="l"/>
                <a:tab pos="2325688" algn="l"/>
                <a:tab pos="2782888" algn="l"/>
                <a:tab pos="3240088" algn="l"/>
                <a:tab pos="3697288" algn="l"/>
                <a:tab pos="4154488" algn="l"/>
                <a:tab pos="4611688" algn="l"/>
                <a:tab pos="5068888" algn="l"/>
                <a:tab pos="5526088" algn="l"/>
                <a:tab pos="5983288" algn="l"/>
                <a:tab pos="6440488" algn="l"/>
                <a:tab pos="6897688" algn="l"/>
                <a:tab pos="7354888" algn="l"/>
                <a:tab pos="7812088" algn="l"/>
                <a:tab pos="8269288" algn="l"/>
                <a:tab pos="8726488" algn="l"/>
                <a:tab pos="9183688" algn="l"/>
              </a:tabLst>
            </a:pPr>
            <a:r>
              <a:rPr lang="en-US" altLang="th-TH" sz="2000" b="1" dirty="0">
                <a:solidFill>
                  <a:schemeClr val="tx1"/>
                </a:solidFill>
                <a:latin typeface="TH SarabunPSK" panose="020B0500040200020003" pitchFamily="34" charset="-34"/>
                <a:cs typeface="TH SarabunPSK" panose="020B0500040200020003" pitchFamily="34" charset="-34"/>
              </a:rPr>
              <a:t>Encourage and support student training and research</a:t>
            </a:r>
            <a:r>
              <a:rPr lang="en-US" altLang="th-TH" sz="2000" b="1" dirty="0">
                <a:latin typeface="TH SarabunPSK" panose="020B0500040200020003" pitchFamily="34" charset="-34"/>
                <a:cs typeface="TH SarabunPSK" panose="020B0500040200020003" pitchFamily="34" charset="-34"/>
              </a:rPr>
              <a:t>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in geospatial engineering</a:t>
            </a:r>
          </a:p>
          <a:p>
            <a:pPr algn="just">
              <a:spcAft>
                <a:spcPts val="1438"/>
              </a:spcAft>
              <a:tabLst>
                <a:tab pos="384175" algn="l"/>
                <a:tab pos="841375" algn="l"/>
                <a:tab pos="954088" algn="l"/>
                <a:tab pos="1411288" algn="l"/>
                <a:tab pos="1868488" algn="l"/>
                <a:tab pos="2325688" algn="l"/>
                <a:tab pos="2782888" algn="l"/>
                <a:tab pos="3240088" algn="l"/>
                <a:tab pos="3697288" algn="l"/>
                <a:tab pos="4154488" algn="l"/>
                <a:tab pos="4611688" algn="l"/>
                <a:tab pos="5068888" algn="l"/>
                <a:tab pos="5526088" algn="l"/>
                <a:tab pos="5983288" algn="l"/>
                <a:tab pos="6440488" algn="l"/>
                <a:tab pos="6897688" algn="l"/>
                <a:tab pos="7354888" algn="l"/>
                <a:tab pos="7812088" algn="l"/>
                <a:tab pos="8269288" algn="l"/>
                <a:tab pos="8726488" algn="l"/>
                <a:tab pos="9183688" algn="l"/>
              </a:tabLst>
            </a:pPr>
            <a:r>
              <a:rPr lang="en-US" altLang="th-TH" sz="2000" b="1" dirty="0">
                <a:solidFill>
                  <a:schemeClr val="tx1"/>
                </a:solidFill>
                <a:latin typeface="TH SarabunPSK" panose="020B0500040200020003" pitchFamily="34" charset="-34"/>
                <a:cs typeface="TH SarabunPSK" panose="020B0500040200020003" pitchFamily="34" charset="-34"/>
              </a:rPr>
              <a:t>Develop and maintain a repository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of free geospatial tools (software, hardware designs, </a:t>
            </a:r>
            <a:r>
              <a:rPr lang="en-US" altLang="th-TH" sz="2000" b="1" dirty="0" smtClean="0">
                <a:solidFill>
                  <a:schemeClr val="accent5">
                    <a:lumMod val="50000"/>
                  </a:schemeClr>
                </a:solidFill>
                <a:latin typeface="TH SarabunPSK" panose="020B0500040200020003" pitchFamily="34" charset="-34"/>
                <a:cs typeface="TH SarabunPSK" panose="020B0500040200020003" pitchFamily="34" charset="-34"/>
              </a:rPr>
              <a:t>     process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templates, etc.)</a:t>
            </a:r>
          </a:p>
          <a:p>
            <a:pPr algn="just">
              <a:spcAft>
                <a:spcPts val="1438"/>
              </a:spcAft>
              <a:tabLst>
                <a:tab pos="384175" algn="l"/>
                <a:tab pos="841375" algn="l"/>
                <a:tab pos="954088" algn="l"/>
                <a:tab pos="1411288" algn="l"/>
                <a:tab pos="1868488" algn="l"/>
                <a:tab pos="2325688" algn="l"/>
                <a:tab pos="2782888" algn="l"/>
                <a:tab pos="3240088" algn="l"/>
                <a:tab pos="3697288" algn="l"/>
                <a:tab pos="4154488" algn="l"/>
                <a:tab pos="4611688" algn="l"/>
                <a:tab pos="5068888" algn="l"/>
                <a:tab pos="5526088" algn="l"/>
                <a:tab pos="5983288" algn="l"/>
                <a:tab pos="6440488" algn="l"/>
                <a:tab pos="6897688" algn="l"/>
                <a:tab pos="7354888" algn="l"/>
                <a:tab pos="7812088" algn="l"/>
                <a:tab pos="8269288" algn="l"/>
                <a:tab pos="8726488" algn="l"/>
                <a:tab pos="9183688" algn="l"/>
              </a:tabLst>
            </a:pPr>
            <a:r>
              <a:rPr lang="en-US" altLang="th-TH" sz="2000" b="1" dirty="0">
                <a:solidFill>
                  <a:schemeClr val="tx1"/>
                </a:solidFill>
                <a:latin typeface="TH SarabunPSK" panose="020B0500040200020003" pitchFamily="34" charset="-34"/>
                <a:cs typeface="TH SarabunPSK" panose="020B0500040200020003" pitchFamily="34" charset="-34"/>
              </a:rPr>
              <a:t>Establish KMUTT's reputation </a:t>
            </a:r>
            <a:r>
              <a:rPr lang="en-US" altLang="th-TH" sz="2000" b="1" dirty="0">
                <a:solidFill>
                  <a:schemeClr val="accent5">
                    <a:lumMod val="50000"/>
                  </a:schemeClr>
                </a:solidFill>
                <a:latin typeface="TH SarabunPSK" panose="020B0500040200020003" pitchFamily="34" charset="-34"/>
                <a:cs typeface="TH SarabunPSK" panose="020B0500040200020003" pitchFamily="34" charset="-34"/>
              </a:rPr>
              <a:t>throughout Thailand as a center of geospatial engineering </a:t>
            </a:r>
            <a:r>
              <a:rPr lang="en-US" altLang="th-TH" sz="2000" b="1" dirty="0" smtClean="0">
                <a:solidFill>
                  <a:schemeClr val="accent5">
                    <a:lumMod val="50000"/>
                  </a:schemeClr>
                </a:solidFill>
                <a:latin typeface="TH SarabunPSK" panose="020B0500040200020003" pitchFamily="34" charset="-34"/>
                <a:cs typeface="TH SarabunPSK" panose="020B0500040200020003" pitchFamily="34" charset="-34"/>
              </a:rPr>
              <a:t>     excellence</a:t>
            </a:r>
            <a:endParaRPr lang="en-US" altLang="th-TH" sz="2000" b="1" dirty="0">
              <a:solidFill>
                <a:schemeClr val="accent5">
                  <a:lumMod val="50000"/>
                </a:schemeClr>
              </a:solidFill>
              <a:latin typeface="TH SarabunPSK" panose="020B0500040200020003" pitchFamily="34" charset="-34"/>
              <a:cs typeface="TH SarabunPSK" panose="020B0500040200020003" pitchFamily="34" charset="-34"/>
            </a:endParaRPr>
          </a:p>
        </p:txBody>
      </p:sp>
      <p:sp>
        <p:nvSpPr>
          <p:cNvPr id="3" name="Title 2"/>
          <p:cNvSpPr>
            <a:spLocks noGrp="1"/>
          </p:cNvSpPr>
          <p:nvPr>
            <p:ph type="title"/>
          </p:nvPr>
        </p:nvSpPr>
        <p:spPr/>
        <p:txBody>
          <a:bodyPr/>
          <a:lstStyle/>
          <a:p>
            <a:r>
              <a:rPr lang="en-US" altLang="th-TH" sz="4400" dirty="0">
                <a:solidFill>
                  <a:schemeClr val="tx1"/>
                </a:solidFill>
                <a:latin typeface="TH SarabunPSK" panose="020B0500040200020003" pitchFamily="34" charset="-34"/>
                <a:cs typeface="TH SarabunPSK" panose="020B0500040200020003" pitchFamily="34" charset="-34"/>
              </a:rPr>
              <a:t>Objectives</a:t>
            </a:r>
            <a:endParaRPr lang="en-US" sz="4400" dirty="0">
              <a:solidFill>
                <a:schemeClr val="tx1"/>
              </a:solidFill>
            </a:endParaRPr>
          </a:p>
        </p:txBody>
      </p:sp>
      <p:pic>
        <p:nvPicPr>
          <p:cNvPr id="6" name="รูปภาพ 5"/>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090594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solidFill>
                  <a:schemeClr val="tx1"/>
                </a:solidFill>
                <a:latin typeface="TH SarabunPSK" panose="020B0500040200020003" pitchFamily="34" charset="-34"/>
                <a:cs typeface="TH SarabunPSK" panose="020B0500040200020003" pitchFamily="34" charset="-34"/>
              </a:rPr>
              <a:t>OUR CLIENTS</a:t>
            </a:r>
            <a:endParaRPr lang="th-TH" sz="4400" dirty="0">
              <a:solidFill>
                <a:schemeClr val="tx1"/>
              </a:solidFill>
              <a:latin typeface="TH SarabunPSK" panose="020B0500040200020003" pitchFamily="34" charset="-34"/>
              <a:cs typeface="TH SarabunPSK" panose="020B0500040200020003" pitchFamily="34" charset="-34"/>
            </a:endParaRPr>
          </a:p>
        </p:txBody>
      </p:sp>
      <p:pic>
        <p:nvPicPr>
          <p:cNvPr id="7" name="Picture 8" descr="http://www.thaitobacco.or.th/th/wp-content/uploads/master/logo-ttm-header-reti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031980"/>
            <a:ext cx="2314600" cy="977854"/>
          </a:xfrm>
          <a:prstGeom prst="rect">
            <a:avLst/>
          </a:prstGeom>
          <a:noFill/>
          <a:extLst>
            <a:ext uri="{909E8E84-426E-40DD-AFC4-6F175D3DCCD1}">
              <a14:hiddenFill xmlns:a14="http://schemas.microsoft.com/office/drawing/2010/main">
                <a:solidFill>
                  <a:srgbClr val="FFFFFF"/>
                </a:solidFill>
              </a14:hiddenFill>
            </a:ext>
          </a:extLst>
        </p:spPr>
      </p:pic>
      <p:pic>
        <p:nvPicPr>
          <p:cNvPr id="8" name="รูปภาพ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986308"/>
            <a:ext cx="1043263" cy="1291038"/>
          </a:xfrm>
          <a:prstGeom prst="rect">
            <a:avLst/>
          </a:prstGeom>
        </p:spPr>
      </p:pic>
      <p:pic>
        <p:nvPicPr>
          <p:cNvPr id="9" name="รูปภาพ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827" y="938704"/>
            <a:ext cx="1250368" cy="1412845"/>
          </a:xfrm>
          <a:prstGeom prst="rect">
            <a:avLst/>
          </a:prstGeom>
        </p:spPr>
      </p:pic>
      <p:pic>
        <p:nvPicPr>
          <p:cNvPr id="10" name="รูปภาพ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8971" y="994153"/>
            <a:ext cx="1419954" cy="1385876"/>
          </a:xfrm>
          <a:prstGeom prst="rect">
            <a:avLst/>
          </a:prstGeom>
        </p:spPr>
      </p:pic>
      <p:pic>
        <p:nvPicPr>
          <p:cNvPr id="11" name="Picture 22" descr="https://lh3.googleusercontent.com/-rlfvKiu_kIU/Unyb9aY5OYI/AAAAAAAAAE8/vfsQimUfBOk/s426/Logopcd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601" y="2526950"/>
            <a:ext cx="1213132" cy="1196739"/>
          </a:xfrm>
          <a:prstGeom prst="rect">
            <a:avLst/>
          </a:prstGeom>
          <a:noFill/>
          <a:extLst/>
        </p:spPr>
      </p:pic>
      <p:pic>
        <p:nvPicPr>
          <p:cNvPr id="12" name="Picture 10" descr="http://job.bangkokpost.com/img_company/original/prefix_1/0538/538/company-538-108X108.jpg"/>
          <p:cNvPicPr/>
          <p:nvPr/>
        </p:nvPicPr>
        <p:blipFill rotWithShape="1">
          <a:blip r:embed="rId7">
            <a:extLst>
              <a:ext uri="{28A0092B-C50C-407E-A947-70E740481C1C}">
                <a14:useLocalDpi xmlns:a14="http://schemas.microsoft.com/office/drawing/2010/main" val="0"/>
              </a:ext>
            </a:extLst>
          </a:blip>
          <a:srcRect l="34152" t="13979" r="34922" b="18466"/>
          <a:stretch/>
        </p:blipFill>
        <p:spPr bwMode="auto">
          <a:xfrm>
            <a:off x="1820017" y="4147847"/>
            <a:ext cx="1535988" cy="766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mitrpholsugar.com/Q/Image/Newlogo%20(Mitr%20Phol).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3061" y="4089345"/>
            <a:ext cx="785887" cy="8352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flags.net/images/largeflags/EUUN0001.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4181" y="3875592"/>
            <a:ext cx="1450817" cy="10747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3.bp.blogspot.com/-WyXqj5-blQo/TY7mzU8pmMI/AAAAAAAAFGA/5XNEo6Yi-J4/s400/water%25281%2529.gif"/>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47799" y="2425448"/>
            <a:ext cx="1440000" cy="1188000"/>
          </a:xfrm>
          <a:prstGeom prst="rect">
            <a:avLst/>
          </a:prstGeom>
          <a:noFill/>
          <a:extLst/>
        </p:spPr>
      </p:pic>
      <p:pic>
        <p:nvPicPr>
          <p:cNvPr id="16" name="Picture 8" descr="http://www.trf.or.th/images/partnerlogo/trf-logo.png"/>
          <p:cNvPicPr/>
          <p:nvPr/>
        </p:nvPicPr>
        <p:blipFill>
          <a:blip r:embed="rId11">
            <a:extLst>
              <a:ext uri="{28A0092B-C50C-407E-A947-70E740481C1C}">
                <a14:useLocalDpi xmlns:a14="http://schemas.microsoft.com/office/drawing/2010/main" val="0"/>
              </a:ext>
            </a:extLst>
          </a:blip>
          <a:srcRect/>
          <a:stretch>
            <a:fillRect/>
          </a:stretch>
        </p:blipFill>
        <p:spPr bwMode="auto">
          <a:xfrm>
            <a:off x="8128853" y="945164"/>
            <a:ext cx="720000" cy="11514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ttp://www.start.or.th/images/copy_of_logosearegctr_new.jpg/@@images/image/mini"/>
          <p:cNvPicPr/>
          <p:nvPr/>
        </p:nvPicPr>
        <p:blipFill>
          <a:blip r:embed="rId12">
            <a:extLst>
              <a:ext uri="{28A0092B-C50C-407E-A947-70E740481C1C}">
                <a14:useLocalDpi xmlns:a14="http://schemas.microsoft.com/office/drawing/2010/main" val="0"/>
              </a:ext>
            </a:extLst>
          </a:blip>
          <a:srcRect/>
          <a:stretch>
            <a:fillRect/>
          </a:stretch>
        </p:blipFill>
        <p:spPr bwMode="auto">
          <a:xfrm>
            <a:off x="207322" y="4089345"/>
            <a:ext cx="1419689" cy="8609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www.thailand.ird.fr/var/ird/storage/images/media/ird-sites-de-representation/thailande/les-partenaires/logo-du-nrct/314073-1-fre-FR/logo-du-nrct_medium.jpg"/>
          <p:cNvPicPr/>
          <p:nvPr/>
        </p:nvPicPr>
        <p:blipFill>
          <a:blip r:embed="rId13">
            <a:extLst>
              <a:ext uri="{28A0092B-C50C-407E-A947-70E740481C1C}">
                <a14:useLocalDpi xmlns:a14="http://schemas.microsoft.com/office/drawing/2010/main" val="0"/>
              </a:ext>
            </a:extLst>
          </a:blip>
          <a:srcRect/>
          <a:stretch>
            <a:fillRect/>
          </a:stretch>
        </p:blipFill>
        <p:spPr bwMode="auto">
          <a:xfrm>
            <a:off x="1929057" y="2522677"/>
            <a:ext cx="930063" cy="10455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https://upload.wikimedia.org/wikipedia/th/thumb/d/da/Nstda.jpg/150px-Nstda.jpg"/>
          <p:cNvPicPr/>
          <p:nvPr/>
        </p:nvPicPr>
        <p:blipFill>
          <a:blip r:embed="rId14">
            <a:extLst>
              <a:ext uri="{28A0092B-C50C-407E-A947-70E740481C1C}">
                <a14:useLocalDpi xmlns:a14="http://schemas.microsoft.com/office/drawing/2010/main" val="0"/>
              </a:ext>
            </a:extLst>
          </a:blip>
          <a:srcRect/>
          <a:stretch>
            <a:fillRect/>
          </a:stretch>
        </p:blipFill>
        <p:spPr bwMode="auto">
          <a:xfrm>
            <a:off x="3318694" y="2680764"/>
            <a:ext cx="14287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 name="รูปภาพ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64088" y="2499838"/>
            <a:ext cx="1091200" cy="1091200"/>
          </a:xfrm>
          <a:prstGeom prst="rect">
            <a:avLst/>
          </a:prstGeom>
        </p:spPr>
      </p:pic>
      <p:pic>
        <p:nvPicPr>
          <p:cNvPr id="21" name="รูปภาพ 20"/>
          <p:cNvPicPr>
            <a:picLocks noChangeAspect="1"/>
          </p:cNvPicPr>
          <p:nvPr/>
        </p:nvPicPr>
        <p:blipFill>
          <a:blip r:embed="rId16"/>
          <a:stretch>
            <a:fillRect/>
          </a:stretch>
        </p:blipFill>
        <p:spPr>
          <a:xfrm>
            <a:off x="6939219" y="3942247"/>
            <a:ext cx="1953797" cy="565486"/>
          </a:xfrm>
          <a:prstGeom prst="rect">
            <a:avLst/>
          </a:prstGeom>
        </p:spPr>
      </p:pic>
      <p:pic>
        <p:nvPicPr>
          <p:cNvPr id="22" name="รูปภาพ 21"/>
          <p:cNvPicPr>
            <a:picLocks noChangeAspect="1"/>
          </p:cNvPicPr>
          <p:nvPr/>
        </p:nvPicPr>
        <p:blipFill rotWithShape="1">
          <a:blip r:embed="rId17"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09158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339752" y="1707654"/>
            <a:ext cx="6192687" cy="1440160"/>
          </a:xfrm>
          <a:prstGeom prst="rect">
            <a:avLst/>
          </a:prstGeom>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anchor="ctr"/>
          <a:lstStyle>
            <a:lvl1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kern="1200">
                <a:solidFill>
                  <a:srgbClr val="000000"/>
                </a:solidFill>
                <a:latin typeface="+mj-lt"/>
                <a:ea typeface="+mj-ea"/>
                <a:cs typeface="+mj-cs"/>
              </a:defRPr>
            </a:lvl1pPr>
            <a:lvl2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2pPr>
            <a:lvl3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3pPr>
            <a:lvl4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4pPr>
            <a:lvl5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5pPr>
            <a:lvl6pPr marL="25146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6pPr>
            <a:lvl7pPr marL="29718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7pPr>
            <a:lvl8pPr marL="34290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8pPr>
            <a:lvl9pPr marL="38862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800">
                <a:solidFill>
                  <a:srgbClr val="000000"/>
                </a:solidFill>
                <a:latin typeface="Calibri" panose="020F0502020204030204" pitchFamily="34" charset="0"/>
                <a:ea typeface="AR PL UMing HK" charset="0"/>
                <a:cs typeface="AR PL UMing HK" charset="0"/>
              </a:defRPr>
            </a:lvl9p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th-TH" sz="4800" b="1" dirty="0">
                <a:latin typeface="TH SarabunPSK" panose="020B0500040200020003" pitchFamily="34" charset="-34"/>
                <a:cs typeface="TH SarabunPSK" panose="020B0500040200020003" pitchFamily="34" charset="-34"/>
              </a:rPr>
              <a:t>Projects Completed</a:t>
            </a:r>
          </a:p>
        </p:txBody>
      </p:sp>
      <p:pic>
        <p:nvPicPr>
          <p:cNvPr id="4" name="รูปภาพ 3"/>
          <p:cNvPicPr>
            <a:picLocks noChangeAspect="1"/>
          </p:cNvPicPr>
          <p:nvPr/>
        </p:nvPicPr>
        <p:blipFill rotWithShape="1">
          <a:blip r:embed="rId2" cstate="print">
            <a:extLst>
              <a:ext uri="{28A0092B-C50C-407E-A947-70E740481C1C}">
                <a14:useLocalDpi xmlns:a14="http://schemas.microsoft.com/office/drawing/2010/main" val="0"/>
              </a:ext>
            </a:extLst>
          </a:blip>
          <a:srcRect l="18329" t="40200" r="18329" b="30400"/>
          <a:stretch/>
        </p:blipFill>
        <p:spPr>
          <a:xfrm>
            <a:off x="7598647" y="4635562"/>
            <a:ext cx="1548000" cy="507938"/>
          </a:xfrm>
          <a:prstGeom prst="rect">
            <a:avLst/>
          </a:prstGeom>
        </p:spPr>
      </p:pic>
    </p:spTree>
    <p:extLst>
      <p:ext uri="{BB962C8B-B14F-4D97-AF65-F5344CB8AC3E}">
        <p14:creationId xmlns:p14="http://schemas.microsoft.com/office/powerpoint/2010/main" val="2744415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h-TH" dirty="0">
                <a:solidFill>
                  <a:schemeClr val="tx1"/>
                </a:solidFill>
                <a:latin typeface="TH SarabunPSK" panose="020B0500040200020003" pitchFamily="34" charset="-34"/>
                <a:ea typeface="Calibri" panose="020F0502020204030204" pitchFamily="34" charset="0"/>
                <a:cs typeface="TH SarabunPSK" panose="020B0500040200020003" pitchFamily="34" charset="-34"/>
              </a:rPr>
              <a:t>โครงการที่ดำเนินการแล้วเสร็จ มีจำนวนทั้งสิ้น 13 โครงการ</a:t>
            </a:r>
            <a:endParaRPr lang="th-TH" dirty="0">
              <a:solidFill>
                <a:schemeClr val="tx1"/>
              </a:solidFill>
              <a:latin typeface="TH SarabunPSK" panose="020B0500040200020003" pitchFamily="34" charset="-34"/>
              <a:cs typeface="TH SarabunPSK" panose="020B0500040200020003" pitchFamily="34" charset="-34"/>
            </a:endParaRPr>
          </a:p>
        </p:txBody>
      </p:sp>
      <p:graphicFrame>
        <p:nvGraphicFramePr>
          <p:cNvPr id="6" name="ตาราง 5"/>
          <p:cNvGraphicFramePr>
            <a:graphicFrameLocks noGrp="1"/>
          </p:cNvGraphicFramePr>
          <p:nvPr>
            <p:extLst>
              <p:ext uri="{D42A27DB-BD31-4B8C-83A1-F6EECF244321}">
                <p14:modId xmlns:p14="http://schemas.microsoft.com/office/powerpoint/2010/main" val="461680828"/>
              </p:ext>
            </p:extLst>
          </p:nvPr>
        </p:nvGraphicFramePr>
        <p:xfrm>
          <a:off x="13546" y="892737"/>
          <a:ext cx="9108504" cy="4267318"/>
        </p:xfrm>
        <a:graphic>
          <a:graphicData uri="http://schemas.openxmlformats.org/drawingml/2006/table">
            <a:tbl>
              <a:tblPr firstRow="1" firstCol="1" bandRow="1">
                <a:tableStyleId>{7DF18680-E054-41AD-8BC1-D1AEF772440D}</a:tableStyleId>
              </a:tblPr>
              <a:tblGrid>
                <a:gridCol w="432048"/>
                <a:gridCol w="4716016"/>
                <a:gridCol w="1944216"/>
                <a:gridCol w="864096"/>
                <a:gridCol w="1152128"/>
              </a:tblGrid>
              <a:tr h="284049">
                <a:tc>
                  <a:txBody>
                    <a:bodyPr/>
                    <a:lstStyle/>
                    <a:p>
                      <a:pPr algn="ctr"/>
                      <a:r>
                        <a:rPr lang="th-TH" sz="1200" dirty="0">
                          <a:effectLst/>
                          <a:latin typeface="TH SarabunPSK" panose="020B0500040200020003" pitchFamily="34" charset="-34"/>
                          <a:cs typeface="TH SarabunPSK" panose="020B0500040200020003" pitchFamily="34" charset="-34"/>
                        </a:rPr>
                        <a:t>ลำดับที่</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ชื่อโครงการ</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ผู้สนับสนุนทุน</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ปีงบประมาณที่ได้รับทุน</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smtClean="0">
                          <a:effectLst/>
                          <a:latin typeface="TH SarabunPSK" panose="020B0500040200020003" pitchFamily="34" charset="-34"/>
                          <a:cs typeface="TH SarabunPSK" panose="020B0500040200020003" pitchFamily="34" charset="-34"/>
                        </a:rPr>
                        <a:t>จำนวนเงินงบประมาณ</a:t>
                      </a:r>
                    </a:p>
                    <a:p>
                      <a:pPr algn="ctr"/>
                      <a:r>
                        <a:rPr lang="th-TH" sz="1200" dirty="0" smtClean="0">
                          <a:effectLst/>
                          <a:latin typeface="TH SarabunPSK" panose="020B0500040200020003" pitchFamily="34" charset="-34"/>
                          <a:cs typeface="TH SarabunPSK" panose="020B0500040200020003" pitchFamily="34" charset="-34"/>
                        </a:rPr>
                        <a:t>(บาท)</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33133">
                <a:tc>
                  <a:txBody>
                    <a:bodyPr/>
                    <a:lstStyle/>
                    <a:p>
                      <a:pPr algn="ctr"/>
                      <a:r>
                        <a:rPr lang="th-TH" sz="1200" dirty="0">
                          <a:effectLst/>
                          <a:latin typeface="TH SarabunPSK" panose="020B0500040200020003" pitchFamily="34" charset="-34"/>
                          <a:cs typeface="TH SarabunPSK" panose="020B0500040200020003" pitchFamily="34" charset="-34"/>
                        </a:rPr>
                        <a:t>1</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โครงการจัดทำแผนอนุรักษ์ฟื้นฟูแหล่งน้ำลำประ</a:t>
                      </a:r>
                      <a:r>
                        <a:rPr lang="th-TH" sz="1200" dirty="0" err="1">
                          <a:effectLst/>
                          <a:latin typeface="TH SarabunPSK" panose="020B0500040200020003" pitchFamily="34" charset="-34"/>
                          <a:cs typeface="TH SarabunPSK" panose="020B0500040200020003" pitchFamily="34" charset="-34"/>
                        </a:rPr>
                        <a:t>โดง</a:t>
                      </a:r>
                      <a:r>
                        <a:rPr lang="th-TH" sz="1200" dirty="0">
                          <a:effectLst/>
                          <a:latin typeface="TH SarabunPSK" panose="020B0500040200020003" pitchFamily="34" charset="-34"/>
                          <a:cs typeface="TH SarabunPSK" panose="020B0500040200020003" pitchFamily="34" charset="-34"/>
                        </a:rPr>
                        <a:t>และวิถีชุมชน อำเภอ</a:t>
                      </a:r>
                      <a:r>
                        <a:rPr lang="th-TH" sz="1200" dirty="0" err="1">
                          <a:effectLst/>
                          <a:latin typeface="TH SarabunPSK" panose="020B0500040200020003" pitchFamily="34" charset="-34"/>
                          <a:cs typeface="TH SarabunPSK" panose="020B0500040200020003" pitchFamily="34" charset="-34"/>
                        </a:rPr>
                        <a:t>อัมพ</a:t>
                      </a:r>
                      <a:r>
                        <a:rPr lang="th-TH" sz="1200" dirty="0">
                          <a:effectLst/>
                          <a:latin typeface="TH SarabunPSK" panose="020B0500040200020003" pitchFamily="34" charset="-34"/>
                          <a:cs typeface="TH SarabunPSK" panose="020B0500040200020003" pitchFamily="34" charset="-34"/>
                        </a:rPr>
                        <a:t>วา จังหวัดสมุทรสงคราม</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Department of water Resources</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2557</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150,000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16024">
                <a:tc>
                  <a:txBody>
                    <a:bodyPr/>
                    <a:lstStyle/>
                    <a:p>
                      <a:pPr algn="ctr"/>
                      <a:r>
                        <a:rPr lang="th-TH" sz="1200" dirty="0">
                          <a:effectLst/>
                          <a:latin typeface="TH SarabunPSK" panose="020B0500040200020003" pitchFamily="34" charset="-34"/>
                          <a:cs typeface="TH SarabunPSK" panose="020B0500040200020003" pitchFamily="34" charset="-34"/>
                        </a:rPr>
                        <a:t>2</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โครงการพัฒนาระบบควบคุมเรือสำรวจระยะไกลและระบบสร้างภาพสามมิติของสภาพแวดล้อม</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Hydro and Agro Informatics Institute</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2557</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235,200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16024">
                <a:tc>
                  <a:txBody>
                    <a:bodyPr/>
                    <a:lstStyle/>
                    <a:p>
                      <a:pPr algn="ctr"/>
                      <a:r>
                        <a:rPr lang="th-TH" sz="1200" dirty="0">
                          <a:effectLst/>
                          <a:latin typeface="TH SarabunPSK" panose="020B0500040200020003" pitchFamily="34" charset="-34"/>
                          <a:cs typeface="TH SarabunPSK" panose="020B0500040200020003" pitchFamily="34" charset="-34"/>
                        </a:rPr>
                        <a:t>3</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โครงการพัฒนาต้นแบบของแอพพลิเคชั่นบนโทรศัพท์มือถือเพื่อปรับปรุงการรายงานอุบัติเหตุบนท้องถนน</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TRF</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2558</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55,000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84049">
                <a:tc>
                  <a:txBody>
                    <a:bodyPr/>
                    <a:lstStyle/>
                    <a:p>
                      <a:pPr algn="ctr"/>
                      <a:r>
                        <a:rPr lang="th-TH" sz="1200">
                          <a:effectLst/>
                          <a:latin typeface="TH SarabunPSK" panose="020B0500040200020003" pitchFamily="34" charset="-34"/>
                          <a:cs typeface="TH SarabunPSK" panose="020B0500040200020003" pitchFamily="34" charset="-34"/>
                        </a:rPr>
                        <a:t>4</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 </a:t>
                      </a:r>
                      <a:r>
                        <a:rPr lang="en-US" sz="1200" dirty="0">
                          <a:effectLst/>
                          <a:latin typeface="TH SarabunPSK" panose="020B0500040200020003" pitchFamily="34" charset="-34"/>
                          <a:cs typeface="TH SarabunPSK" panose="020B0500040200020003" pitchFamily="34" charset="-34"/>
                        </a:rPr>
                        <a:t>Capacity Building Program on Community Vulnerability and Adaptation to Climate Change Assessment. (E-Learning Web)</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Southeast Asia START Regional Center</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dirty="0">
                          <a:effectLst/>
                          <a:latin typeface="TH SarabunPSK" panose="020B0500040200020003" pitchFamily="34" charset="-34"/>
                          <a:cs typeface="TH SarabunPSK" panose="020B0500040200020003" pitchFamily="34" charset="-34"/>
                        </a:rPr>
                        <a:t>2558</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330,000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84049">
                <a:tc>
                  <a:txBody>
                    <a:bodyPr/>
                    <a:lstStyle/>
                    <a:p>
                      <a:pPr algn="ctr"/>
                      <a:r>
                        <a:rPr lang="th-TH" sz="1200" dirty="0">
                          <a:effectLst/>
                          <a:latin typeface="TH SarabunPSK" panose="020B0500040200020003" pitchFamily="34" charset="-34"/>
                          <a:cs typeface="TH SarabunPSK" panose="020B0500040200020003" pitchFamily="34" charset="-34"/>
                        </a:rPr>
                        <a:t>5</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โครงการที่ปรึกษาศึกษาความเป็นไปได้ในการจัดหลักสูตรระดับปริญญาโท-เอก และหลักสูตรฝึกอบรมด้านภูมิสารสนเทศ</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GISTDA</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a:t>
                      </a:r>
                      <a:r>
                        <a:rPr lang="en-US" sz="1200" dirty="0">
                          <a:effectLst/>
                          <a:latin typeface="TH SarabunPSK" panose="020B0500040200020003" pitchFamily="34" charset="-34"/>
                          <a:cs typeface="TH SarabunPSK" panose="020B0500040200020003" pitchFamily="34" charset="-34"/>
                        </a:rPr>
                        <a:t>8</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299,750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04584">
                <a:tc>
                  <a:txBody>
                    <a:bodyPr/>
                    <a:lstStyle/>
                    <a:p>
                      <a:pPr algn="ctr"/>
                      <a:r>
                        <a:rPr lang="th-TH" sz="1200" dirty="0">
                          <a:effectLst/>
                          <a:latin typeface="TH SarabunPSK" panose="020B0500040200020003" pitchFamily="34" charset="-34"/>
                          <a:cs typeface="TH SarabunPSK" panose="020B0500040200020003" pitchFamily="34" charset="-34"/>
                        </a:rPr>
                        <a:t>6</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a:effectLst/>
                          <a:latin typeface="TH SarabunPSK" panose="020B0500040200020003" pitchFamily="34" charset="-34"/>
                          <a:cs typeface="TH SarabunPSK" panose="020B0500040200020003" pitchFamily="34" charset="-34"/>
                        </a:rPr>
                        <a:t>โครงการระบบวิเคราะห์การสำรวจระยะไกลสำหรับประเมินและติดตามงานอ้อยของโรงงานน้ำตาลมิตรผล (ระยะที่ </a:t>
                      </a:r>
                      <a:r>
                        <a:rPr lang="en-US" sz="1200">
                          <a:effectLst/>
                          <a:latin typeface="TH SarabunPSK" panose="020B0500040200020003" pitchFamily="34" charset="-34"/>
                          <a:cs typeface="TH SarabunPSK" panose="020B0500040200020003" pitchFamily="34" charset="-34"/>
                        </a:rPr>
                        <a:t>1)</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err="1">
                          <a:effectLst/>
                          <a:latin typeface="TH SarabunPSK" panose="020B0500040200020003" pitchFamily="34" charset="-34"/>
                          <a:cs typeface="TH SarabunPSK" panose="020B0500040200020003" pitchFamily="34" charset="-34"/>
                        </a:rPr>
                        <a:t>Mitrphol</a:t>
                      </a:r>
                      <a:r>
                        <a:rPr lang="en-US" sz="1200" dirty="0">
                          <a:effectLst/>
                          <a:latin typeface="TH SarabunPSK" panose="020B0500040200020003" pitchFamily="34" charset="-34"/>
                          <a:cs typeface="TH SarabunPSK" panose="020B0500040200020003" pitchFamily="34" charset="-34"/>
                        </a:rPr>
                        <a:t> Sugar</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82,000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84049">
                <a:tc>
                  <a:txBody>
                    <a:bodyPr/>
                    <a:lstStyle/>
                    <a:p>
                      <a:pPr algn="ctr"/>
                      <a:r>
                        <a:rPr lang="th-TH" sz="1200" dirty="0">
                          <a:effectLst/>
                          <a:latin typeface="TH SarabunPSK" panose="020B0500040200020003" pitchFamily="34" charset="-34"/>
                          <a:cs typeface="TH SarabunPSK" panose="020B0500040200020003" pitchFamily="34" charset="-34"/>
                        </a:rPr>
                        <a:t>7</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โครงการติดตามตรวจสอบและเฝ้าระวังคุณภาพ</a:t>
                      </a:r>
                      <a:r>
                        <a:rPr lang="th-TH" sz="1200" dirty="0" smtClean="0">
                          <a:effectLst/>
                          <a:latin typeface="TH SarabunPSK" panose="020B0500040200020003" pitchFamily="34" charset="-34"/>
                          <a:cs typeface="TH SarabunPSK" panose="020B0500040200020003" pitchFamily="34" charset="-34"/>
                        </a:rPr>
                        <a:t>อากาศ</a:t>
                      </a:r>
                    </a:p>
                    <a:p>
                      <a:r>
                        <a:rPr lang="th-TH" sz="1200" dirty="0" smtClean="0">
                          <a:effectLst/>
                          <a:latin typeface="TH SarabunPSK" panose="020B0500040200020003" pitchFamily="34" charset="-34"/>
                          <a:cs typeface="TH SarabunPSK" panose="020B0500040200020003" pitchFamily="34" charset="-34"/>
                        </a:rPr>
                        <a:t>(</a:t>
                      </a:r>
                      <a:r>
                        <a:rPr lang="th-TH" sz="1200" dirty="0">
                          <a:effectLst/>
                          <a:latin typeface="TH SarabunPSK" panose="020B0500040200020003" pitchFamily="34" charset="-34"/>
                          <a:cs typeface="TH SarabunPSK" panose="020B0500040200020003" pitchFamily="34" charset="-34"/>
                        </a:rPr>
                        <a:t>การประเมินสถานการณ์คุณภาพอากาศของประเทศไทย)</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PCD</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dirty="0">
                          <a:effectLst/>
                          <a:latin typeface="TH SarabunPSK" panose="020B0500040200020003" pitchFamily="34" charset="-34"/>
                          <a:cs typeface="TH SarabunPSK" panose="020B0500040200020003" pitchFamily="34" charset="-34"/>
                        </a:rPr>
                        <a:t>2559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900,000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84049">
                <a:tc>
                  <a:txBody>
                    <a:bodyPr/>
                    <a:lstStyle/>
                    <a:p>
                      <a:pPr algn="ctr"/>
                      <a:r>
                        <a:rPr lang="en-US" sz="1200" dirty="0">
                          <a:effectLst/>
                          <a:latin typeface="TH SarabunPSK" panose="020B0500040200020003" pitchFamily="34" charset="-34"/>
                          <a:cs typeface="TH SarabunPSK" panose="020B0500040200020003" pitchFamily="34" charset="-34"/>
                        </a:rPr>
                        <a:t>8</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โครงการจัดทำแผนการปรับปรุงระบบสารสนเทศเพื่อการจัดการ ของคณะพยาบาลศาสตร์เกื้อการุณย์</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err="1">
                          <a:effectLst/>
                          <a:latin typeface="TH SarabunPSK" panose="020B0500040200020003" pitchFamily="34" charset="-34"/>
                          <a:cs typeface="TH SarabunPSK" panose="020B0500040200020003" pitchFamily="34" charset="-34"/>
                        </a:rPr>
                        <a:t>Kuakarun</a:t>
                      </a:r>
                      <a:r>
                        <a:rPr lang="en-US" sz="1200" dirty="0">
                          <a:effectLst/>
                          <a:latin typeface="TH SarabunPSK" panose="020B0500040200020003" pitchFamily="34" charset="-34"/>
                          <a:cs typeface="TH SarabunPSK" panose="020B0500040200020003" pitchFamily="34" charset="-34"/>
                        </a:rPr>
                        <a:t> Faculty of Nursing, </a:t>
                      </a:r>
                      <a:endParaRPr lang="en-US" sz="1200" dirty="0" smtClean="0">
                        <a:effectLst/>
                        <a:latin typeface="TH SarabunPSK" panose="020B0500040200020003" pitchFamily="34" charset="-34"/>
                        <a:cs typeface="TH SarabunPSK" panose="020B0500040200020003" pitchFamily="34" charset="-34"/>
                      </a:endParaRPr>
                    </a:p>
                    <a:p>
                      <a:r>
                        <a:rPr lang="en-US" sz="1200" dirty="0" err="1" smtClean="0">
                          <a:effectLst/>
                          <a:latin typeface="TH SarabunPSK" panose="020B0500040200020003" pitchFamily="34" charset="-34"/>
                          <a:cs typeface="TH SarabunPSK" panose="020B0500040200020003" pitchFamily="34" charset="-34"/>
                        </a:rPr>
                        <a:t>Navamindradhiraj</a:t>
                      </a:r>
                      <a:r>
                        <a:rPr lang="en-US" sz="1200" dirty="0" smtClean="0">
                          <a:effectLst/>
                          <a:latin typeface="TH SarabunPSK" panose="020B0500040200020003" pitchFamily="34" charset="-34"/>
                          <a:cs typeface="TH SarabunPSK" panose="020B0500040200020003" pitchFamily="34" charset="-34"/>
                        </a:rPr>
                        <a:t> </a:t>
                      </a:r>
                      <a:r>
                        <a:rPr lang="en-US" sz="1200" dirty="0">
                          <a:effectLst/>
                          <a:latin typeface="TH SarabunPSK" panose="020B0500040200020003" pitchFamily="34" charset="-34"/>
                          <a:cs typeface="TH SarabunPSK" panose="020B0500040200020003" pitchFamily="34" charset="-34"/>
                        </a:rPr>
                        <a:t>University</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182,000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04584">
                <a:tc>
                  <a:txBody>
                    <a:bodyPr/>
                    <a:lstStyle/>
                    <a:p>
                      <a:pPr algn="ctr"/>
                      <a:r>
                        <a:rPr lang="en-US" sz="1200" dirty="0" smtClean="0">
                          <a:effectLst/>
                          <a:latin typeface="TH SarabunPSK" panose="020B0500040200020003" pitchFamily="34" charset="-34"/>
                          <a:cs typeface="TH SarabunPSK" panose="020B0500040200020003" pitchFamily="34" charset="-34"/>
                        </a:rPr>
                        <a:t>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โครงการพัฒนาระบบแผนที่ติดตามและประเมินสภาพพืชเศรษฐกิจด้วยข้อมูลดาวเทียม (</a:t>
                      </a:r>
                      <a:r>
                        <a:rPr lang="en-US" sz="1200" dirty="0">
                          <a:effectLst/>
                          <a:latin typeface="TH SarabunPSK" panose="020B0500040200020003" pitchFamily="34" charset="-34"/>
                          <a:cs typeface="TH SarabunPSK" panose="020B0500040200020003" pitchFamily="34" charset="-34"/>
                        </a:rPr>
                        <a:t>Crop Modeling</a:t>
                      </a:r>
                      <a:r>
                        <a:rPr lang="th-TH" sz="1200" dirty="0">
                          <a:effectLst/>
                          <a:latin typeface="TH SarabunPSK" panose="020B0500040200020003" pitchFamily="34" charset="-34"/>
                          <a:cs typeface="TH SarabunPSK" panose="020B0500040200020003" pitchFamily="34" charset="-34"/>
                        </a:rPr>
                        <a:t>)</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a:effectLst/>
                          <a:latin typeface="TH SarabunPSK" panose="020B0500040200020003" pitchFamily="34" charset="-34"/>
                          <a:cs typeface="TH SarabunPSK" panose="020B0500040200020003" pitchFamily="34" charset="-34"/>
                        </a:rPr>
                        <a:t>GISTDA</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dirty="0" smtClean="0">
                          <a:effectLst/>
                          <a:latin typeface="TH SarabunPSK" panose="020B0500040200020003" pitchFamily="34" charset="-34"/>
                          <a:cs typeface="TH SarabunPSK" panose="020B0500040200020003" pitchFamily="34" charset="-34"/>
                        </a:rPr>
                        <a:t>2,000,000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426074">
                <a:tc>
                  <a:txBody>
                    <a:bodyPr/>
                    <a:lstStyle/>
                    <a:p>
                      <a:pPr algn="ctr"/>
                      <a:r>
                        <a:rPr lang="th-TH" sz="1200" dirty="0" smtClean="0">
                          <a:effectLst/>
                          <a:latin typeface="TH SarabunPSK" panose="020B0500040200020003" pitchFamily="34" charset="-34"/>
                          <a:cs typeface="TH SarabunPSK" panose="020B0500040200020003" pitchFamily="34" charset="-34"/>
                        </a:rPr>
                        <a:t>1</a:t>
                      </a:r>
                      <a:r>
                        <a:rPr lang="en-US" sz="1200" dirty="0" smtClean="0">
                          <a:effectLst/>
                          <a:latin typeface="TH SarabunPSK" panose="020B0500040200020003" pitchFamily="34" charset="-34"/>
                          <a:cs typeface="TH SarabunPSK" panose="020B0500040200020003" pitchFamily="34" charset="-34"/>
                        </a:rPr>
                        <a:t>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a:effectLst/>
                          <a:latin typeface="TH SarabunPSK" panose="020B0500040200020003" pitchFamily="34" charset="-34"/>
                          <a:cs typeface="TH SarabunPSK" panose="020B0500040200020003" pitchFamily="34" charset="-34"/>
                        </a:rPr>
                        <a:t>Investigating land-ocean-atmospheric interaction processes and mechanism to enhance understanding of climate change variability and impacts in tropical Southeast Asia (LOAI)</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TRF</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2559</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kern="1200" dirty="0" smtClean="0">
                          <a:effectLst/>
                          <a:latin typeface="TH SarabunPSK" panose="020B0500040200020003" pitchFamily="34" charset="-34"/>
                          <a:cs typeface="TH SarabunPSK" panose="020B0500040200020003" pitchFamily="34" charset="-34"/>
                        </a:rPr>
                        <a:t>17</a:t>
                      </a:r>
                      <a:r>
                        <a:rPr lang="en-US" sz="1200" kern="1200" dirty="0" smtClean="0">
                          <a:effectLst/>
                          <a:latin typeface="TH SarabunPSK" panose="020B0500040200020003" pitchFamily="34" charset="-34"/>
                          <a:cs typeface="TH SarabunPSK" panose="020B0500040200020003" pitchFamily="34" charset="-34"/>
                        </a:rPr>
                        <a:t>,</a:t>
                      </a:r>
                      <a:r>
                        <a:rPr lang="th-TH" sz="1200" kern="1200" dirty="0" smtClean="0">
                          <a:effectLst/>
                          <a:latin typeface="TH SarabunPSK" panose="020B0500040200020003" pitchFamily="34" charset="-34"/>
                          <a:cs typeface="TH SarabunPSK" panose="020B0500040200020003" pitchFamily="34" charset="-34"/>
                        </a:rPr>
                        <a:t>000</a:t>
                      </a:r>
                      <a:r>
                        <a:rPr lang="en-US" sz="1200" kern="1200" dirty="0" smtClean="0">
                          <a:effectLst/>
                          <a:latin typeface="TH SarabunPSK" panose="020B0500040200020003" pitchFamily="34" charset="-34"/>
                          <a:cs typeface="TH SarabunPSK" panose="020B0500040200020003" pitchFamily="34" charset="-34"/>
                        </a:rPr>
                        <a:t>,</a:t>
                      </a:r>
                      <a:r>
                        <a:rPr lang="th-TH" sz="1200" kern="1200" dirty="0" smtClean="0">
                          <a:effectLst/>
                          <a:latin typeface="TH SarabunPSK" panose="020B0500040200020003" pitchFamily="34" charset="-34"/>
                          <a:cs typeface="TH SarabunPSK" panose="020B0500040200020003" pitchFamily="34" charset="-34"/>
                        </a:rPr>
                        <a:t>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21998">
                <a:tc>
                  <a:txBody>
                    <a:bodyPr/>
                    <a:lstStyle/>
                    <a:p>
                      <a:pPr algn="ctr"/>
                      <a:r>
                        <a:rPr lang="en-US" sz="1200" dirty="0" smtClean="0">
                          <a:effectLst/>
                          <a:latin typeface="TH SarabunPSK" panose="020B0500040200020003" pitchFamily="34" charset="-34"/>
                          <a:cs typeface="TH SarabunPSK" panose="020B0500040200020003" pitchFamily="34" charset="-34"/>
                        </a:rPr>
                        <a:t>11</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a:effectLst/>
                          <a:latin typeface="TH SarabunPSK" panose="020B0500040200020003" pitchFamily="34" charset="-34"/>
                          <a:cs typeface="TH SarabunPSK" panose="020B0500040200020003" pitchFamily="34" charset="-34"/>
                        </a:rPr>
                        <a:t>โครงการวิเคราะห์เวลาการเดินทางจำแนกตามความเชี่ยวชาญของโรงพยาบาลในกรุงเทพมหานคร</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a:effectLst/>
                          <a:latin typeface="TH SarabunPSK" panose="020B0500040200020003" pitchFamily="34" charset="-34"/>
                          <a:cs typeface="TH SarabunPSK" panose="020B0500040200020003" pitchFamily="34" charset="-34"/>
                        </a:rPr>
                        <a:t>ESRI</a:t>
                      </a:r>
                      <a:endParaRPr lang="en-US" sz="1200" b="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2560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kern="1200" dirty="0" smtClean="0">
                          <a:effectLst/>
                          <a:latin typeface="TH SarabunPSK" panose="020B0500040200020003" pitchFamily="34" charset="-34"/>
                          <a:cs typeface="TH SarabunPSK" panose="020B0500040200020003" pitchFamily="34" charset="-34"/>
                        </a:rPr>
                        <a:t>500</a:t>
                      </a:r>
                      <a:r>
                        <a:rPr lang="en-US" sz="1200" kern="1200" dirty="0" smtClean="0">
                          <a:effectLst/>
                          <a:latin typeface="TH SarabunPSK" panose="020B0500040200020003" pitchFamily="34" charset="-34"/>
                          <a:cs typeface="TH SarabunPSK" panose="020B0500040200020003" pitchFamily="34" charset="-34"/>
                        </a:rPr>
                        <a:t>,</a:t>
                      </a:r>
                      <a:r>
                        <a:rPr lang="th-TH" sz="1200" kern="1200" dirty="0" smtClean="0">
                          <a:effectLst/>
                          <a:latin typeface="TH SarabunPSK" panose="020B0500040200020003" pitchFamily="34" charset="-34"/>
                          <a:cs typeface="TH SarabunPSK" panose="020B0500040200020003" pitchFamily="34" charset="-34"/>
                        </a:rPr>
                        <a:t>000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16024">
                <a:tc>
                  <a:txBody>
                    <a:bodyPr/>
                    <a:lstStyle/>
                    <a:p>
                      <a:pPr algn="ctr"/>
                      <a:r>
                        <a:rPr lang="th-TH" sz="1200" dirty="0" smtClean="0">
                          <a:effectLst/>
                          <a:latin typeface="TH SarabunPSK" panose="020B0500040200020003" pitchFamily="34" charset="-34"/>
                          <a:cs typeface="TH SarabunPSK" panose="020B0500040200020003" pitchFamily="34" charset="-34"/>
                        </a:rPr>
                        <a:t>12</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a:effectLst/>
                          <a:latin typeface="TH SarabunPSK" panose="020B0500040200020003" pitchFamily="34" charset="-34"/>
                          <a:cs typeface="TH SarabunPSK" panose="020B0500040200020003" pitchFamily="34" charset="-34"/>
                        </a:rPr>
                        <a:t>โครงการพัฒนาระบบประมวลผลและจัดทำแผนที่จากภัยน้ำท่วมแบบอัตโนมัติ (</a:t>
                      </a:r>
                      <a:r>
                        <a:rPr lang="en-US" sz="1200" dirty="0">
                          <a:effectLst/>
                          <a:latin typeface="TH SarabunPSK" panose="020B0500040200020003" pitchFamily="34" charset="-34"/>
                          <a:cs typeface="TH SarabunPSK" panose="020B0500040200020003" pitchFamily="34" charset="-34"/>
                        </a:rPr>
                        <a:t>Flood monitoring)</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a:effectLst/>
                          <a:latin typeface="TH SarabunPSK" panose="020B0500040200020003" pitchFamily="34" charset="-34"/>
                          <a:cs typeface="TH SarabunPSK" panose="020B0500040200020003" pitchFamily="34" charset="-34"/>
                        </a:rPr>
                        <a:t>GISTDA</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a:effectLst/>
                          <a:latin typeface="TH SarabunPSK" panose="020B0500040200020003" pitchFamily="34" charset="-34"/>
                          <a:cs typeface="TH SarabunPSK" panose="020B0500040200020003" pitchFamily="34" charset="-34"/>
                        </a:rPr>
                        <a:t>2560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H SarabunPSK" panose="020B0500040200020003" pitchFamily="34" charset="-34"/>
                          <a:cs typeface="TH SarabunPSK" panose="020B0500040200020003" pitchFamily="34" charset="-34"/>
                        </a:rPr>
                        <a:t>2,000,000</a:t>
                      </a:r>
                      <a:endParaRPr lang="en-US" sz="1200" b="0" dirty="0" smtClean="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16024">
                <a:tc>
                  <a:txBody>
                    <a:bodyPr/>
                    <a:lstStyle/>
                    <a:p>
                      <a:pPr algn="ctr"/>
                      <a:r>
                        <a:rPr lang="th-TH" sz="1200" dirty="0" smtClean="0">
                          <a:effectLst/>
                          <a:latin typeface="TH SarabunPSK" panose="020B0500040200020003" pitchFamily="34" charset="-34"/>
                          <a:cs typeface="TH SarabunPSK" panose="020B0500040200020003" pitchFamily="34" charset="-34"/>
                        </a:rPr>
                        <a:t>13</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th-TH" sz="1200" dirty="0" smtClean="0">
                          <a:effectLst/>
                          <a:latin typeface="TH SarabunPSK" panose="020B0500040200020003" pitchFamily="34" charset="-34"/>
                          <a:cs typeface="TH SarabunPSK" panose="020B0500040200020003" pitchFamily="34" charset="-34"/>
                        </a:rPr>
                        <a:t>โครงการวิเคราะห์พื้นที่เพาะปลูกยาสูบในและนอกเขตสัญญาของโรงงานยาสูบรายปี จังหวัดสุโขทัยและเพชรบูรณ์</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r>
                        <a:rPr lang="en-US" sz="1200" dirty="0" smtClean="0">
                          <a:effectLst/>
                          <a:latin typeface="TH SarabunPSK" panose="020B0500040200020003" pitchFamily="34" charset="-34"/>
                          <a:cs typeface="TH SarabunPSK" panose="020B0500040200020003" pitchFamily="34" charset="-34"/>
                        </a:rPr>
                        <a:t>Thailand Tobacco Monopoly</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th-TH" sz="1200" dirty="0" smtClean="0">
                          <a:effectLst/>
                          <a:latin typeface="TH SarabunPSK" panose="020B0500040200020003" pitchFamily="34" charset="-34"/>
                          <a:cs typeface="TH SarabunPSK" panose="020B0500040200020003" pitchFamily="34" charset="-34"/>
                        </a:rPr>
                        <a:t>2560</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kern="1200" dirty="0" smtClean="0">
                          <a:effectLst/>
                          <a:latin typeface="TH SarabunPSK" panose="020B0500040200020003" pitchFamily="34" charset="-34"/>
                          <a:cs typeface="TH SarabunPSK" panose="020B0500040200020003" pitchFamily="34" charset="-34"/>
                        </a:rPr>
                        <a:t>3,517,647</a:t>
                      </a:r>
                      <a:endParaRPr lang="en-US" sz="1200" b="0"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r>
              <a:tr h="284049">
                <a:tc gridSpan="4">
                  <a:txBody>
                    <a:bodyPr/>
                    <a:lstStyle/>
                    <a:p>
                      <a:pPr algn="ctr"/>
                      <a:r>
                        <a:rPr lang="th-TH" sz="1200" b="1" dirty="0" smtClean="0">
                          <a:solidFill>
                            <a:schemeClr val="tx1"/>
                          </a:solidFill>
                          <a:effectLst/>
                          <a:latin typeface="TH SarabunPSK" panose="020B0500040200020003" pitchFamily="34" charset="-34"/>
                          <a:cs typeface="TH SarabunPSK" panose="020B0500040200020003" pitchFamily="34" charset="-34"/>
                        </a:rPr>
                        <a:t>รวมงบประมาณ</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solidFill>
                      <a:schemeClr val="accent5">
                        <a:lumMod val="60000"/>
                        <a:lumOff val="40000"/>
                      </a:schemeClr>
                    </a:solidFill>
                  </a:tcPr>
                </a:tc>
                <a:tc hMerge="1">
                  <a:txBody>
                    <a:bodyPr/>
                    <a:lstStyle/>
                    <a:p>
                      <a:endParaRPr lang="en-US" sz="13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hMerge="1">
                  <a:txBody>
                    <a:bodyPr/>
                    <a:lstStyle/>
                    <a:p>
                      <a:endParaRPr lang="en-US" sz="13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hMerge="1">
                  <a:txBody>
                    <a:bodyPr/>
                    <a:lstStyle/>
                    <a:p>
                      <a:pPr algn="ctr"/>
                      <a:endParaRPr lang="en-US" sz="13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tc>
                <a:tc>
                  <a:txBody>
                    <a:bodyPr/>
                    <a:lstStyle/>
                    <a:p>
                      <a:pPr algn="ctr"/>
                      <a:r>
                        <a:rPr lang="en-US" sz="1200" b="1" dirty="0" smtClean="0">
                          <a:solidFill>
                            <a:schemeClr val="tx1"/>
                          </a:solidFill>
                          <a:effectLst/>
                          <a:latin typeface="TH SarabunPSK" panose="020B0500040200020003" pitchFamily="34" charset="-34"/>
                          <a:cs typeface="TH SarabunPSK" panose="020B0500040200020003" pitchFamily="34" charset="-34"/>
                        </a:rPr>
                        <a:t>27,251,597</a:t>
                      </a:r>
                      <a:endParaRPr lang="en-US" sz="1200" b="1" dirty="0">
                        <a:solidFill>
                          <a:schemeClr val="tx1"/>
                        </a:solidFill>
                        <a:effectLst/>
                        <a:latin typeface="TH SarabunPSK" panose="020B0500040200020003" pitchFamily="34" charset="-34"/>
                        <a:cs typeface="TH SarabunPSK" panose="020B0500040200020003" pitchFamily="34" charset="-34"/>
                      </a:endParaRPr>
                    </a:p>
                  </a:txBody>
                  <a:tcPr marL="58101" marR="58101" marT="0" marB="0">
                    <a:solidFill>
                      <a:schemeClr val="accent5">
                        <a:lumMod val="60000"/>
                        <a:lumOff val="40000"/>
                      </a:schemeClr>
                    </a:solidFill>
                  </a:tcPr>
                </a:tc>
              </a:tr>
            </a:tbl>
          </a:graphicData>
        </a:graphic>
      </p:graphicFrame>
    </p:spTree>
    <p:extLst>
      <p:ext uri="{BB962C8B-B14F-4D97-AF65-F5344CB8AC3E}">
        <p14:creationId xmlns:p14="http://schemas.microsoft.com/office/powerpoint/2010/main" val="2105157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628</TotalTime>
  <Words>1064</Words>
  <Application>Microsoft Office PowerPoint</Application>
  <PresentationFormat>On-screen Show (16:9)</PresentationFormat>
  <Paragraphs>205</Paragraphs>
  <Slides>32</Slides>
  <Notes>1</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Custom Design</vt:lpstr>
      <vt:lpstr>PowerPoint Presentation</vt:lpstr>
      <vt:lpstr>PowerPoint Presentation</vt:lpstr>
      <vt:lpstr>PowerPoint Presentation</vt:lpstr>
      <vt:lpstr>PowerPoint Presentation</vt:lpstr>
      <vt:lpstr>PowerPoint Presentation</vt:lpstr>
      <vt:lpstr>Objectives</vt:lpstr>
      <vt:lpstr>OUR CLIENTS</vt:lpstr>
      <vt:lpstr>PowerPoint Presentation</vt:lpstr>
      <vt:lpstr>โครงการที่ดำเนินการแล้วเสร็จ มีจำนวนทั้งสิ้น 13 โครงการ</vt:lpstr>
      <vt:lpstr>1. Amphawa Explorer Project</vt:lpstr>
      <vt:lpstr>2. 3D Canal Mapping Project</vt:lpstr>
      <vt:lpstr>6. Remote Sensing for Cane Assessment and Monitoring  at Mitrphol Sugar: Remote Sensing Training</vt:lpstr>
      <vt:lpstr>7. โครงการติดตามตรวจสอบและเฝ้าระวังคุณภาพอากาศ     (การประเมินสถานการณ์คุณภาพอากาศของประเทศไทย)</vt:lpstr>
      <vt:lpstr>9. Crop Modelling</vt:lpstr>
      <vt:lpstr>10. Investigating land-ocean-atmospheric interaction processes and mechanism to enhance understanding of climate change variability and impacts in tropical Southeast Asia (LOAI)</vt:lpstr>
      <vt:lpstr>11. โครงการวิเคราะห์เวลาการเดินทางจำแนกตามความเชี่ยวชาญของ โรงพยาบาลในกรุงเทพมหานคร</vt:lpstr>
      <vt:lpstr>12.Flood Monitoring</vt:lpstr>
      <vt:lpstr>13. Analysis of tobacco plantations in and outside of the factory  annually Sukhothai Province and Phetchabun Province.</vt:lpstr>
      <vt:lpstr>PowerPoint Presentation</vt:lpstr>
      <vt:lpstr>โครงการที่กำลังดำเนินการมีจำนวนทั้งสิ้น 11 โครงการ</vt:lpstr>
      <vt:lpstr>1. Geoservices-4-Sustainability </vt:lpstr>
      <vt:lpstr>2. Analysis of Urban Heat Island and Household  Energy Consumption in Big Cities </vt:lpstr>
      <vt:lpstr>6. โครงการระบบแผนที่เพื่อติดตามสถานการณ์ของหน่วยดำเนินกลยุทธ์ทหารบก ด้วยวิทยุสื่อสารทหาร</vt:lpstr>
      <vt:lpstr>8. โครงการอากาศยานไร้นักบินเพื่องานด้านการแพทย์ฉุกเฉิน                                 (สำหรับผู้ที่มีภาวะหัวใจหยุดเต้นเฉียบพลัน)</vt:lpstr>
      <vt:lpstr>11. Knowledge management for developing  urban innovation District</vt:lpstr>
      <vt:lpstr>PowerPoint Presentation</vt:lpstr>
      <vt:lpstr>Geo Data Analytics</vt:lpstr>
      <vt:lpstr>Hyperspectral &amp; machine learning</vt:lpstr>
      <vt:lpstr>GIS Health Care Training</vt:lpstr>
      <vt:lpstr>โครงการอบรมเพื่อพัฒนาระบบสารสนเทศภูมิศาสตร์ องค์การบริหารส่วนจังหวัดกระบี่  "การฝึกอบรมให้ความรู้หลักสูตรระบบสารสนเทศภูมิศาสตร์เบื้องต้น"</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User7</cp:lastModifiedBy>
  <cp:revision>48</cp:revision>
  <dcterms:created xsi:type="dcterms:W3CDTF">2014-04-01T16:27:38Z</dcterms:created>
  <dcterms:modified xsi:type="dcterms:W3CDTF">2017-09-12T06:27:20Z</dcterms:modified>
</cp:coreProperties>
</file>