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F85F1-F7BB-DC47-B1F1-7969FD4BC138}" type="datetimeFigureOut">
              <a:rPr lang="en-US" smtClean="0"/>
              <a:t>9/15/17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10C8D-E790-0243-8433-BE855ADB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10C8D-E790-0243-8433-BE855ADBF5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9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4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7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0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3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A8B8F-1C29-2C4E-A4E4-AC43B87EC80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376D-9D52-904B-9136-DBBD558B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CARIN Way Forward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Solicit/Engage more/new regional leaders</a:t>
            </a:r>
          </a:p>
          <a:p>
            <a:r>
              <a:rPr lang="en-US" dirty="0" smtClean="0"/>
              <a:t>RN capacity building through</a:t>
            </a:r>
          </a:p>
          <a:p>
            <a:pPr lvl="1"/>
            <a:r>
              <a:rPr lang="en-US" dirty="0" smtClean="0"/>
              <a:t>Existing funding (Asia Hub)</a:t>
            </a:r>
          </a:p>
          <a:p>
            <a:pPr lvl="1"/>
            <a:r>
              <a:rPr lang="en-US" dirty="0" smtClean="0"/>
              <a:t>New funding opportunities </a:t>
            </a:r>
          </a:p>
          <a:p>
            <a:pPr lvl="2"/>
            <a:r>
              <a:rPr lang="en-US" dirty="0" smtClean="0"/>
              <a:t>Asia Water Hub, ADB/WB, One Belt One Road, EU etc.</a:t>
            </a:r>
          </a:p>
          <a:p>
            <a:r>
              <a:rPr lang="en-US" dirty="0" smtClean="0"/>
              <a:t>Focus 1-2 specific pilot RN wide proposals </a:t>
            </a:r>
            <a:r>
              <a:rPr lang="en-US" sz="2600" dirty="0" smtClean="0"/>
              <a:t>(3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slide)</a:t>
            </a:r>
            <a:endParaRPr lang="en-US" dirty="0" smtClean="0"/>
          </a:p>
          <a:p>
            <a:r>
              <a:rPr lang="en-US" dirty="0" smtClean="0"/>
              <a:t>Alignments of RN’s objectives with national priorities</a:t>
            </a:r>
          </a:p>
          <a:p>
            <a:pPr lvl="1"/>
            <a:r>
              <a:rPr lang="en-US" dirty="0" smtClean="0"/>
              <a:t>Land as the nexus of WEF Systems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8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MekRIN</a:t>
            </a:r>
            <a:r>
              <a:rPr lang="en-US" dirty="0" smtClean="0"/>
              <a:t> Way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Reach out to regional stakeholders (their perspectives and potential funding)</a:t>
            </a:r>
          </a:p>
          <a:p>
            <a:r>
              <a:rPr lang="en-US" dirty="0" smtClean="0"/>
              <a:t>Phased /Targeted (theme-based) Training Programs</a:t>
            </a:r>
          </a:p>
          <a:p>
            <a:pPr lvl="1"/>
            <a:r>
              <a:rPr lang="en-US" sz="2600" dirty="0" smtClean="0"/>
              <a:t>Phase I: RS Products/Information (Fire, LCLU.. GEE tools)</a:t>
            </a:r>
          </a:p>
          <a:p>
            <a:pPr lvl="1"/>
            <a:r>
              <a:rPr lang="en-US" sz="2600" dirty="0" smtClean="0"/>
              <a:t>Phase II: Applications to address local issues (Tools, modeling, and demonstrations)</a:t>
            </a:r>
          </a:p>
          <a:p>
            <a:pPr lvl="1"/>
            <a:r>
              <a:rPr lang="en-US" sz="2600" dirty="0" smtClean="0"/>
              <a:t>Phase III: Problems solving (hands-on case studies)</a:t>
            </a:r>
          </a:p>
          <a:p>
            <a:pPr lvl="1"/>
            <a:r>
              <a:rPr lang="en-US" sz="2600" dirty="0" smtClean="0"/>
              <a:t>Location rotation among GMS countries</a:t>
            </a:r>
          </a:p>
          <a:p>
            <a:r>
              <a:rPr lang="en-US" dirty="0" smtClean="0"/>
              <a:t>Link to other int’l programs, projects, RNs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e.g. FE Asia, GLP, MAIRS, Asia Hub, WEF KAN and EU</a:t>
            </a:r>
          </a:p>
          <a:p>
            <a:r>
              <a:rPr lang="en-US" dirty="0" smtClean="0"/>
              <a:t>Help RN’s members to achieve their goals (incentives) through publication and </a:t>
            </a:r>
            <a:r>
              <a:rPr lang="en-US" b="1" dirty="0" smtClean="0">
                <a:solidFill>
                  <a:srgbClr val="0000FF"/>
                </a:solidFill>
              </a:rPr>
              <a:t>grant proposals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39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Network wide (or sub-network) Opportunities</a:t>
            </a:r>
            <a:br>
              <a:rPr lang="en-US" sz="3600" b="1" dirty="0" smtClean="0"/>
            </a:br>
            <a:r>
              <a:rPr lang="en-US" sz="3600" b="1" dirty="0" smtClean="0"/>
              <a:t>-- Leveraging START funding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38" y="1875692"/>
            <a:ext cx="8128000" cy="42504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SAVI </a:t>
            </a:r>
            <a:r>
              <a:rPr lang="mr-IN" sz="2400" dirty="0" smtClean="0"/>
              <a:t>–</a:t>
            </a:r>
            <a:r>
              <a:rPr lang="en-US" sz="2400" dirty="0" smtClean="0"/>
              <a:t> Science Across Virtual Institutions </a:t>
            </a:r>
          </a:p>
          <a:p>
            <a:r>
              <a:rPr lang="en-US" sz="2400" dirty="0" smtClean="0"/>
              <a:t>RCN </a:t>
            </a:r>
            <a:r>
              <a:rPr lang="mr-IN" sz="2400" dirty="0" smtClean="0"/>
              <a:t>–</a:t>
            </a:r>
            <a:r>
              <a:rPr lang="en-US" sz="2400" dirty="0" smtClean="0"/>
              <a:t> Research Coordination Networks</a:t>
            </a:r>
          </a:p>
          <a:p>
            <a:r>
              <a:rPr lang="en-US" sz="2400" dirty="0" smtClean="0"/>
              <a:t>PEER </a:t>
            </a:r>
            <a:r>
              <a:rPr lang="mr-IN" sz="2400" dirty="0" smtClean="0"/>
              <a:t>–</a:t>
            </a:r>
            <a:r>
              <a:rPr lang="en-US" sz="2400" dirty="0" smtClean="0"/>
              <a:t> Partnership for Enhanced Engagement in Research</a:t>
            </a:r>
          </a:p>
          <a:p>
            <a:r>
              <a:rPr lang="en-US" sz="2400" dirty="0" smtClean="0"/>
              <a:t>APN </a:t>
            </a:r>
            <a:r>
              <a:rPr lang="mr-IN" sz="2400" dirty="0" smtClean="0"/>
              <a:t>–</a:t>
            </a:r>
            <a:r>
              <a:rPr lang="en-US" sz="2400" dirty="0" smtClean="0"/>
              <a:t> Asia Pacific Network</a:t>
            </a:r>
          </a:p>
          <a:p>
            <a:r>
              <a:rPr lang="en-US" sz="2400" dirty="0" smtClean="0"/>
              <a:t>NSF International</a:t>
            </a:r>
          </a:p>
          <a:p>
            <a:r>
              <a:rPr lang="en-US" sz="2400" dirty="0" smtClean="0"/>
              <a:t>NSF INFEWS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Propose an effort on a specific theme across RNs to target one of the above in the next year.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9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WEF NEXUS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" y="0"/>
            <a:ext cx="6858000" cy="6495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9333" y="126571"/>
            <a:ext cx="2238792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4676E3"/>
                </a:solidFill>
                <a:latin typeface="Arial" charset="0"/>
                <a:ea typeface="ＭＳ Ｐゴシック" charset="0"/>
                <a:cs typeface="宋体" charset="0"/>
              </a:rPr>
              <a:t>Global Challenges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b="1" dirty="0" smtClean="0">
              <a:solidFill>
                <a:srgbClr val="4676E3"/>
              </a:solidFill>
              <a:latin typeface="Arial" charset="0"/>
              <a:ea typeface="ＭＳ Ｐゴシック" charset="0"/>
              <a:cs typeface="宋体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4676E3"/>
                </a:solidFill>
                <a:latin typeface="Arial" charset="0"/>
                <a:ea typeface="ＭＳ Ｐゴシック" charset="0"/>
                <a:cs typeface="宋体" charset="0"/>
              </a:rPr>
              <a:t>SDGs</a:t>
            </a:r>
            <a:endParaRPr lang="en-US" sz="2400" b="1" dirty="0" smtClean="0">
              <a:solidFill>
                <a:srgbClr val="4676E3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09334" y="2010203"/>
            <a:ext cx="6421392" cy="3785652"/>
            <a:chOff x="2709334" y="2010203"/>
            <a:chExt cx="6421392" cy="3785652"/>
          </a:xfrm>
        </p:grpSpPr>
        <p:sp>
          <p:nvSpPr>
            <p:cNvPr id="3" name="Oval 2"/>
            <p:cNvSpPr/>
            <p:nvPr/>
          </p:nvSpPr>
          <p:spPr>
            <a:xfrm>
              <a:off x="2709334" y="2167466"/>
              <a:ext cx="1676400" cy="1600200"/>
            </a:xfrm>
            <a:prstGeom prst="ellipse">
              <a:avLst/>
            </a:prstGeom>
            <a:solidFill>
              <a:srgbClr val="3366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prstClr val="white"/>
                  </a:solidFill>
                  <a:latin typeface="Calibri"/>
                </a:rPr>
                <a:t>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91934" y="2010203"/>
              <a:ext cx="2238792" cy="378565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宋体" charset="0"/>
                </a:rPr>
                <a:t>Water: Support more with the same or less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b="1" dirty="0" smtClean="0">
                  <a:solidFill>
                    <a:srgbClr val="336633"/>
                  </a:solidFill>
                  <a:latin typeface="Arial" charset="0"/>
                  <a:ea typeface="ＭＳ Ｐゴシック" charset="0"/>
                  <a:cs typeface="宋体" charset="0"/>
                </a:rPr>
                <a:t>Food</a:t>
              </a:r>
              <a:r>
                <a:rPr lang="en-US" sz="2000" b="1" dirty="0" smtClean="0">
                  <a:solidFill>
                    <a:srgbClr val="336633"/>
                  </a:solidFill>
                  <a:latin typeface="Arial" charset="0"/>
                  <a:ea typeface="ＭＳ Ｐゴシック" charset="0"/>
                  <a:cs typeface="宋体" charset="0"/>
                </a:rPr>
                <a:t>: Produce more with the same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000" b="1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Energy: Generate more with the same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65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76" t="4843" r="13789" b="6554"/>
          <a:stretch/>
        </p:blipFill>
        <p:spPr>
          <a:xfrm>
            <a:off x="5060462" y="-1"/>
            <a:ext cx="4083538" cy="679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462" y="1817077"/>
            <a:ext cx="379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DAM MEKONG Group</a:t>
            </a:r>
          </a:p>
          <a:p>
            <a:endParaRPr lang="en-US" sz="3200" dirty="0"/>
          </a:p>
          <a:p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43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275</Words>
  <Application>Microsoft Macintosh PowerPoint</Application>
  <PresentationFormat>On-screen Show (4:3)</PresentationFormat>
  <Paragraphs>42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CARIN Way Forward</vt:lpstr>
      <vt:lpstr>MekRIN Way Forward</vt:lpstr>
      <vt:lpstr>Network wide (or sub-network) Opportunities -- Leveraging START funding</vt:lpstr>
      <vt:lpstr>WEF NEXUS</vt:lpstr>
      <vt:lpstr>PowerPoint Presentation</vt:lpstr>
    </vt:vector>
  </TitlesOfParts>
  <Company>CGCEO/MSU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CARIN Way Forward</dc:title>
  <dc:creator>Jiaguo Qi</dc:creator>
  <cp:lastModifiedBy>Jiaguo Qi</cp:lastModifiedBy>
  <cp:revision>26</cp:revision>
  <dcterms:created xsi:type="dcterms:W3CDTF">2017-09-14T11:14:02Z</dcterms:created>
  <dcterms:modified xsi:type="dcterms:W3CDTF">2017-09-15T01:30:40Z</dcterms:modified>
</cp:coreProperties>
</file>