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97" r:id="rId2"/>
    <p:sldId id="325" r:id="rId3"/>
    <p:sldId id="329" r:id="rId4"/>
    <p:sldId id="327" r:id="rId5"/>
    <p:sldId id="330" r:id="rId6"/>
    <p:sldId id="326" r:id="rId7"/>
    <p:sldId id="32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50" autoAdjust="0"/>
  </p:normalViewPr>
  <p:slideViewPr>
    <p:cSldViewPr snapToGrid="0" snapToObjects="1">
      <p:cViewPr varScale="1">
        <p:scale>
          <a:sx n="174" d="100"/>
          <a:sy n="174" d="100"/>
        </p:scale>
        <p:origin x="422" y="10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4A53-39FA-FE40-ABD9-3EFCBE775390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AB40F-D4D1-8C41-BEA9-466A6C7DF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1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F065F2-2F12-4E2C-AE3F-EC3F6FD2B53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Osaka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charset="0"/>
              <a:ea typeface="Osaka" charset="-128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72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57150"/>
            <a:ext cx="9144000" cy="4343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2291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2291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12" descr="2000px-Boston_University_Wordmar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2250" y="4435476"/>
            <a:ext cx="10795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00150"/>
            <a:ext cx="7772400" cy="85725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00300"/>
            <a:ext cx="6400800" cy="1314450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CCCCC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18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6014" y="-2390"/>
            <a:ext cx="5166166" cy="228600"/>
          </a:xfrm>
        </p:spPr>
        <p:txBody>
          <a:bodyPr anchor="ctr"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9FD83FC-F62B-5949-A5C5-A6724D71CEE2}" type="slidenum">
              <a:rPr lang="en-US">
                <a:ea typeface="Osaka"/>
              </a:rPr>
              <a:pPr>
                <a:defRPr/>
              </a:pPr>
              <a:t>‹#›</a:t>
            </a:fld>
            <a:endParaRPr lang="en-US">
              <a:ea typeface="Osaka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08064" y="-2390"/>
            <a:ext cx="1926336" cy="228600"/>
          </a:xfrm>
        </p:spPr>
        <p:txBody>
          <a:bodyPr anchor="ctr"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650268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7924800" cy="514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291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-9230"/>
            <a:ext cx="5105400" cy="228600"/>
          </a:xfr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22CC451-11FC-544E-BDBA-1678D09747CF}" type="slidenum">
              <a:rPr lang="en-US">
                <a:ea typeface="Osaka"/>
              </a:rPr>
              <a:pPr>
                <a:defRPr/>
              </a:pPr>
              <a:t>‹#›</a:t>
            </a:fld>
            <a:endParaRPr lang="en-US">
              <a:ea typeface="Osaka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-9230"/>
            <a:ext cx="1905000" cy="228600"/>
          </a:xfr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D748215-0A38-40C1-B638-66E4216882AF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70641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85A5891-67EB-0749-A5F7-67A5AE74C557}" type="slidenum">
              <a:rPr lang="en-US">
                <a:ea typeface="Osaka"/>
              </a:rPr>
              <a:pPr>
                <a:defRPr/>
              </a:pPr>
              <a:t>‹#›</a:t>
            </a:fld>
            <a:endParaRPr lang="en-US">
              <a:ea typeface="Osaka"/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24D1CD3-6AB9-4DDD-844F-A148A65ACCB1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3935201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9600" y="-9230"/>
            <a:ext cx="5105400" cy="228600"/>
          </a:xfr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EE821E4-8EAE-EC48-A6C5-E9ED7067148C}" type="slidenum">
              <a:rPr lang="en-US">
                <a:ea typeface="Osaka"/>
              </a:rPr>
              <a:pPr>
                <a:defRPr/>
              </a:pPr>
              <a:t>‹#›</a:t>
            </a:fld>
            <a:endParaRPr lang="en-US">
              <a:ea typeface="Osaka"/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629400" y="-9230"/>
            <a:ext cx="1905000" cy="228600"/>
          </a:xfr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7796124-9ACB-4115-8CC3-DE34C0A8ABEE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405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C796E4A-B2B3-DB44-B8AB-F1CE58F0B163}" type="slidenum">
              <a:rPr lang="en-US">
                <a:ea typeface="Osaka"/>
              </a:rPr>
              <a:pPr>
                <a:defRPr/>
              </a:pPr>
              <a:t>‹#›</a:t>
            </a:fld>
            <a:endParaRPr lang="en-US">
              <a:ea typeface="Osaka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2767D98-2099-4948-8F22-972F57327D8C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32098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71500"/>
            <a:ext cx="1981200" cy="3714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71500"/>
            <a:ext cx="5791200" cy="3714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F28FA7F-698E-EA47-89DA-2D28732C4A91}" type="slidenum">
              <a:rPr lang="en-US">
                <a:ea typeface="Osaka"/>
              </a:rPr>
              <a:pPr>
                <a:defRPr/>
              </a:pPr>
              <a:t>‹#›</a:t>
            </a:fld>
            <a:endParaRPr lang="en-US">
              <a:ea typeface="Osaka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090FBFB-69A1-4CC7-9DD2-B7909403CCD4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73125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0" y="-31750"/>
            <a:ext cx="9144000" cy="260350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71500"/>
            <a:ext cx="7924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is the title of this slide.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-19988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0" hangingPunct="0">
              <a:defRPr sz="1200">
                <a:solidFill>
                  <a:srgbClr val="FFFFFF"/>
                </a:solidFill>
                <a:latin typeface="Arial" charset="0"/>
                <a:ea typeface="Osaka" charset="-128"/>
                <a:cs typeface="Osak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GOFC-GOLD RN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4427538"/>
            <a:ext cx="1447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 defTabSz="914400" eaLnBrk="0" hangingPunct="0">
              <a:defRPr sz="4400" b="1">
                <a:solidFill>
                  <a:srgbClr val="D9D9D9"/>
                </a:solidFill>
                <a:latin typeface="Arial" charset="0"/>
                <a:ea typeface="Osaka" charset="-128"/>
                <a:cs typeface="Osak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F44563-DC22-8D4A-BD41-D870545BAA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-1998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0" hangingPunct="0">
              <a:defRPr sz="1200">
                <a:solidFill>
                  <a:srgbClr val="808080"/>
                </a:solidFill>
                <a:latin typeface="Arial" charset="0"/>
                <a:ea typeface="Osaka" charset="-128"/>
                <a:cs typeface="Osak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A87FA4-5A50-4615-8456-9BA6848949BF}" type="datetime1">
              <a:rPr lang="en-US" smtClean="0"/>
              <a:t>9/13/2017</a:t>
            </a:fld>
            <a:endParaRPr lang="en-US" dirty="0"/>
          </a:p>
        </p:txBody>
      </p:sp>
      <p:pic>
        <p:nvPicPr>
          <p:cNvPr id="13320" name="Picture 8" descr="2000px-Boston_University_Wordmark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113" y="4484689"/>
            <a:ext cx="107791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C000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rgbClr val="C00000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rgbClr val="C00000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C00000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200"/>
        </a:spcBef>
        <a:spcAft>
          <a:spcPct val="0"/>
        </a:spcAft>
        <a:buClr>
          <a:srgbClr val="C00000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lofsson@b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tin.herold@wur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fcgold.wur.nl/documents/newsletter/Sustainable_Development_Goals-infobrief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19699"/>
            <a:ext cx="6913880" cy="1485900"/>
          </a:xfrm>
        </p:spPr>
        <p:txBody>
          <a:bodyPr/>
          <a:lstStyle/>
          <a:p>
            <a:pPr algn="l" eaLnBrk="1" hangingPunct="1">
              <a:defRPr/>
            </a:pPr>
            <a:r>
              <a:rPr lang="en-ZW" dirty="0" smtClean="0"/>
              <a:t>GOFC-GOLD Land Cover IT priorities and Regional Networks opportunities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1450"/>
            <a:ext cx="7772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pPr algn="l" defTabSz="914400">
              <a:lnSpc>
                <a:spcPct val="150000"/>
              </a:lnSpc>
              <a:defRPr/>
            </a:pPr>
            <a:r>
              <a:rPr lang="en-US" sz="1800" kern="0" dirty="0" smtClean="0">
                <a:solidFill>
                  <a:srgbClr val="CCCCCC"/>
                </a:solidFill>
                <a:latin typeface="Arial"/>
                <a:ea typeface="Osaka"/>
                <a:cs typeface="Osaka"/>
              </a:rPr>
              <a:t>GOFC-GOLD Regional Networks Summit</a:t>
            </a:r>
            <a:r>
              <a:rPr lang="en-US" sz="2400" kern="0" dirty="0" smtClean="0">
                <a:solidFill>
                  <a:srgbClr val="CCCCCC"/>
                </a:solidFill>
                <a:latin typeface="Arial"/>
                <a:ea typeface="Osaka"/>
                <a:cs typeface="Osaka"/>
              </a:rPr>
              <a:t/>
            </a:r>
            <a:br>
              <a:rPr lang="en-US" sz="2400" kern="0" dirty="0" smtClean="0">
                <a:solidFill>
                  <a:srgbClr val="CCCCCC"/>
                </a:solidFill>
                <a:latin typeface="Arial"/>
                <a:ea typeface="Osaka"/>
                <a:cs typeface="Osaka"/>
              </a:rPr>
            </a:br>
            <a:r>
              <a:rPr lang="en-US" sz="1400" i="1" kern="0" dirty="0" smtClean="0">
                <a:solidFill>
                  <a:srgbClr val="CCCCCC"/>
                </a:solidFill>
                <a:latin typeface="Arial"/>
                <a:ea typeface="Osaka"/>
                <a:cs typeface="Osaka"/>
              </a:rPr>
              <a:t>Thursday September 14, 2017, Tbilisi, Georgia</a:t>
            </a:r>
            <a:endParaRPr lang="en-US" sz="2800" kern="0" dirty="0" smtClean="0">
              <a:solidFill>
                <a:srgbClr val="CCCCCC"/>
              </a:solidFill>
              <a:latin typeface="Arial"/>
              <a:ea typeface="Osaka"/>
              <a:cs typeface="Osaka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" y="3371850"/>
            <a:ext cx="44601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ea typeface="Osaka" charset="0"/>
                <a:cs typeface="Osaka" charset="0"/>
              </a:rPr>
              <a:t>Pontus </a:t>
            </a:r>
            <a:r>
              <a:rPr lang="en-US" sz="2000" dirty="0" smtClean="0">
                <a:solidFill>
                  <a:srgbClr val="FFFFFF"/>
                </a:solidFill>
                <a:ea typeface="Osaka" charset="0"/>
                <a:cs typeface="Osaka" charset="0"/>
              </a:rPr>
              <a:t>Olofsson (</a:t>
            </a:r>
            <a:r>
              <a:rPr lang="en-US" sz="2000" dirty="0" smtClean="0">
                <a:solidFill>
                  <a:srgbClr val="FFFFFF"/>
                </a:solidFill>
                <a:ea typeface="Osaka" charset="0"/>
                <a:cs typeface="Osaka" charset="0"/>
                <a:hlinkClick r:id="rId3"/>
              </a:rPr>
              <a:t>olofsson@bu.edu</a:t>
            </a:r>
            <a:r>
              <a:rPr lang="en-US" sz="2000" dirty="0" smtClean="0">
                <a:solidFill>
                  <a:srgbClr val="FFFFFF"/>
                </a:solidFill>
                <a:ea typeface="Osaka" charset="0"/>
                <a:cs typeface="Osaka" charset="0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  <a:ea typeface="Osaka" charset="0"/>
                <a:cs typeface="Osaka" charset="0"/>
              </a:rPr>
              <a:t>Martin Herold (</a:t>
            </a:r>
            <a:r>
              <a:rPr lang="en-US" sz="2000" dirty="0" smtClean="0">
                <a:solidFill>
                  <a:srgbClr val="FFFFFF"/>
                </a:solidFill>
                <a:ea typeface="Osaka" charset="0"/>
                <a:cs typeface="Osaka" charset="0"/>
                <a:hlinkClick r:id="rId4"/>
              </a:rPr>
              <a:t>martin.herold@wur.nl</a:t>
            </a:r>
            <a:r>
              <a:rPr lang="en-US" sz="2000" dirty="0" smtClean="0">
                <a:solidFill>
                  <a:srgbClr val="FFFFFF"/>
                </a:solidFill>
                <a:ea typeface="Osaka" charset="0"/>
                <a:cs typeface="Osaka" charset="0"/>
              </a:rPr>
              <a:t>) </a:t>
            </a:r>
            <a:endParaRPr lang="en-US" sz="3200" dirty="0">
              <a:solidFill>
                <a:srgbClr val="FFFFFF"/>
              </a:solidFill>
              <a:ea typeface="Osaka" charset="0"/>
              <a:cs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1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 RNs and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“</a:t>
            </a:r>
            <a:r>
              <a:rPr lang="en-US" sz="2000" i="1" dirty="0">
                <a:solidFill>
                  <a:schemeClr val="bg1"/>
                </a:solidFill>
              </a:rPr>
              <a:t>GFOI supports REDD+ countries to develop their national forest monitoring systems and associated emissions </a:t>
            </a:r>
            <a:r>
              <a:rPr lang="en-US" sz="2000" i="1" dirty="0" smtClean="0">
                <a:solidFill>
                  <a:schemeClr val="bg1"/>
                </a:solidFill>
              </a:rPr>
              <a:t>[MRV]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Four pillars: </a:t>
            </a:r>
          </a:p>
          <a:p>
            <a:pPr marL="801687" lvl="0" indent="-457200">
              <a:buClr>
                <a:schemeClr val="bg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bg1"/>
                </a:solidFill>
              </a:rPr>
              <a:t>Capacity building (SilvaCarbon)</a:t>
            </a:r>
          </a:p>
          <a:p>
            <a:pPr marL="801687" lvl="0" indent="-457200">
              <a:buClr>
                <a:schemeClr val="bg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bg1"/>
                </a:solidFill>
              </a:rPr>
              <a:t>Methods </a:t>
            </a:r>
            <a:r>
              <a:rPr lang="en-US" sz="2000" dirty="0">
                <a:solidFill>
                  <a:schemeClr val="bg1"/>
                </a:solidFill>
              </a:rPr>
              <a:t>&amp; Guidance </a:t>
            </a:r>
            <a:r>
              <a:rPr lang="en-US" sz="2000" dirty="0" smtClean="0">
                <a:solidFill>
                  <a:schemeClr val="bg1"/>
                </a:solidFill>
              </a:rPr>
              <a:t>(J. Penman, now M. </a:t>
            </a:r>
            <a:r>
              <a:rPr lang="en-US" sz="2000" dirty="0" err="1" smtClean="0">
                <a:solidFill>
                  <a:schemeClr val="bg1"/>
                </a:solidFill>
              </a:rPr>
              <a:t>Sanz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Sánchez)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801687" lvl="0" indent="-457200">
              <a:buClr>
                <a:schemeClr val="bg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bg1"/>
                </a:solidFill>
              </a:rPr>
              <a:t>Research &amp; Development (GOFC-GOLD)</a:t>
            </a:r>
          </a:p>
          <a:p>
            <a:pPr marL="801687" lvl="0" indent="-457200">
              <a:buClr>
                <a:schemeClr val="bg1"/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bg1"/>
                </a:solidFill>
              </a:rPr>
              <a:t>Data/Software (new)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15" y="221548"/>
            <a:ext cx="28575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 RNs and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>
                <a:solidFill>
                  <a:schemeClr val="bg1"/>
                </a:solidFill>
              </a:rPr>
              <a:t>This work is often of direct relevance for RNs as evident by the START/NASA-funded RN workshops</a:t>
            </a:r>
          </a:p>
          <a:p>
            <a:pPr lvl="0"/>
            <a:r>
              <a:rPr lang="en-US" sz="2000" dirty="0" smtClean="0">
                <a:solidFill>
                  <a:schemeClr val="bg1"/>
                </a:solidFill>
              </a:rPr>
              <a:t>GFOI/SilvaCarbon work with Gov’t agencies of partner countries; GOFC-GOLD RNs are mix of academia, NGOs and Gov’ts</a:t>
            </a:r>
          </a:p>
          <a:p>
            <a:pPr marL="0" lvl="0" indent="0">
              <a:buNone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bg1"/>
                </a:solidFill>
              </a:rPr>
              <a:t>Opportunities for linkage and coordination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bg1"/>
                </a:solidFill>
              </a:rPr>
              <a:t>between GFOI activities and RNs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915" y="259132"/>
            <a:ext cx="28575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5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. Custodians of tools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The success of the transfer of remote sensing advancements to countries are open source tools, data and documentation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BEEODA, SEPAL, Open-</a:t>
            </a:r>
            <a:r>
              <a:rPr lang="en-US" sz="2000" dirty="0" err="1" smtClean="0">
                <a:solidFill>
                  <a:schemeClr val="bg1"/>
                </a:solidFill>
              </a:rPr>
              <a:t>Foris</a:t>
            </a:r>
            <a:r>
              <a:rPr lang="en-US" sz="2000" dirty="0" smtClean="0">
                <a:solidFill>
                  <a:schemeClr val="bg1"/>
                </a:solidFill>
              </a:rPr>
              <a:t>, GEE, etc.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RNs already using some of these tools in workshops</a:t>
            </a:r>
          </a:p>
          <a:p>
            <a:r>
              <a:rPr lang="en-US" sz="2000" dirty="0">
                <a:solidFill>
                  <a:schemeClr val="bg1"/>
                </a:solidFill>
              </a:rPr>
              <a:t>A new GFOI pillar responsible of Data/Software in </a:t>
            </a:r>
            <a:r>
              <a:rPr lang="en-US" sz="2000" dirty="0" smtClean="0">
                <a:solidFill>
                  <a:schemeClr val="bg1"/>
                </a:solidFill>
              </a:rPr>
              <a:t>creation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i="1" dirty="0" smtClean="0">
                <a:solidFill>
                  <a:schemeClr val="bg1"/>
                </a:solidFill>
              </a:rPr>
              <a:t>Opportunity to formalize use of software tools in RNs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82082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04" y="742365"/>
            <a:ext cx="7093164" cy="327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Global reference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Accuracy of maps is estimated by comparison to sample of reference observations of land cover</a:t>
            </a:r>
          </a:p>
          <a:p>
            <a:pPr lvl="0"/>
            <a:r>
              <a:rPr lang="en-US" sz="2000" dirty="0" smtClean="0"/>
              <a:t>Requires local land cover expertise </a:t>
            </a:r>
          </a:p>
          <a:p>
            <a:pPr lvl="0"/>
            <a:r>
              <a:rPr lang="en-US" sz="2000" dirty="0" err="1" smtClean="0"/>
              <a:t>Wageningen</a:t>
            </a:r>
            <a:r>
              <a:rPr lang="en-US" sz="2000" dirty="0" smtClean="0"/>
              <a:t> University </a:t>
            </a:r>
            <a:r>
              <a:rPr lang="en-US" sz="2000" dirty="0"/>
              <a:t>will work </a:t>
            </a:r>
            <a:r>
              <a:rPr lang="en-US" sz="2000" dirty="0" smtClean="0"/>
              <a:t>with RNs to collect global sample data of land cover reference observations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37074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/>
              <a:t>New LC-IT priorities will be on the </a:t>
            </a:r>
            <a:r>
              <a:rPr lang="en-US" dirty="0" smtClean="0"/>
              <a:t>use </a:t>
            </a:r>
            <a:r>
              <a:rPr lang="en-US" dirty="0"/>
              <a:t>of EO to report for </a:t>
            </a:r>
            <a:r>
              <a:rPr lang="en-US" dirty="0" smtClean="0"/>
              <a:t>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5365"/>
            <a:ext cx="7924800" cy="2914650"/>
          </a:xfrm>
        </p:spPr>
        <p:txBody>
          <a:bodyPr/>
          <a:lstStyle/>
          <a:p>
            <a:pPr lvl="0"/>
            <a:r>
              <a:rPr lang="en-US" sz="2000" dirty="0"/>
              <a:t>Land cover information needed for national reporting to several Indicators for SDGs:</a:t>
            </a:r>
          </a:p>
          <a:p>
            <a:pPr lvl="1"/>
            <a:r>
              <a:rPr lang="en-US" sz="1400" dirty="0">
                <a:hlinkClick r:id="rId2"/>
              </a:rPr>
              <a:t>http://www.gofcgold.wur.nl/documents/newsletter/Sustainable_Development_Goals-infobrief.pdf</a:t>
            </a:r>
            <a:r>
              <a:rPr lang="en-US" sz="1400" dirty="0"/>
              <a:t> </a:t>
            </a:r>
          </a:p>
          <a:p>
            <a:r>
              <a:rPr lang="en-US" sz="2000" dirty="0"/>
              <a:t>More detailed demonstrations, best practices development will happen and requires community input</a:t>
            </a:r>
          </a:p>
          <a:p>
            <a:r>
              <a:rPr lang="en-US" sz="2000" dirty="0"/>
              <a:t>Role for RNs to work with their national focal points, statistical offices to improve capacities for SDG </a:t>
            </a:r>
            <a:r>
              <a:rPr lang="en-US" sz="2000" dirty="0" smtClean="0"/>
              <a:t>reporting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Osaka"/>
              </a:rPr>
              <a:t>GOFC-GOLD RN</a:t>
            </a:r>
            <a:endParaRPr lang="en-US" dirty="0">
              <a:ea typeface="Osak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64F85F4-7CC6-4B3D-9544-10F9295EC605}" type="datetime1">
              <a:rPr lang="en-US" smtClean="0">
                <a:ea typeface="Osaka"/>
              </a:rPr>
              <a:t>9/13/2017</a:t>
            </a:fld>
            <a:endParaRPr lang="en-US" dirty="0"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2221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312</Words>
  <Application>Microsoft Office PowerPoint</Application>
  <PresentationFormat>On-screen Show (16:9)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Osaka</vt:lpstr>
      <vt:lpstr>Times</vt:lpstr>
      <vt:lpstr>Wingdings</vt:lpstr>
      <vt:lpstr>Blank Presentation</vt:lpstr>
      <vt:lpstr>PowerPoint Presentation</vt:lpstr>
      <vt:lpstr>1. RNs and </vt:lpstr>
      <vt:lpstr>1. RNs and </vt:lpstr>
      <vt:lpstr>2. Custodians of tools </vt:lpstr>
      <vt:lpstr>PowerPoint Presentation</vt:lpstr>
      <vt:lpstr>3. Global reference observations</vt:lpstr>
      <vt:lpstr>4. New LC-IT priorities will be on the use of EO to report for SDGs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Jean  Kuss</dc:creator>
  <cp:lastModifiedBy>Pontus Olofsson</cp:lastModifiedBy>
  <cp:revision>71</cp:revision>
  <dcterms:created xsi:type="dcterms:W3CDTF">2016-06-29T16:45:21Z</dcterms:created>
  <dcterms:modified xsi:type="dcterms:W3CDTF">2017-09-13T07:47:37Z</dcterms:modified>
</cp:coreProperties>
</file>