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00" r:id="rId2"/>
    <p:sldId id="292" r:id="rId3"/>
    <p:sldId id="293" r:id="rId4"/>
    <p:sldId id="296" r:id="rId5"/>
    <p:sldId id="297" r:id="rId6"/>
    <p:sldId id="299" r:id="rId7"/>
    <p:sldId id="278" r:id="rId8"/>
    <p:sldId id="281" r:id="rId9"/>
    <p:sldId id="280" r:id="rId10"/>
    <p:sldId id="283" r:id="rId11"/>
    <p:sldId id="282" r:id="rId12"/>
    <p:sldId id="285" r:id="rId13"/>
    <p:sldId id="284" r:id="rId14"/>
    <p:sldId id="301" r:id="rId15"/>
    <p:sldId id="303" r:id="rId16"/>
    <p:sldId id="258" r:id="rId17"/>
    <p:sldId id="288" r:id="rId18"/>
    <p:sldId id="289" r:id="rId19"/>
    <p:sldId id="290" r:id="rId20"/>
    <p:sldId id="302" r:id="rId21"/>
    <p:sldId id="259" r:id="rId22"/>
    <p:sldId id="260" r:id="rId23"/>
    <p:sldId id="261" r:id="rId24"/>
    <p:sldId id="263" r:id="rId25"/>
    <p:sldId id="264" r:id="rId26"/>
    <p:sldId id="294" r:id="rId27"/>
    <p:sldId id="295" r:id="rId28"/>
    <p:sldId id="269" r:id="rId29"/>
    <p:sldId id="270" r:id="rId30"/>
    <p:sldId id="271" r:id="rId31"/>
    <p:sldId id="272" r:id="rId32"/>
    <p:sldId id="304" r:id="rId33"/>
    <p:sldId id="305" r:id="rId34"/>
    <p:sldId id="277"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74"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FE6DF4-9895-4D57-8E60-A613A36DBE21}" type="datetimeFigureOut">
              <a:rPr lang="ru-RU" smtClean="0"/>
              <a:pPr/>
              <a:t>01.09.2017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CD11C1-4720-45A6-934D-6AC37802EC27}" type="slidenum">
              <a:rPr lang="ru-RU" smtClean="0"/>
              <a:pPr/>
              <a:t>‹#›</a:t>
            </a:fld>
            <a:endParaRPr lang="ru-RU"/>
          </a:p>
        </p:txBody>
      </p:sp>
    </p:spTree>
    <p:extLst>
      <p:ext uri="{BB962C8B-B14F-4D97-AF65-F5344CB8AC3E}">
        <p14:creationId xmlns:p14="http://schemas.microsoft.com/office/powerpoint/2010/main" val="3786472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1CD11C1-4720-45A6-934D-6AC37802EC27}" type="slidenum">
              <a:rPr lang="ru-RU" smtClean="0"/>
              <a:pPr/>
              <a:t>7</a:t>
            </a:fld>
            <a:endParaRPr lang="ru-RU"/>
          </a:p>
        </p:txBody>
      </p:sp>
    </p:spTree>
    <p:extLst>
      <p:ext uri="{BB962C8B-B14F-4D97-AF65-F5344CB8AC3E}">
        <p14:creationId xmlns:p14="http://schemas.microsoft.com/office/powerpoint/2010/main" val="2963739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1CD11C1-4720-45A6-934D-6AC37802EC27}" type="slidenum">
              <a:rPr lang="ru-RU" smtClean="0"/>
              <a:pPr/>
              <a:t>17</a:t>
            </a:fld>
            <a:endParaRPr lang="ru-RU"/>
          </a:p>
        </p:txBody>
      </p:sp>
    </p:spTree>
    <p:extLst>
      <p:ext uri="{BB962C8B-B14F-4D97-AF65-F5344CB8AC3E}">
        <p14:creationId xmlns:p14="http://schemas.microsoft.com/office/powerpoint/2010/main" val="997021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E3B5747-8B28-4781-938B-B74A1F0CBBC7}" type="datetimeFigureOut">
              <a:rPr lang="ru-RU" smtClean="0"/>
              <a:pPr/>
              <a:t>01.09.2017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B6A642-7589-4336-8782-6FEC09F53892}" type="slidenum">
              <a:rPr lang="ru-RU" smtClean="0"/>
              <a:pPr/>
              <a:t>‹#›</a:t>
            </a:fld>
            <a:endParaRPr lang="ru-RU"/>
          </a:p>
        </p:txBody>
      </p:sp>
    </p:spTree>
    <p:extLst>
      <p:ext uri="{BB962C8B-B14F-4D97-AF65-F5344CB8AC3E}">
        <p14:creationId xmlns:p14="http://schemas.microsoft.com/office/powerpoint/2010/main" val="3576268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E3B5747-8B28-4781-938B-B74A1F0CBBC7}" type="datetimeFigureOut">
              <a:rPr lang="ru-RU" smtClean="0"/>
              <a:pPr/>
              <a:t>01.09.2017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B6A642-7589-4336-8782-6FEC09F53892}" type="slidenum">
              <a:rPr lang="ru-RU" smtClean="0"/>
              <a:pPr/>
              <a:t>‹#›</a:t>
            </a:fld>
            <a:endParaRPr lang="ru-RU"/>
          </a:p>
        </p:txBody>
      </p:sp>
    </p:spTree>
    <p:extLst>
      <p:ext uri="{BB962C8B-B14F-4D97-AF65-F5344CB8AC3E}">
        <p14:creationId xmlns:p14="http://schemas.microsoft.com/office/powerpoint/2010/main" val="333572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E3B5747-8B28-4781-938B-B74A1F0CBBC7}" type="datetimeFigureOut">
              <a:rPr lang="ru-RU" smtClean="0"/>
              <a:pPr/>
              <a:t>01.09.2017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B6A642-7589-4336-8782-6FEC09F53892}" type="slidenum">
              <a:rPr lang="ru-RU" smtClean="0"/>
              <a:pPr/>
              <a:t>‹#›</a:t>
            </a:fld>
            <a:endParaRPr lang="ru-RU"/>
          </a:p>
        </p:txBody>
      </p:sp>
    </p:spTree>
    <p:extLst>
      <p:ext uri="{BB962C8B-B14F-4D97-AF65-F5344CB8AC3E}">
        <p14:creationId xmlns:p14="http://schemas.microsoft.com/office/powerpoint/2010/main" val="3708005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85800" y="1981200"/>
            <a:ext cx="7772400" cy="4114800"/>
          </a:xfrm>
        </p:spPr>
        <p:txBody>
          <a:bodyPr/>
          <a:lstStyle/>
          <a:p>
            <a:endParaRPr lang="ru-RU"/>
          </a:p>
        </p:txBody>
      </p:sp>
      <p:sp>
        <p:nvSpPr>
          <p:cNvPr id="4" name="Дата 3"/>
          <p:cNvSpPr>
            <a:spLocks noGrp="1"/>
          </p:cNvSpPr>
          <p:nvPr>
            <p:ph type="dt" sz="half" idx="10"/>
          </p:nvPr>
        </p:nvSpPr>
        <p:spPr>
          <a:xfrm>
            <a:off x="685800" y="6248400"/>
            <a:ext cx="1905000" cy="457200"/>
          </a:xfrm>
        </p:spPr>
        <p:txBody>
          <a:bodyPr/>
          <a:lstStyle>
            <a:lvl1pPr>
              <a:defRPr/>
            </a:lvl1pPr>
          </a:lstStyle>
          <a:p>
            <a:endParaRPr lang="en-US" altLang="ru-RU"/>
          </a:p>
        </p:txBody>
      </p:sp>
      <p:sp>
        <p:nvSpPr>
          <p:cNvPr id="5" name="Нижний колонтитул 4"/>
          <p:cNvSpPr>
            <a:spLocks noGrp="1"/>
          </p:cNvSpPr>
          <p:nvPr>
            <p:ph type="ftr" sz="quarter" idx="11"/>
          </p:nvPr>
        </p:nvSpPr>
        <p:spPr>
          <a:xfrm>
            <a:off x="3124200" y="6248400"/>
            <a:ext cx="2895600" cy="457200"/>
          </a:xfrm>
        </p:spPr>
        <p:txBody>
          <a:bodyPr/>
          <a:lstStyle>
            <a:lvl1pPr>
              <a:defRPr/>
            </a:lvl1pPr>
          </a:lstStyle>
          <a:p>
            <a:endParaRPr lang="en-US" altLang="ru-RU"/>
          </a:p>
        </p:txBody>
      </p:sp>
      <p:sp>
        <p:nvSpPr>
          <p:cNvPr id="6" name="Номер слайда 5"/>
          <p:cNvSpPr>
            <a:spLocks noGrp="1"/>
          </p:cNvSpPr>
          <p:nvPr>
            <p:ph type="sldNum" sz="quarter" idx="12"/>
          </p:nvPr>
        </p:nvSpPr>
        <p:spPr>
          <a:xfrm>
            <a:off x="6553200" y="6248400"/>
            <a:ext cx="1905000" cy="457200"/>
          </a:xfrm>
        </p:spPr>
        <p:txBody>
          <a:bodyPr/>
          <a:lstStyle>
            <a:lvl1pPr>
              <a:defRPr/>
            </a:lvl1pPr>
          </a:lstStyle>
          <a:p>
            <a:fld id="{AD58A108-3C55-4D48-ADEE-780F30611ACB}" type="slidenum">
              <a:rPr lang="en-US" altLang="ru-RU"/>
              <a:pPr/>
              <a:t>‹#›</a:t>
            </a:fld>
            <a:endParaRPr lang="en-US" altLang="ru-RU"/>
          </a:p>
        </p:txBody>
      </p:sp>
    </p:spTree>
    <p:extLst>
      <p:ext uri="{BB962C8B-B14F-4D97-AF65-F5344CB8AC3E}">
        <p14:creationId xmlns:p14="http://schemas.microsoft.com/office/powerpoint/2010/main" val="341832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E3B5747-8B28-4781-938B-B74A1F0CBBC7}" type="datetimeFigureOut">
              <a:rPr lang="ru-RU" smtClean="0"/>
              <a:pPr/>
              <a:t>01.09.2017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B6A642-7589-4336-8782-6FEC09F53892}" type="slidenum">
              <a:rPr lang="ru-RU" smtClean="0"/>
              <a:pPr/>
              <a:t>‹#›</a:t>
            </a:fld>
            <a:endParaRPr lang="ru-RU"/>
          </a:p>
        </p:txBody>
      </p:sp>
    </p:spTree>
    <p:extLst>
      <p:ext uri="{BB962C8B-B14F-4D97-AF65-F5344CB8AC3E}">
        <p14:creationId xmlns:p14="http://schemas.microsoft.com/office/powerpoint/2010/main" val="297479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E3B5747-8B28-4781-938B-B74A1F0CBBC7}" type="datetimeFigureOut">
              <a:rPr lang="ru-RU" smtClean="0"/>
              <a:pPr/>
              <a:t>01.09.2017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B6A642-7589-4336-8782-6FEC09F53892}" type="slidenum">
              <a:rPr lang="ru-RU" smtClean="0"/>
              <a:pPr/>
              <a:t>‹#›</a:t>
            </a:fld>
            <a:endParaRPr lang="ru-RU"/>
          </a:p>
        </p:txBody>
      </p:sp>
    </p:spTree>
    <p:extLst>
      <p:ext uri="{BB962C8B-B14F-4D97-AF65-F5344CB8AC3E}">
        <p14:creationId xmlns:p14="http://schemas.microsoft.com/office/powerpoint/2010/main" val="3741198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E3B5747-8B28-4781-938B-B74A1F0CBBC7}" type="datetimeFigureOut">
              <a:rPr lang="ru-RU" smtClean="0"/>
              <a:pPr/>
              <a:t>01.09.2017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B6A642-7589-4336-8782-6FEC09F53892}" type="slidenum">
              <a:rPr lang="ru-RU" smtClean="0"/>
              <a:pPr/>
              <a:t>‹#›</a:t>
            </a:fld>
            <a:endParaRPr lang="ru-RU"/>
          </a:p>
        </p:txBody>
      </p:sp>
    </p:spTree>
    <p:extLst>
      <p:ext uri="{BB962C8B-B14F-4D97-AF65-F5344CB8AC3E}">
        <p14:creationId xmlns:p14="http://schemas.microsoft.com/office/powerpoint/2010/main" val="2243008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E3B5747-8B28-4781-938B-B74A1F0CBBC7}" type="datetimeFigureOut">
              <a:rPr lang="ru-RU" smtClean="0"/>
              <a:pPr/>
              <a:t>01.09.2017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CB6A642-7589-4336-8782-6FEC09F53892}" type="slidenum">
              <a:rPr lang="ru-RU" smtClean="0"/>
              <a:pPr/>
              <a:t>‹#›</a:t>
            </a:fld>
            <a:endParaRPr lang="ru-RU"/>
          </a:p>
        </p:txBody>
      </p:sp>
    </p:spTree>
    <p:extLst>
      <p:ext uri="{BB962C8B-B14F-4D97-AF65-F5344CB8AC3E}">
        <p14:creationId xmlns:p14="http://schemas.microsoft.com/office/powerpoint/2010/main" val="2720123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E3B5747-8B28-4781-938B-B74A1F0CBBC7}" type="datetimeFigureOut">
              <a:rPr lang="ru-RU" smtClean="0"/>
              <a:pPr/>
              <a:t>01.09.2017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CB6A642-7589-4336-8782-6FEC09F53892}" type="slidenum">
              <a:rPr lang="ru-RU" smtClean="0"/>
              <a:pPr/>
              <a:t>‹#›</a:t>
            </a:fld>
            <a:endParaRPr lang="ru-RU"/>
          </a:p>
        </p:txBody>
      </p:sp>
    </p:spTree>
    <p:extLst>
      <p:ext uri="{BB962C8B-B14F-4D97-AF65-F5344CB8AC3E}">
        <p14:creationId xmlns:p14="http://schemas.microsoft.com/office/powerpoint/2010/main" val="243689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E3B5747-8B28-4781-938B-B74A1F0CBBC7}" type="datetimeFigureOut">
              <a:rPr lang="ru-RU" smtClean="0"/>
              <a:pPr/>
              <a:t>01.09.2017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CB6A642-7589-4336-8782-6FEC09F53892}" type="slidenum">
              <a:rPr lang="ru-RU" smtClean="0"/>
              <a:pPr/>
              <a:t>‹#›</a:t>
            </a:fld>
            <a:endParaRPr lang="ru-RU"/>
          </a:p>
        </p:txBody>
      </p:sp>
    </p:spTree>
    <p:extLst>
      <p:ext uri="{BB962C8B-B14F-4D97-AF65-F5344CB8AC3E}">
        <p14:creationId xmlns:p14="http://schemas.microsoft.com/office/powerpoint/2010/main" val="2259307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E3B5747-8B28-4781-938B-B74A1F0CBBC7}" type="datetimeFigureOut">
              <a:rPr lang="ru-RU" smtClean="0"/>
              <a:pPr/>
              <a:t>01.09.2017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B6A642-7589-4336-8782-6FEC09F53892}" type="slidenum">
              <a:rPr lang="ru-RU" smtClean="0"/>
              <a:pPr/>
              <a:t>‹#›</a:t>
            </a:fld>
            <a:endParaRPr lang="ru-RU"/>
          </a:p>
        </p:txBody>
      </p:sp>
    </p:spTree>
    <p:extLst>
      <p:ext uri="{BB962C8B-B14F-4D97-AF65-F5344CB8AC3E}">
        <p14:creationId xmlns:p14="http://schemas.microsoft.com/office/powerpoint/2010/main" val="1894004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E3B5747-8B28-4781-938B-B74A1F0CBBC7}" type="datetimeFigureOut">
              <a:rPr lang="ru-RU" smtClean="0"/>
              <a:pPr/>
              <a:t>01.09.2017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B6A642-7589-4336-8782-6FEC09F53892}" type="slidenum">
              <a:rPr lang="ru-RU" smtClean="0"/>
              <a:pPr/>
              <a:t>‹#›</a:t>
            </a:fld>
            <a:endParaRPr lang="ru-RU"/>
          </a:p>
        </p:txBody>
      </p:sp>
    </p:spTree>
    <p:extLst>
      <p:ext uri="{BB962C8B-B14F-4D97-AF65-F5344CB8AC3E}">
        <p14:creationId xmlns:p14="http://schemas.microsoft.com/office/powerpoint/2010/main" val="4011594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B5747-8B28-4781-938B-B74A1F0CBBC7}" type="datetimeFigureOut">
              <a:rPr lang="ru-RU" smtClean="0"/>
              <a:pPr/>
              <a:t>01.09.2017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6A642-7589-4336-8782-6FEC09F53892}" type="slidenum">
              <a:rPr lang="ru-RU" smtClean="0"/>
              <a:pPr/>
              <a:t>‹#›</a:t>
            </a:fld>
            <a:endParaRPr lang="ru-RU"/>
          </a:p>
        </p:txBody>
      </p:sp>
    </p:spTree>
    <p:extLst>
      <p:ext uri="{BB962C8B-B14F-4D97-AF65-F5344CB8AC3E}">
        <p14:creationId xmlns:p14="http://schemas.microsoft.com/office/powerpoint/2010/main" val="2386323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oleObject" Target="../embeddings/oleObject4.bin"/><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Изображение 144"/>
          <p:cNvPicPr>
            <a:picLocks noChangeAspect="1" noChangeArrowheads="1"/>
          </p:cNvPicPr>
          <p:nvPr/>
        </p:nvPicPr>
        <p:blipFill>
          <a:blip r:embed="rId2" cstate="print"/>
          <a:srcRect/>
          <a:stretch>
            <a:fillRect/>
          </a:stretch>
        </p:blipFill>
        <p:spPr bwMode="auto">
          <a:xfrm>
            <a:off x="-108520" y="-1"/>
            <a:ext cx="9252520" cy="6937640"/>
          </a:xfrm>
          <a:prstGeom prst="rect">
            <a:avLst/>
          </a:prstGeom>
          <a:noFill/>
          <a:ln w="9525">
            <a:noFill/>
            <a:miter lim="800000"/>
            <a:headEnd/>
            <a:tailEnd/>
          </a:ln>
        </p:spPr>
      </p:pic>
      <p:sp>
        <p:nvSpPr>
          <p:cNvPr id="3" name="Прямоугольник 2"/>
          <p:cNvSpPr/>
          <p:nvPr/>
        </p:nvSpPr>
        <p:spPr>
          <a:xfrm>
            <a:off x="107504" y="0"/>
            <a:ext cx="8915788" cy="5386090"/>
          </a:xfrm>
          <a:prstGeom prst="rect">
            <a:avLst/>
          </a:prstGeom>
        </p:spPr>
        <p:txBody>
          <a:bodyPr wrap="square">
            <a:spAutoFit/>
          </a:bodyPr>
          <a:lstStyle/>
          <a:p>
            <a:pPr algn="ctr"/>
            <a:r>
              <a:rPr lang="en-US" sz="3200" b="1" dirty="0"/>
              <a:t>Dynamics of processes of desertification in landscapes of </a:t>
            </a:r>
            <a:r>
              <a:rPr lang="en-US" sz="3200" b="1" dirty="0" smtClean="0"/>
              <a:t>Azerbaijan</a:t>
            </a:r>
            <a:endParaRPr lang="ru-RU" sz="3200" b="1" dirty="0" smtClean="0"/>
          </a:p>
          <a:p>
            <a:pPr algn="ctr"/>
            <a:r>
              <a:rPr lang="en-US" sz="2400" b="1" i="1" dirty="0" smtClean="0"/>
              <a:t>(</a:t>
            </a:r>
            <a:r>
              <a:rPr lang="en-US" sz="2400" b="1" i="1" dirty="0" err="1" smtClean="0"/>
              <a:t>Mammadov</a:t>
            </a:r>
            <a:r>
              <a:rPr lang="en-US" sz="2400" b="1" i="1" dirty="0" smtClean="0"/>
              <a:t> R.M., Institute of Geography ANAS)</a:t>
            </a:r>
          </a:p>
          <a:p>
            <a:pPr algn="ctr"/>
            <a:r>
              <a:rPr lang="en-US" sz="2400" b="1" i="1" dirty="0" smtClean="0"/>
              <a:t>(ramiz.mamedov@geo.ab.az)</a:t>
            </a:r>
          </a:p>
          <a:p>
            <a:pPr algn="ctr"/>
            <a:endParaRPr lang="en-US" sz="2400" i="1" dirty="0" smtClean="0"/>
          </a:p>
          <a:p>
            <a:pPr algn="ctr"/>
            <a:r>
              <a:rPr lang="ru-RU" sz="2400" i="1" dirty="0" smtClean="0"/>
              <a:t> </a:t>
            </a:r>
            <a:endParaRPr lang="en-US" sz="2400" i="1" dirty="0"/>
          </a:p>
          <a:p>
            <a:pPr algn="ctr"/>
            <a:endParaRPr lang="en-US" sz="2400" i="1" dirty="0" smtClean="0">
              <a:solidFill>
                <a:srgbClr val="FFFF00"/>
              </a:solidFill>
            </a:endParaRPr>
          </a:p>
          <a:p>
            <a:pPr algn="ctr"/>
            <a:r>
              <a:rPr lang="en-US" sz="3200" b="1" dirty="0">
                <a:solidFill>
                  <a:srgbClr val="FFFF00"/>
                </a:solidFill>
              </a:rPr>
              <a:t>GOFC-GOLD START Caucasus Network Kick-off </a:t>
            </a:r>
            <a:r>
              <a:rPr lang="en-US" sz="3200" b="1" dirty="0" smtClean="0">
                <a:solidFill>
                  <a:srgbClr val="FFFF00"/>
                </a:solidFill>
              </a:rPr>
              <a:t>Meeting</a:t>
            </a:r>
            <a:endParaRPr lang="en-US" sz="2400" b="1" i="1" dirty="0" smtClean="0">
              <a:solidFill>
                <a:srgbClr val="FFFF00"/>
              </a:solidFill>
            </a:endParaRPr>
          </a:p>
          <a:p>
            <a:pPr algn="ctr"/>
            <a:endParaRPr lang="en-US" sz="2400" b="1" i="1" dirty="0" smtClean="0"/>
          </a:p>
          <a:p>
            <a:pPr algn="ctr"/>
            <a:endParaRPr lang="en-US" sz="2400" b="1" i="1" dirty="0"/>
          </a:p>
          <a:p>
            <a:pPr algn="ctr"/>
            <a:endParaRPr lang="en-US" sz="2400" i="1" dirty="0" smtClean="0"/>
          </a:p>
          <a:p>
            <a:pPr algn="ctr"/>
            <a:r>
              <a:rPr lang="ru-RU" sz="2400" b="1" dirty="0" smtClean="0">
                <a:solidFill>
                  <a:schemeClr val="bg1"/>
                </a:solidFill>
              </a:rPr>
              <a:t>11-12 </a:t>
            </a:r>
            <a:r>
              <a:rPr lang="en-US" sz="2400" b="1" dirty="0" smtClean="0">
                <a:solidFill>
                  <a:schemeClr val="bg1"/>
                </a:solidFill>
              </a:rPr>
              <a:t>September, 2017-Tbilisi</a:t>
            </a:r>
            <a:endParaRPr lang="ru-RU" sz="2400" b="1" dirty="0">
              <a:solidFill>
                <a:schemeClr val="bg1"/>
              </a:solidFill>
            </a:endParaRPr>
          </a:p>
        </p:txBody>
      </p:sp>
    </p:spTree>
    <p:extLst>
      <p:ext uri="{BB962C8B-B14F-4D97-AF65-F5344CB8AC3E}">
        <p14:creationId xmlns:p14="http://schemas.microsoft.com/office/powerpoint/2010/main" val="2774803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4699739" y="6452609"/>
            <a:ext cx="4427537" cy="396875"/>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ru-RU" sz="1000" b="1">
                <a:solidFill>
                  <a:schemeClr val="bg1"/>
                </a:solidFill>
                <a:cs typeface="Arial" charset="0"/>
              </a:rPr>
              <a:t>RAMIZ MAMMADOV</a:t>
            </a:r>
            <a:r>
              <a:rPr lang="ru-RU" altLang="ru-RU" sz="1000" b="1">
                <a:solidFill>
                  <a:schemeClr val="bg1"/>
                </a:solidFill>
                <a:cs typeface="Arial" charset="0"/>
              </a:rPr>
              <a:t> </a:t>
            </a:r>
            <a:endParaRPr lang="en-US" altLang="ru-RU" sz="1000" b="1">
              <a:solidFill>
                <a:schemeClr val="bg1"/>
              </a:solidFill>
              <a:cs typeface="Arial" charset="0"/>
            </a:endParaRPr>
          </a:p>
          <a:p>
            <a:pPr algn="ctr"/>
            <a:r>
              <a:rPr lang="en-US" altLang="ru-RU" sz="1000" b="1">
                <a:solidFill>
                  <a:schemeClr val="bg1"/>
                </a:solidFill>
                <a:cs typeface="Arial" charset="0"/>
              </a:rPr>
              <a:t>INSTITUTE OF GEOGRAPHY AZERBAIJAN ACDEMY OF SCIENCES</a:t>
            </a:r>
          </a:p>
        </p:txBody>
      </p:sp>
      <p:sp>
        <p:nvSpPr>
          <p:cNvPr id="4" name="Прямоугольник 3"/>
          <p:cNvSpPr/>
          <p:nvPr/>
        </p:nvSpPr>
        <p:spPr>
          <a:xfrm>
            <a:off x="251520" y="260648"/>
            <a:ext cx="8568952" cy="6524863"/>
          </a:xfrm>
          <a:prstGeom prst="rect">
            <a:avLst/>
          </a:prstGeom>
        </p:spPr>
        <p:txBody>
          <a:bodyPr wrap="square">
            <a:spAutoFit/>
          </a:bodyPr>
          <a:lstStyle/>
          <a:p>
            <a:r>
              <a:rPr lang="en-US" sz="2200" b="1" dirty="0" smtClean="0"/>
              <a:t>Statement </a:t>
            </a:r>
            <a:r>
              <a:rPr lang="en-US" sz="2200" b="1" dirty="0"/>
              <a:t>of the task</a:t>
            </a:r>
            <a:endParaRPr lang="ru-RU" sz="2200" dirty="0"/>
          </a:p>
          <a:p>
            <a:r>
              <a:rPr lang="en-US" sz="2200" i="1" u="sng" dirty="0"/>
              <a:t>The tasks of the given studies were:</a:t>
            </a:r>
            <a:endParaRPr lang="ru-RU" sz="2200" dirty="0"/>
          </a:p>
          <a:p>
            <a:pPr marL="342900" lvl="0" indent="-342900">
              <a:buFont typeface="Arial" panose="020B0604020202020204" pitchFamily="34" charset="0"/>
              <a:buChar char="•"/>
            </a:pPr>
            <a:r>
              <a:rPr lang="en-US" sz="2200" dirty="0"/>
              <a:t>Definition of the total  geographic range of distribution of desertification </a:t>
            </a:r>
            <a:r>
              <a:rPr lang="en-US" sz="2200" dirty="0" smtClean="0"/>
              <a:t>processes </a:t>
            </a:r>
            <a:r>
              <a:rPr lang="en-US" sz="2200" dirty="0"/>
              <a:t>in the eastern part of the Republic of </a:t>
            </a:r>
            <a:r>
              <a:rPr lang="en-US" sz="2200" dirty="0" smtClean="0"/>
              <a:t>Azerbaijan, </a:t>
            </a:r>
            <a:r>
              <a:rPr lang="en-US" sz="2200" dirty="0"/>
              <a:t>the total  area of </a:t>
            </a:r>
            <a:r>
              <a:rPr lang="en-US" sz="2200" dirty="0" smtClean="0"/>
              <a:t> which </a:t>
            </a:r>
            <a:r>
              <a:rPr lang="en-US" sz="2200" dirty="0"/>
              <a:t>is 34 679, 75 km</a:t>
            </a:r>
            <a:r>
              <a:rPr lang="en-US" sz="2200" baseline="30000" dirty="0"/>
              <a:t>2 </a:t>
            </a:r>
            <a:r>
              <a:rPr lang="en-US" sz="2200" dirty="0"/>
              <a:t> and it consists 40 per cent (2/5) of the whole territory </a:t>
            </a:r>
            <a:r>
              <a:rPr lang="en-US" sz="2200" dirty="0" smtClean="0"/>
              <a:t> of </a:t>
            </a:r>
            <a:r>
              <a:rPr lang="en-US" sz="2200" dirty="0"/>
              <a:t>the country</a:t>
            </a:r>
            <a:r>
              <a:rPr lang="en-US" sz="2200" dirty="0" smtClean="0"/>
              <a:t>;</a:t>
            </a:r>
            <a:endParaRPr lang="ru-RU" sz="2200" dirty="0"/>
          </a:p>
          <a:p>
            <a:pPr marL="342900" lvl="0" indent="-342900">
              <a:buFont typeface="Arial" panose="020B0604020202020204" pitchFamily="34" charset="0"/>
              <a:buChar char="•"/>
            </a:pPr>
            <a:r>
              <a:rPr lang="en-US" sz="2200" dirty="0"/>
              <a:t>Definition of the types and reasons of desertification;</a:t>
            </a:r>
            <a:endParaRPr lang="ru-RU" sz="2200" dirty="0"/>
          </a:p>
          <a:p>
            <a:pPr marL="342900" lvl="0" indent="-342900">
              <a:buFont typeface="Arial" panose="020B0604020202020204" pitchFamily="34" charset="0"/>
              <a:buChar char="•"/>
            </a:pPr>
            <a:r>
              <a:rPr lang="en-US" sz="2200" dirty="0"/>
              <a:t>Definition of the degree and intensity of desertification;</a:t>
            </a:r>
            <a:endParaRPr lang="ru-RU" sz="2200" dirty="0"/>
          </a:p>
          <a:p>
            <a:pPr marL="342900" lvl="0" indent="-342900">
              <a:buFont typeface="Arial" panose="020B0604020202020204" pitchFamily="34" charset="0"/>
              <a:buChar char="•"/>
            </a:pPr>
            <a:r>
              <a:rPr lang="en-US" sz="2200" dirty="0"/>
              <a:t>Carrying socio-economic studies in the region under investigation, as one of the main factors of desertification;</a:t>
            </a:r>
            <a:endParaRPr lang="ru-RU" sz="2200" dirty="0"/>
          </a:p>
          <a:p>
            <a:pPr marL="342900" lvl="0" indent="-342900">
              <a:buFont typeface="Arial" panose="020B0604020202020204" pitchFamily="34" charset="0"/>
              <a:buChar char="•"/>
            </a:pPr>
            <a:r>
              <a:rPr lang="en-US" sz="2200" dirty="0"/>
              <a:t>Analysis of the condition and utilization of water resources in the eastern part of country;</a:t>
            </a:r>
            <a:endParaRPr lang="ru-RU" sz="2200" dirty="0"/>
          </a:p>
          <a:p>
            <a:pPr marL="342900" lvl="0" indent="-342900">
              <a:buFont typeface="Arial" panose="020B0604020202020204" pitchFamily="34" charset="0"/>
              <a:buChar char="•"/>
            </a:pPr>
            <a:r>
              <a:rPr lang="en-US" sz="2200" dirty="0"/>
              <a:t>Preparation of predictions about desertification for </a:t>
            </a:r>
            <a:r>
              <a:rPr lang="en-US" sz="2200" dirty="0" smtClean="0"/>
              <a:t>2025;</a:t>
            </a:r>
            <a:endParaRPr lang="ru-RU" sz="2200" dirty="0"/>
          </a:p>
          <a:p>
            <a:pPr marL="342900" lvl="0" indent="-342900">
              <a:buFont typeface="Arial" panose="020B0604020202020204" pitchFamily="34" charset="0"/>
              <a:buChar char="•"/>
            </a:pPr>
            <a:r>
              <a:rPr lang="en-US" sz="2200" dirty="0"/>
              <a:t>Mapping of the types, reasons and degrees of desertification, land tenure and prediction of the region under investigation, in the scale 1: 6</a:t>
            </a:r>
            <a:r>
              <a:rPr lang="en-US" sz="2200" dirty="0" smtClean="0"/>
              <a:t>00</a:t>
            </a:r>
            <a:r>
              <a:rPr lang="en-US" sz="2200" dirty="0"/>
              <a:t> 000;</a:t>
            </a:r>
            <a:endParaRPr lang="ru-RU" sz="2200" dirty="0"/>
          </a:p>
          <a:p>
            <a:pPr marL="342900" lvl="0" indent="-342900">
              <a:buFont typeface="Arial" panose="020B0604020202020204" pitchFamily="34" charset="0"/>
              <a:buChar char="•"/>
            </a:pPr>
            <a:r>
              <a:rPr lang="en-US" sz="2200" dirty="0"/>
              <a:t>Composition of the above-mentioned analogical maps separately for </a:t>
            </a:r>
            <a:r>
              <a:rPr lang="en-US" sz="2200" dirty="0" err="1"/>
              <a:t>Absheron</a:t>
            </a:r>
            <a:r>
              <a:rPr lang="en-US" sz="2200" dirty="0"/>
              <a:t> peninsula, in the scale 1: 100 000;</a:t>
            </a:r>
            <a:endParaRPr lang="ru-RU" sz="2200" dirty="0"/>
          </a:p>
          <a:p>
            <a:pPr marL="342900" lvl="0" indent="-342900">
              <a:buFont typeface="Arial" panose="020B0604020202020204" pitchFamily="34" charset="0"/>
              <a:buChar char="•"/>
            </a:pPr>
            <a:r>
              <a:rPr lang="en-US" sz="2200" dirty="0"/>
              <a:t>Working out recommendations on combatting desertification.</a:t>
            </a:r>
            <a:endParaRPr lang="ru-RU" sz="2200" dirty="0"/>
          </a:p>
        </p:txBody>
      </p:sp>
    </p:spTree>
    <p:extLst>
      <p:ext uri="{BB962C8B-B14F-4D97-AF65-F5344CB8AC3E}">
        <p14:creationId xmlns:p14="http://schemas.microsoft.com/office/powerpoint/2010/main" val="727538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476672"/>
            <a:ext cx="8893175"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Rectangle 5"/>
          <p:cNvSpPr>
            <a:spLocks noChangeArrowheads="1"/>
          </p:cNvSpPr>
          <p:nvPr/>
        </p:nvSpPr>
        <p:spPr bwMode="auto">
          <a:xfrm>
            <a:off x="4716463" y="6384925"/>
            <a:ext cx="4427537" cy="396875"/>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ru-RU" sz="1000" b="1">
                <a:solidFill>
                  <a:srgbClr val="66FF99"/>
                </a:solidFill>
                <a:cs typeface="Arial" charset="0"/>
              </a:rPr>
              <a:t>RAMIZ MAMMADOV</a:t>
            </a:r>
            <a:r>
              <a:rPr lang="ru-RU" altLang="ru-RU" sz="1000" b="1">
                <a:solidFill>
                  <a:srgbClr val="66FF99"/>
                </a:solidFill>
                <a:cs typeface="Arial" charset="0"/>
              </a:rPr>
              <a:t> </a:t>
            </a:r>
            <a:endParaRPr lang="en-US" altLang="ru-RU" sz="1000" b="1">
              <a:solidFill>
                <a:srgbClr val="66FF99"/>
              </a:solidFill>
              <a:cs typeface="Arial" charset="0"/>
            </a:endParaRPr>
          </a:p>
          <a:p>
            <a:pPr algn="ctr"/>
            <a:r>
              <a:rPr lang="en-US" altLang="ru-RU" sz="1000" b="1">
                <a:solidFill>
                  <a:srgbClr val="66FF99"/>
                </a:solidFill>
                <a:cs typeface="Arial" charset="0"/>
              </a:rPr>
              <a:t>INSTITUTE OF GEOGRAPHY AZERBAIJAN ACDEMY OF SCIENCES</a:t>
            </a:r>
          </a:p>
        </p:txBody>
      </p:sp>
    </p:spTree>
    <p:extLst>
      <p:ext uri="{BB962C8B-B14F-4D97-AF65-F5344CB8AC3E}">
        <p14:creationId xmlns:p14="http://schemas.microsoft.com/office/powerpoint/2010/main" val="3905568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1520" y="582685"/>
            <a:ext cx="8640960" cy="3931613"/>
            <a:chOff x="1832" y="2034"/>
            <a:chExt cx="7917" cy="3499"/>
          </a:xfrm>
        </p:grpSpPr>
        <p:grpSp>
          <p:nvGrpSpPr>
            <p:cNvPr id="3" name="Group 3"/>
            <p:cNvGrpSpPr>
              <a:grpSpLocks/>
            </p:cNvGrpSpPr>
            <p:nvPr/>
          </p:nvGrpSpPr>
          <p:grpSpPr bwMode="auto">
            <a:xfrm>
              <a:off x="1832" y="2196"/>
              <a:ext cx="4337" cy="3337"/>
              <a:chOff x="1832" y="2196"/>
              <a:chExt cx="4337" cy="3337"/>
            </a:xfrm>
          </p:grpSpPr>
          <p:pic>
            <p:nvPicPr>
              <p:cNvPr id="28676" name="Picture 4" descr="area_resea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 y="2196"/>
                <a:ext cx="4169" cy="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832" y="5094"/>
                <a:ext cx="4105" cy="43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ru-RU" sz="1100" b="1" i="0" u="none" strike="noStrike" cap="none" normalizeH="0" baseline="0" dirty="0" smtClean="0">
                    <a:ln>
                      <a:noFill/>
                    </a:ln>
                    <a:solidFill>
                      <a:schemeClr val="tx1"/>
                    </a:solidFill>
                    <a:effectLst/>
                    <a:latin typeface="Calibri" pitchFamily="34" charset="0"/>
                    <a:cs typeface="Arial" pitchFamily="34" charset="0"/>
                  </a:rPr>
                  <a:t> </a:t>
                </a:r>
                <a:r>
                  <a:rPr kumimoji="0" lang="en-US" altLang="ru-RU" sz="1400" b="1" i="0" u="none" strike="noStrike" cap="none" normalizeH="0" baseline="0" dirty="0" smtClean="0">
                    <a:ln>
                      <a:noFill/>
                    </a:ln>
                    <a:solidFill>
                      <a:schemeClr val="tx1"/>
                    </a:solidFill>
                    <a:effectLst/>
                    <a:latin typeface="Calibri" pitchFamily="34" charset="0"/>
                    <a:cs typeface="Arial" pitchFamily="34" charset="0"/>
                  </a:rPr>
                  <a:t>The total border of Azerbaijan and the scope of the inquiry </a:t>
                </a:r>
                <a:endParaRPr kumimoji="0" lang="ru-RU" altLang="ru-RU" sz="14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 name="Group 6"/>
            <p:cNvGrpSpPr>
              <a:grpSpLocks/>
            </p:cNvGrpSpPr>
            <p:nvPr/>
          </p:nvGrpSpPr>
          <p:grpSpPr bwMode="auto">
            <a:xfrm>
              <a:off x="6503" y="2034"/>
              <a:ext cx="3246" cy="3420"/>
              <a:chOff x="5081" y="6174"/>
              <a:chExt cx="3246" cy="3420"/>
            </a:xfrm>
          </p:grpSpPr>
          <p:sp>
            <p:nvSpPr>
              <p:cNvPr id="5" name="Rectangle 7"/>
              <p:cNvSpPr>
                <a:spLocks noChangeArrowheads="1"/>
              </p:cNvSpPr>
              <p:nvPr/>
            </p:nvSpPr>
            <p:spPr bwMode="auto">
              <a:xfrm>
                <a:off x="5081" y="9234"/>
                <a:ext cx="3246" cy="3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altLang="ru-RU" sz="1400" b="1" dirty="0">
                    <a:latin typeface="Calibri" pitchFamily="34" charset="0"/>
                    <a:cs typeface="Arial" pitchFamily="34" charset="0"/>
                  </a:rPr>
                  <a:t> </a:t>
                </a:r>
                <a:r>
                  <a:rPr lang="en-US" altLang="ru-RU" sz="1400" b="1" dirty="0" smtClean="0">
                    <a:latin typeface="Calibri" pitchFamily="34" charset="0"/>
                    <a:cs typeface="Arial" pitchFamily="34" charset="0"/>
                  </a:rPr>
                  <a:t>        </a:t>
                </a:r>
                <a:r>
                  <a:rPr kumimoji="0" lang="en-US" altLang="ru-RU" sz="1400" b="1" i="0" u="none" strike="noStrike" cap="none" normalizeH="0" baseline="0" dirty="0" smtClean="0">
                    <a:ln>
                      <a:noFill/>
                    </a:ln>
                    <a:solidFill>
                      <a:schemeClr val="tx1"/>
                    </a:solidFill>
                    <a:effectLst/>
                    <a:latin typeface="Calibri" pitchFamily="34" charset="0"/>
                    <a:cs typeface="Arial" pitchFamily="34" charset="0"/>
                  </a:rPr>
                  <a:t> Baseline cartographic map </a:t>
                </a:r>
                <a:endParaRPr kumimoji="0" lang="ru-RU" altLang="ru-RU"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8680" name="Picture 8" descr="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2" y="6174"/>
                <a:ext cx="2150" cy="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 name="Rectangle 5"/>
          <p:cNvSpPr>
            <a:spLocks noChangeArrowheads="1"/>
          </p:cNvSpPr>
          <p:nvPr/>
        </p:nvSpPr>
        <p:spPr bwMode="auto">
          <a:xfrm>
            <a:off x="4699739" y="6452609"/>
            <a:ext cx="4427537" cy="396875"/>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ru-RU" sz="1000" b="1">
                <a:solidFill>
                  <a:schemeClr val="bg1"/>
                </a:solidFill>
                <a:cs typeface="Arial" charset="0"/>
              </a:rPr>
              <a:t>RAMIZ MAMMADOV</a:t>
            </a:r>
            <a:r>
              <a:rPr lang="ru-RU" altLang="ru-RU" sz="1000" b="1">
                <a:solidFill>
                  <a:schemeClr val="bg1"/>
                </a:solidFill>
                <a:cs typeface="Arial" charset="0"/>
              </a:rPr>
              <a:t> </a:t>
            </a:r>
            <a:endParaRPr lang="en-US" altLang="ru-RU" sz="1000" b="1">
              <a:solidFill>
                <a:schemeClr val="bg1"/>
              </a:solidFill>
              <a:cs typeface="Arial" charset="0"/>
            </a:endParaRPr>
          </a:p>
          <a:p>
            <a:pPr algn="ctr"/>
            <a:r>
              <a:rPr lang="en-US" altLang="ru-RU" sz="1000" b="1">
                <a:solidFill>
                  <a:schemeClr val="bg1"/>
                </a:solidFill>
                <a:cs typeface="Arial" charset="0"/>
              </a:rPr>
              <a:t>INSTITUTE OF GEOGRAPHY AZERBAIJAN ACDEMY OF SCIENCES</a:t>
            </a:r>
          </a:p>
        </p:txBody>
      </p:sp>
    </p:spTree>
    <p:extLst>
      <p:ext uri="{BB962C8B-B14F-4D97-AF65-F5344CB8AC3E}">
        <p14:creationId xmlns:p14="http://schemas.microsoft.com/office/powerpoint/2010/main" val="786481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07504" y="260648"/>
            <a:ext cx="9036496" cy="6863417"/>
          </a:xfrm>
          <a:prstGeom prst="rect">
            <a:avLst/>
          </a:prstGeom>
        </p:spPr>
        <p:txBody>
          <a:bodyPr wrap="square">
            <a:spAutoFit/>
          </a:bodyPr>
          <a:lstStyle/>
          <a:p>
            <a:r>
              <a:rPr lang="en-US" sz="2200" b="1" dirty="0" smtClean="0"/>
              <a:t>Used </a:t>
            </a:r>
            <a:r>
              <a:rPr lang="en-US" sz="2200" b="1" dirty="0"/>
              <a:t>materials and methods:</a:t>
            </a:r>
            <a:endParaRPr lang="ru-RU" sz="2200" dirty="0"/>
          </a:p>
          <a:p>
            <a:r>
              <a:rPr lang="en-US" sz="2200" dirty="0"/>
              <a:t>1.Digital cosmic </a:t>
            </a:r>
            <a:r>
              <a:rPr lang="en-US" sz="2200" dirty="0" smtClean="0"/>
              <a:t>images were </a:t>
            </a:r>
            <a:r>
              <a:rPr lang="en-US" sz="2200" dirty="0"/>
              <a:t>used for </a:t>
            </a:r>
            <a:r>
              <a:rPr lang="en-US" sz="2200" dirty="0" smtClean="0"/>
              <a:t>studying  </a:t>
            </a:r>
            <a:r>
              <a:rPr lang="en-US" sz="2200" dirty="0"/>
              <a:t>desertification processes in </a:t>
            </a:r>
            <a:r>
              <a:rPr lang="en-US" sz="2200" dirty="0" smtClean="0"/>
              <a:t>Azerbaijan, </a:t>
            </a:r>
            <a:r>
              <a:rPr lang="en-US" sz="2200" dirty="0"/>
              <a:t>received with the help of space satellites LANDSAT and </a:t>
            </a:r>
            <a:r>
              <a:rPr lang="en-US" sz="2200" dirty="0" err="1"/>
              <a:t>RESOURCEin</a:t>
            </a:r>
            <a:r>
              <a:rPr lang="en-US" sz="2200" dirty="0"/>
              <a:t> 1982 and </a:t>
            </a:r>
            <a:r>
              <a:rPr lang="en-US" sz="2200" dirty="0" smtClean="0"/>
              <a:t>2010. </a:t>
            </a:r>
          </a:p>
          <a:p>
            <a:r>
              <a:rPr lang="en-US" sz="2200" dirty="0" smtClean="0"/>
              <a:t>The  </a:t>
            </a:r>
            <a:r>
              <a:rPr lang="en-US" sz="2200" dirty="0"/>
              <a:t>cosmic photograph  received from the satellite LANDSAT TM with the resolution of 30 m was used separately for more detailed  studying </a:t>
            </a:r>
            <a:r>
              <a:rPr lang="en-US" sz="2200" dirty="0" err="1"/>
              <a:t>Absheron</a:t>
            </a:r>
            <a:r>
              <a:rPr lang="en-US" sz="2200" dirty="0"/>
              <a:t> peninsula.</a:t>
            </a:r>
            <a:endParaRPr lang="ru-RU" sz="2200" dirty="0"/>
          </a:p>
          <a:p>
            <a:r>
              <a:rPr lang="en-US" sz="2200" dirty="0"/>
              <a:t>2. Topographic maps in the scale 1:100 000 were used as baselines. Besides this landscape, geomorphological, flora, soil maps, maps of social structure, subsurface water, water supply and others were used.</a:t>
            </a:r>
            <a:endParaRPr lang="ru-RU" sz="2200" dirty="0"/>
          </a:p>
          <a:p>
            <a:r>
              <a:rPr lang="en-US" sz="2200" dirty="0"/>
              <a:t>3. Software support contained:</a:t>
            </a:r>
            <a:endParaRPr lang="ru-RU" sz="2200" dirty="0"/>
          </a:p>
          <a:p>
            <a:pPr lvl="0"/>
            <a:r>
              <a:rPr lang="en-US" sz="2200" b="1" dirty="0"/>
              <a:t>ArcView - </a:t>
            </a:r>
            <a:r>
              <a:rPr lang="en-US" sz="2200" dirty="0"/>
              <a:t>3.2 version - software system of </a:t>
            </a:r>
            <a:r>
              <a:rPr lang="en-US" sz="2200" dirty="0" err="1"/>
              <a:t>geoinformation</a:t>
            </a:r>
            <a:r>
              <a:rPr lang="en-US" sz="2200" dirty="0"/>
              <a:t> system (GIS);</a:t>
            </a:r>
            <a:endParaRPr lang="ru-RU" sz="2200" dirty="0"/>
          </a:p>
          <a:p>
            <a:pPr lvl="0"/>
            <a:r>
              <a:rPr lang="en-US" sz="2200" b="1" dirty="0"/>
              <a:t>Chips</a:t>
            </a:r>
            <a:r>
              <a:rPr lang="en-US" sz="2200" dirty="0"/>
              <a:t> - software system oriented to image processing;</a:t>
            </a:r>
            <a:endParaRPr lang="ru-RU" sz="2200" dirty="0"/>
          </a:p>
          <a:p>
            <a:pPr lvl="0"/>
            <a:r>
              <a:rPr lang="en-US" sz="2200" b="1" dirty="0"/>
              <a:t>Image Warp – </a:t>
            </a:r>
            <a:r>
              <a:rPr lang="en-US" sz="2200" dirty="0"/>
              <a:t>the module</a:t>
            </a:r>
            <a:r>
              <a:rPr lang="en-US" sz="2200" b="1" dirty="0"/>
              <a:t> </a:t>
            </a:r>
            <a:r>
              <a:rPr lang="en-US" sz="2200" dirty="0"/>
              <a:t>ArcView oriented to the procedure of transforming bit-</a:t>
            </a:r>
            <a:endParaRPr lang="ru-RU" sz="2200" dirty="0"/>
          </a:p>
          <a:p>
            <a:pPr lvl="0"/>
            <a:r>
              <a:rPr lang="en-US" sz="2200" dirty="0"/>
              <a:t>mapped images into prescribed cartographic projection;</a:t>
            </a:r>
            <a:endParaRPr lang="ru-RU" sz="2200" dirty="0"/>
          </a:p>
          <a:p>
            <a:pPr lvl="0"/>
            <a:r>
              <a:rPr lang="en-US" sz="2200" b="1" dirty="0"/>
              <a:t>Shape Warp - </a:t>
            </a:r>
            <a:r>
              <a:rPr lang="en-US" sz="2200" dirty="0"/>
              <a:t>the module</a:t>
            </a:r>
            <a:r>
              <a:rPr lang="en-US" sz="2200" b="1" dirty="0"/>
              <a:t> </a:t>
            </a:r>
            <a:r>
              <a:rPr lang="en-US" sz="2200" dirty="0"/>
              <a:t>ArcView oriented to the procedure of transforming data vectors into prescribed cartographic projection</a:t>
            </a:r>
            <a:r>
              <a:rPr lang="en-US" sz="2200" dirty="0" smtClean="0"/>
              <a:t>;</a:t>
            </a:r>
          </a:p>
          <a:p>
            <a:endParaRPr lang="ru-RU" sz="2200" dirty="0" smtClean="0"/>
          </a:p>
          <a:p>
            <a:pPr lvl="0"/>
            <a:endParaRPr lang="en-US" sz="2200" dirty="0" smtClean="0"/>
          </a:p>
        </p:txBody>
      </p:sp>
      <p:sp>
        <p:nvSpPr>
          <p:cNvPr id="3" name="Rectangle 5"/>
          <p:cNvSpPr>
            <a:spLocks noChangeArrowheads="1"/>
          </p:cNvSpPr>
          <p:nvPr/>
        </p:nvSpPr>
        <p:spPr bwMode="auto">
          <a:xfrm>
            <a:off x="4699739" y="6452609"/>
            <a:ext cx="4427537" cy="396875"/>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ru-RU" sz="1000" b="1">
                <a:solidFill>
                  <a:schemeClr val="bg1"/>
                </a:solidFill>
                <a:cs typeface="Arial" charset="0"/>
              </a:rPr>
              <a:t>RAMIZ MAMMADOV</a:t>
            </a:r>
            <a:r>
              <a:rPr lang="ru-RU" altLang="ru-RU" sz="1000" b="1">
                <a:solidFill>
                  <a:schemeClr val="bg1"/>
                </a:solidFill>
                <a:cs typeface="Arial" charset="0"/>
              </a:rPr>
              <a:t> </a:t>
            </a:r>
            <a:endParaRPr lang="en-US" altLang="ru-RU" sz="1000" b="1">
              <a:solidFill>
                <a:schemeClr val="bg1"/>
              </a:solidFill>
              <a:cs typeface="Arial" charset="0"/>
            </a:endParaRPr>
          </a:p>
          <a:p>
            <a:pPr algn="ctr"/>
            <a:r>
              <a:rPr lang="en-US" altLang="ru-RU" sz="1000" b="1">
                <a:solidFill>
                  <a:schemeClr val="bg1"/>
                </a:solidFill>
                <a:cs typeface="Arial" charset="0"/>
              </a:rPr>
              <a:t>INSTITUTE OF GEOGRAPHY AZERBAIJAN ACDEMY OF SCIENCES</a:t>
            </a:r>
          </a:p>
        </p:txBody>
      </p:sp>
    </p:spTree>
    <p:extLst>
      <p:ext uri="{BB962C8B-B14F-4D97-AF65-F5344CB8AC3E}">
        <p14:creationId xmlns:p14="http://schemas.microsoft.com/office/powerpoint/2010/main" val="2830106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78029"/>
            <a:ext cx="8424936" cy="523220"/>
          </a:xfrm>
          <a:prstGeom prst="rect">
            <a:avLst/>
          </a:prstGeom>
        </p:spPr>
        <p:txBody>
          <a:bodyPr wrap="square">
            <a:spAutoFit/>
          </a:bodyPr>
          <a:lstStyle/>
          <a:p>
            <a:pPr lvl="0" fontAlgn="base">
              <a:spcBef>
                <a:spcPct val="0"/>
              </a:spcBef>
              <a:spcAft>
                <a:spcPct val="0"/>
              </a:spcAft>
            </a:pPr>
            <a:r>
              <a:rPr lang="en-US" altLang="ru-RU" sz="1400" dirty="0">
                <a:solidFill>
                  <a:prstClr val="black"/>
                </a:solidFill>
                <a:latin typeface="Lucida Console" pitchFamily="49" charset="0"/>
                <a:cs typeface="Arial" pitchFamily="34" charset="0"/>
              </a:rPr>
              <a:t>Fragments of the table of contours for each type of desertification with key </a:t>
            </a:r>
            <a:r>
              <a:rPr lang="en-US" altLang="ru-RU" sz="1400" dirty="0" err="1">
                <a:solidFill>
                  <a:prstClr val="black"/>
                </a:solidFill>
                <a:latin typeface="Lucida Console" pitchFamily="49" charset="0"/>
                <a:cs typeface="Arial" pitchFamily="34" charset="0"/>
              </a:rPr>
              <a:t>parametres</a:t>
            </a:r>
            <a:r>
              <a:rPr lang="en-US" altLang="ru-RU" sz="1400" dirty="0">
                <a:solidFill>
                  <a:prstClr val="black"/>
                </a:solidFill>
                <a:latin typeface="Lucida Console" pitchFamily="49" charset="0"/>
                <a:cs typeface="Arial" pitchFamily="34" charset="0"/>
              </a:rPr>
              <a:t> (degree and the reasons, the areas of contours, estimations).</a:t>
            </a:r>
            <a:endParaRPr lang="en-US" altLang="ru-RU" sz="1400" dirty="0">
              <a:solidFill>
                <a:prstClr val="black"/>
              </a:solidFill>
              <a:latin typeface="Times New Roman" pitchFamily="18" charset="0"/>
              <a:cs typeface="Arial" pitchFamily="34" charset="0"/>
            </a:endParaRPr>
          </a:p>
        </p:txBody>
      </p:sp>
      <p:pic>
        <p:nvPicPr>
          <p:cNvPr id="4" name="Picture 4"/>
          <p:cNvPicPr/>
          <p:nvPr/>
        </p:nvPicPr>
        <p:blipFill>
          <a:blip r:embed="rId2"/>
          <a:srcRect/>
          <a:stretch>
            <a:fillRect/>
          </a:stretch>
        </p:blipFill>
        <p:spPr bwMode="auto">
          <a:xfrm>
            <a:off x="899592" y="908720"/>
            <a:ext cx="6768752" cy="1728192"/>
          </a:xfrm>
          <a:prstGeom prst="rect">
            <a:avLst/>
          </a:prstGeom>
          <a:noFill/>
          <a:ln w="9525">
            <a:noFill/>
            <a:miter lim="800000"/>
            <a:headEnd/>
            <a:tailEnd/>
          </a:ln>
        </p:spPr>
      </p:pic>
      <p:pic>
        <p:nvPicPr>
          <p:cNvPr id="5" name="Picture 5"/>
          <p:cNvPicPr/>
          <p:nvPr/>
        </p:nvPicPr>
        <p:blipFill>
          <a:blip r:embed="rId3"/>
          <a:srcRect/>
          <a:stretch>
            <a:fillRect/>
          </a:stretch>
        </p:blipFill>
        <p:spPr bwMode="auto">
          <a:xfrm>
            <a:off x="918363" y="2636912"/>
            <a:ext cx="6749981" cy="1800200"/>
          </a:xfrm>
          <a:prstGeom prst="rect">
            <a:avLst/>
          </a:prstGeom>
          <a:noFill/>
          <a:ln w="9525">
            <a:noFill/>
            <a:miter lim="800000"/>
            <a:headEnd/>
            <a:tailEnd/>
          </a:ln>
        </p:spPr>
      </p:pic>
      <p:pic>
        <p:nvPicPr>
          <p:cNvPr id="6" name="Рисунок 5"/>
          <p:cNvPicPr/>
          <p:nvPr/>
        </p:nvPicPr>
        <p:blipFill>
          <a:blip r:embed="rId4">
            <a:extLst>
              <a:ext uri="{28A0092B-C50C-407E-A947-70E740481C1C}">
                <a14:useLocalDpi xmlns:a14="http://schemas.microsoft.com/office/drawing/2010/main" val="0"/>
              </a:ext>
            </a:extLst>
          </a:blip>
          <a:srcRect/>
          <a:stretch>
            <a:fillRect/>
          </a:stretch>
        </p:blipFill>
        <p:spPr bwMode="auto">
          <a:xfrm>
            <a:off x="895590" y="4437112"/>
            <a:ext cx="6772754" cy="1921225"/>
          </a:xfrm>
          <a:prstGeom prst="rect">
            <a:avLst/>
          </a:prstGeom>
          <a:noFill/>
          <a:ln>
            <a:noFill/>
          </a:ln>
        </p:spPr>
      </p:pic>
    </p:spTree>
    <p:extLst>
      <p:ext uri="{BB962C8B-B14F-4D97-AF65-F5344CB8AC3E}">
        <p14:creationId xmlns:p14="http://schemas.microsoft.com/office/powerpoint/2010/main" val="1485068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3320735"/>
              </p:ext>
            </p:extLst>
          </p:nvPr>
        </p:nvGraphicFramePr>
        <p:xfrm>
          <a:off x="323528" y="116632"/>
          <a:ext cx="8280920" cy="6453330"/>
        </p:xfrm>
        <a:graphic>
          <a:graphicData uri="http://schemas.openxmlformats.org/drawingml/2006/table">
            <a:tbl>
              <a:tblPr>
                <a:tableStyleId>{5C22544A-7EE6-4342-B048-85BDC9FD1C3A}</a:tableStyleId>
              </a:tblPr>
              <a:tblGrid>
                <a:gridCol w="98635"/>
                <a:gridCol w="898427"/>
                <a:gridCol w="864859"/>
                <a:gridCol w="778800"/>
                <a:gridCol w="432735"/>
                <a:gridCol w="259396"/>
                <a:gridCol w="695794"/>
                <a:gridCol w="259396"/>
                <a:gridCol w="695794"/>
                <a:gridCol w="695794"/>
                <a:gridCol w="778800"/>
                <a:gridCol w="695794"/>
                <a:gridCol w="778800"/>
                <a:gridCol w="347896"/>
              </a:tblGrid>
              <a:tr h="454002">
                <a:tc gridSpan="8">
                  <a:txBody>
                    <a:bodyPr/>
                    <a:lstStyle/>
                    <a:p>
                      <a:pPr algn="ctr">
                        <a:spcAft>
                          <a:spcPts val="0"/>
                        </a:spcAft>
                      </a:pPr>
                      <a:r>
                        <a:rPr lang="ru-RU" sz="1400" dirty="0">
                          <a:effectLst/>
                        </a:rPr>
                        <a:t> </a:t>
                      </a:r>
                      <a:r>
                        <a:rPr lang="en-US" sz="1400" dirty="0" err="1">
                          <a:effectLst/>
                        </a:rPr>
                        <a:t>Aeara</a:t>
                      </a:r>
                      <a:r>
                        <a:rPr lang="ru-RU" sz="1400" dirty="0">
                          <a:effectLst/>
                        </a:rPr>
                        <a:t>(м)</a:t>
                      </a:r>
                    </a:p>
                    <a:p>
                      <a:pPr algn="ctr">
                        <a:spcAft>
                          <a:spcPts val="0"/>
                        </a:spcAft>
                      </a:pPr>
                      <a:r>
                        <a:rPr lang="ru-RU" sz="1400" dirty="0" err="1">
                          <a:effectLst/>
                        </a:rPr>
                        <a:t>Azerbaijan</a:t>
                      </a:r>
                      <a:r>
                        <a:rPr lang="ru-RU" sz="1400" dirty="0">
                          <a:effectLst/>
                        </a:rPr>
                        <a:t> 82</a:t>
                      </a:r>
                      <a:endParaRPr lang="ru-RU" sz="1400" dirty="0">
                        <a:effectLst/>
                        <a:latin typeface="Times New Roman"/>
                        <a:ea typeface="Times New Roman"/>
                      </a:endParaRPr>
                    </a:p>
                  </a:txBody>
                  <a:tcPr marL="51173" marR="51173"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6">
                  <a:txBody>
                    <a:bodyPr/>
                    <a:lstStyle/>
                    <a:p>
                      <a:pPr algn="ctr">
                        <a:spcAft>
                          <a:spcPts val="0"/>
                        </a:spcAft>
                      </a:pPr>
                      <a:r>
                        <a:rPr lang="en-US" sz="1400" u="none" strike="noStrike" kern="0" dirty="0">
                          <a:effectLst/>
                        </a:rPr>
                        <a:t>Table square (km</a:t>
                      </a:r>
                      <a:r>
                        <a:rPr lang="en-US" sz="1400" u="none" strike="noStrike" kern="0" baseline="30000" dirty="0">
                          <a:effectLst/>
                        </a:rPr>
                        <a:t>2</a:t>
                      </a:r>
                      <a:r>
                        <a:rPr lang="en-US" sz="1400" u="none" strike="noStrike" kern="0" dirty="0">
                          <a:effectLst/>
                        </a:rPr>
                        <a:t>) of natural Landscape on classification of (degree of desertification)  </a:t>
                      </a:r>
                      <a:endParaRPr lang="ru-RU" sz="1400" b="1" u="sng" kern="0" dirty="0">
                        <a:effectLst/>
                        <a:latin typeface="Times New Roman"/>
                      </a:endParaRPr>
                    </a:p>
                  </a:txBody>
                  <a:tcPr marL="51173" marR="51173"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86432">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ctr">
                        <a:spcAft>
                          <a:spcPts val="0"/>
                        </a:spcAft>
                      </a:pPr>
                      <a:r>
                        <a:rPr lang="en-US" sz="700">
                          <a:effectLst/>
                        </a:rPr>
                        <a:t> </a:t>
                      </a:r>
                      <a:endParaRPr lang="ru-RU" sz="700">
                        <a:effectLst/>
                      </a:endParaRPr>
                    </a:p>
                    <a:p>
                      <a:pPr algn="ctr">
                        <a:spcAft>
                          <a:spcPts val="0"/>
                        </a:spcAft>
                      </a:pPr>
                      <a:r>
                        <a:rPr lang="ru-RU" sz="700">
                          <a:effectLst/>
                        </a:rPr>
                        <a:t>COUNTRY</a:t>
                      </a:r>
                      <a:endParaRPr lang="ru-RU" sz="700">
                        <a:effectLst/>
                        <a:latin typeface="Times New Roman"/>
                        <a:ea typeface="Times New Roman"/>
                      </a:endParaRPr>
                    </a:p>
                  </a:txBody>
                  <a:tcPr marL="25586" marR="25586" marT="0" marB="0"/>
                </a:tc>
                <a:tc>
                  <a:txBody>
                    <a:bodyPr/>
                    <a:lstStyle/>
                    <a:p>
                      <a:pPr algn="ctr">
                        <a:spcAft>
                          <a:spcPts val="0"/>
                        </a:spcAft>
                      </a:pPr>
                      <a:r>
                        <a:rPr lang="ru-RU" sz="700">
                          <a:effectLst/>
                        </a:rPr>
                        <a:t> </a:t>
                      </a:r>
                    </a:p>
                    <a:p>
                      <a:pPr algn="ctr">
                        <a:spcAft>
                          <a:spcPts val="0"/>
                        </a:spcAft>
                      </a:pPr>
                      <a:r>
                        <a:rPr lang="ru-RU" sz="700">
                          <a:effectLst/>
                        </a:rPr>
                        <a:t>AREA</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p>
                    <a:p>
                      <a:pPr algn="r">
                        <a:spcAft>
                          <a:spcPts val="0"/>
                        </a:spcAft>
                      </a:pPr>
                      <a:r>
                        <a:rPr lang="ru-RU" sz="700">
                          <a:effectLst/>
                        </a:rPr>
                        <a:t>PERIMETER</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LANDSCAPE</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REASON</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p>
                    <a:p>
                      <a:pPr algn="r">
                        <a:spcAft>
                          <a:spcPts val="0"/>
                        </a:spcAft>
                      </a:pPr>
                      <a:r>
                        <a:rPr lang="ru-RU" sz="700">
                          <a:effectLst/>
                        </a:rPr>
                        <a:t>TYPE</a:t>
                      </a:r>
                      <a:endParaRPr lang="ru-RU" sz="700">
                        <a:effectLst/>
                        <a:latin typeface="Times New Roman"/>
                        <a:ea typeface="Times New Roman"/>
                      </a:endParaRPr>
                    </a:p>
                  </a:txBody>
                  <a:tcPr marL="25586" marR="25586" marT="0" marB="0"/>
                </a:tc>
                <a:tc>
                  <a:txBody>
                    <a:bodyPr/>
                    <a:lstStyle/>
                    <a:p>
                      <a:pPr algn="r">
                        <a:spcAft>
                          <a:spcPts val="0"/>
                        </a:spcAft>
                      </a:pPr>
                      <a:r>
                        <a:rPr lang="ru-RU" sz="600">
                          <a:effectLst/>
                        </a:rPr>
                        <a:t>De</a:t>
                      </a:r>
                      <a:r>
                        <a:rPr lang="en-US" sz="600">
                          <a:effectLst/>
                        </a:rPr>
                        <a:t>g</a:t>
                      </a:r>
                      <a:r>
                        <a:rPr lang="ru-RU" sz="600">
                          <a:effectLst/>
                        </a:rPr>
                        <a:t>RE</a:t>
                      </a:r>
                      <a:r>
                        <a:rPr lang="en-US" sz="600">
                          <a:effectLst/>
                        </a:rPr>
                        <a:t>e</a:t>
                      </a:r>
                      <a:endParaRPr lang="ru-RU" sz="700">
                        <a:effectLst/>
                        <a:latin typeface="Times New Roman"/>
                        <a:ea typeface="Times New Roman"/>
                      </a:endParaRPr>
                    </a:p>
                  </a:txBody>
                  <a:tcPr marL="25586" marR="25586" marT="0" marB="0"/>
                </a:tc>
                <a:tc>
                  <a:txBody>
                    <a:bodyPr/>
                    <a:lstStyle/>
                    <a:p>
                      <a:pPr>
                        <a:spcAft>
                          <a:spcPts val="0"/>
                        </a:spcAft>
                      </a:pPr>
                      <a:r>
                        <a:rPr lang="ru-RU" sz="700">
                          <a:effectLst/>
                        </a:rPr>
                        <a:t>NO_DESERT</a:t>
                      </a:r>
                      <a:r>
                        <a:rPr lang="en-US" sz="700">
                          <a:effectLst/>
                        </a:rPr>
                        <a:t>IFICA</a:t>
                      </a:r>
                      <a:endParaRPr lang="ru-RU" sz="700">
                        <a:effectLst/>
                      </a:endParaRPr>
                    </a:p>
                    <a:p>
                      <a:pPr>
                        <a:spcAft>
                          <a:spcPts val="0"/>
                        </a:spcAft>
                      </a:pPr>
                      <a:r>
                        <a:rPr lang="en-US" sz="700">
                          <a:effectLst/>
                        </a:rPr>
                        <a:t>TION</a:t>
                      </a:r>
                      <a:endParaRPr lang="ru-RU" sz="700">
                        <a:effectLst/>
                        <a:latin typeface="Times New Roman"/>
                        <a:ea typeface="Times New Roman"/>
                      </a:endParaRPr>
                    </a:p>
                  </a:txBody>
                  <a:tcPr marL="25586" marR="25586" marT="0" marB="0"/>
                </a:tc>
                <a:tc>
                  <a:txBody>
                    <a:bodyPr/>
                    <a:lstStyle/>
                    <a:p>
                      <a:pPr algn="ctr">
                        <a:spcAft>
                          <a:spcPts val="0"/>
                        </a:spcAft>
                      </a:pPr>
                      <a:r>
                        <a:rPr lang="ru-RU" sz="700">
                          <a:effectLst/>
                        </a:rPr>
                        <a:t> </a:t>
                      </a:r>
                    </a:p>
                    <a:p>
                      <a:pPr algn="ctr">
                        <a:spcAft>
                          <a:spcPts val="0"/>
                        </a:spcAft>
                      </a:pPr>
                      <a:r>
                        <a:rPr lang="ru-RU" sz="700">
                          <a:effectLst/>
                        </a:rPr>
                        <a:t>SLIGHT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p>
                    <a:p>
                      <a:pPr algn="r">
                        <a:spcAft>
                          <a:spcPts val="0"/>
                        </a:spcAft>
                      </a:pPr>
                      <a:r>
                        <a:rPr lang="ru-RU" sz="700">
                          <a:effectLst/>
                        </a:rPr>
                        <a:t>MODERATE</a:t>
                      </a:r>
                      <a:endParaRPr lang="ru-RU" sz="700">
                        <a:effectLst/>
                        <a:latin typeface="Times New Roman"/>
                        <a:ea typeface="Times New Roman"/>
                      </a:endParaRPr>
                    </a:p>
                  </a:txBody>
                  <a:tcPr marL="25586" marR="25586" marT="0" marB="0"/>
                </a:tc>
                <a:tc>
                  <a:txBody>
                    <a:bodyPr/>
                    <a:lstStyle/>
                    <a:p>
                      <a:pPr algn="ctr">
                        <a:spcAft>
                          <a:spcPts val="0"/>
                        </a:spcAft>
                      </a:pPr>
                      <a:r>
                        <a:rPr lang="ru-RU" sz="700">
                          <a:effectLst/>
                        </a:rPr>
                        <a:t> </a:t>
                      </a:r>
                    </a:p>
                    <a:p>
                      <a:pPr algn="ctr">
                        <a:spcAft>
                          <a:spcPts val="0"/>
                        </a:spcAft>
                      </a:pPr>
                      <a:r>
                        <a:rPr lang="ru-RU" sz="700">
                          <a:effectLst/>
                        </a:rPr>
                        <a:t>STRONG</a:t>
                      </a:r>
                      <a:endParaRPr lang="ru-RU" sz="700">
                        <a:effectLst/>
                        <a:latin typeface="Times New Roman"/>
                        <a:ea typeface="Times New Roman"/>
                      </a:endParaRPr>
                    </a:p>
                  </a:txBody>
                  <a:tcPr marL="25586" marR="25586" marT="0" marB="0"/>
                </a:tc>
                <a:tc>
                  <a:txBody>
                    <a:bodyPr/>
                    <a:lstStyle/>
                    <a:p>
                      <a:pPr algn="ctr">
                        <a:spcAft>
                          <a:spcPts val="0"/>
                        </a:spcAft>
                      </a:pPr>
                      <a:r>
                        <a:rPr lang="ru-RU" sz="700">
                          <a:effectLst/>
                        </a:rPr>
                        <a:t> </a:t>
                      </a:r>
                    </a:p>
                    <a:p>
                      <a:pPr algn="ctr">
                        <a:spcAft>
                          <a:spcPts val="0"/>
                        </a:spcAft>
                      </a:pPr>
                      <a:r>
                        <a:rPr lang="ru-RU" sz="700">
                          <a:effectLst/>
                        </a:rPr>
                        <a:t>V_STRONG</a:t>
                      </a:r>
                      <a:endParaRPr lang="ru-RU" sz="700">
                        <a:effectLst/>
                        <a:latin typeface="Times New Roman"/>
                        <a:ea typeface="Times New Roman"/>
                      </a:endParaRPr>
                    </a:p>
                  </a:txBody>
                  <a:tcPr marL="25586" marR="25586" marT="0" marB="0"/>
                </a:tc>
                <a:tc>
                  <a:txBody>
                    <a:bodyPr/>
                    <a:lstStyle/>
                    <a:p>
                      <a:pPr algn="ctr">
                        <a:spcAft>
                          <a:spcPts val="0"/>
                        </a:spcAft>
                      </a:pPr>
                      <a:r>
                        <a:rPr lang="ru-RU" sz="700">
                          <a:effectLst/>
                        </a:rPr>
                        <a:t> </a:t>
                      </a:r>
                    </a:p>
                    <a:p>
                      <a:pPr algn="ctr">
                        <a:spcAft>
                          <a:spcPts val="0"/>
                        </a:spcAft>
                      </a:pPr>
                      <a:r>
                        <a:rPr lang="ru-RU" sz="700">
                          <a:effectLst/>
                        </a:rPr>
                        <a:t>N</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35832727,486</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39261,305</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5</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Ct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degveg</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35832,727</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119</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4120396,625</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8902,412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5</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Ct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degveg</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4120,3966</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40</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6478423,057</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10326,574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5</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Ct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degveg</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6478,4231</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41</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14576433,111</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21265,060</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20</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Nt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degveg</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14576,433</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47</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6903257,719</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16044,429</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glasier</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Nt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degveg</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6903,2577</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0</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2374057,990</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8391,016</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glasier</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Nt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degveg</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2374,0580</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110</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3041160,889</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7058,811</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glasier</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Nt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degveg</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3041,1609</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111</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4795031,674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8204,053</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9</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Nt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water</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5</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4795,0317</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91</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87277886,608</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40629,994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28</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Nt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water</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87277,886</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90</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5090365,611</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11697,635</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Nt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degveg</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0,0000</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5090,3656</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65</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18152583,384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16760,909</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Nt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salinisation</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18151,413</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64</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10907595,122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34140,626</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Nt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wind</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10907,595</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64</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14961032,841</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17787,854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29</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Nt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deswell</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14961,032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86</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37117637,798</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38150,168</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Ag</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salinisation</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37117,637</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88</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9058358,943</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11704,844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20</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Nt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salinisation</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5</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9058,3589</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47</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4369178,140</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10035,566</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20</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Nt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salinisation</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5</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4369,1781</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47</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115763847,30</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101403,021</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Nt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salinisation</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5</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115763,84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59</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26762638,751</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40199,649</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Nt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wind</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26762,638</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38</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43804373,301</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49785,209</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Nt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salinisation</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43804,373</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49</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28103915,944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51165,415</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Nt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wind</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28103,915</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51</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182682603,69</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83028,206</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8</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Nt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water</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182681,28</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16</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28409121,666</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35175,559</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29</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Ag</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salinisation</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28409,121</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85</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234554662,01</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138486,162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27</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Ag</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degveg</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234476,56</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70</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327182169,63</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151185,911</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23</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Nt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water</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327182,16</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78</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1392140916,3</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478388,790</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30</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Ag</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salinisation</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1392322,4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83</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4055288,134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9650,776</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Nt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water</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4055,2881</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113</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228642050,73</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114192,549</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9</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Nt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degveg</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228642,05</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12</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13080827,796</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16678,609</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5</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Ct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degveg</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13080,827</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108</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200788286,89</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111622,611</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5</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Ct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degveg</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200788,28</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114</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729577306,91</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137827,246</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17</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Nt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water</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729569,48</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24</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127542521,07</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67460,175</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9</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Nt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degveg</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127542,52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29</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243745728,64</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133931,838</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6</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Nt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degveg</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243745,72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28</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103237223,01</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38930,935</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Ct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degveg</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103237,22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4</a:t>
                      </a:r>
                      <a:endParaRPr lang="ru-RU" sz="700">
                        <a:effectLst/>
                        <a:latin typeface="Times New Roman"/>
                        <a:ea typeface="Times New Roman"/>
                      </a:endParaRPr>
                    </a:p>
                  </a:txBody>
                  <a:tcPr marL="25586" marR="25586" marT="0" marB="0"/>
                </a:tc>
              </a:tr>
              <a:tr h="162144">
                <a:tc>
                  <a:txBody>
                    <a:bodyPr/>
                    <a:lstStyle/>
                    <a:p>
                      <a:pPr>
                        <a:spcAft>
                          <a:spcPts val="0"/>
                        </a:spcAft>
                      </a:pPr>
                      <a:r>
                        <a:rPr lang="ru-RU" sz="700">
                          <a:effectLst/>
                        </a:rPr>
                        <a:t> </a:t>
                      </a:r>
                      <a:endParaRPr lang="ru-RU" sz="700">
                        <a:effectLst/>
                        <a:latin typeface="Times New Roman"/>
                        <a:ea typeface="Times New Roman"/>
                      </a:endParaRPr>
                    </a:p>
                  </a:txBody>
                  <a:tcPr marL="0" marR="0" marT="0" marB="0" anchor="ctr"/>
                </a:tc>
                <a:tc>
                  <a:txBody>
                    <a:bodyPr/>
                    <a:lstStyle/>
                    <a:p>
                      <a:pPr algn="r">
                        <a:spcAft>
                          <a:spcPts val="0"/>
                        </a:spcAft>
                      </a:pPr>
                      <a:r>
                        <a:rPr lang="ru-RU" sz="700">
                          <a:effectLst/>
                        </a:rPr>
                        <a:t>Azerbaijan 82</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322614503,85</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141529,393</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1</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Ct</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degveg</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322614,50</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a:effectLst/>
                        </a:rPr>
                        <a:t> </a:t>
                      </a:r>
                      <a:endParaRPr lang="ru-RU" sz="700">
                        <a:effectLst/>
                        <a:latin typeface="Times New Roman"/>
                        <a:ea typeface="Times New Roman"/>
                      </a:endParaRPr>
                    </a:p>
                  </a:txBody>
                  <a:tcPr marL="25586" marR="25586" marT="0" marB="0"/>
                </a:tc>
                <a:tc>
                  <a:txBody>
                    <a:bodyPr/>
                    <a:lstStyle/>
                    <a:p>
                      <a:pPr algn="r">
                        <a:spcAft>
                          <a:spcPts val="0"/>
                        </a:spcAft>
                      </a:pPr>
                      <a:r>
                        <a:rPr lang="ru-RU" sz="700" dirty="0">
                          <a:effectLst/>
                        </a:rPr>
                        <a:t>1</a:t>
                      </a:r>
                      <a:endParaRPr lang="ru-RU" sz="700" dirty="0">
                        <a:effectLst/>
                        <a:latin typeface="Times New Roman"/>
                        <a:ea typeface="Times New Roman"/>
                      </a:endParaRPr>
                    </a:p>
                  </a:txBody>
                  <a:tcPr marL="25586" marR="25586" marT="0" marB="0"/>
                </a:tc>
              </a:tr>
            </a:tbl>
          </a:graphicData>
        </a:graphic>
      </p:graphicFrame>
    </p:spTree>
    <p:extLst>
      <p:ext uri="{BB962C8B-B14F-4D97-AF65-F5344CB8AC3E}">
        <p14:creationId xmlns:p14="http://schemas.microsoft.com/office/powerpoint/2010/main" val="1138287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699739" y="6452609"/>
            <a:ext cx="4427537" cy="396875"/>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ru-RU" sz="1000" b="1">
                <a:solidFill>
                  <a:schemeClr val="bg1"/>
                </a:solidFill>
                <a:cs typeface="Arial" charset="0"/>
              </a:rPr>
              <a:t>RAMIZ MAMMADOV</a:t>
            </a:r>
            <a:r>
              <a:rPr lang="ru-RU" altLang="ru-RU" sz="1000" b="1">
                <a:solidFill>
                  <a:schemeClr val="bg1"/>
                </a:solidFill>
                <a:cs typeface="Arial" charset="0"/>
              </a:rPr>
              <a:t> </a:t>
            </a:r>
            <a:endParaRPr lang="en-US" altLang="ru-RU" sz="1000" b="1">
              <a:solidFill>
                <a:schemeClr val="bg1"/>
              </a:solidFill>
              <a:cs typeface="Arial" charset="0"/>
            </a:endParaRPr>
          </a:p>
          <a:p>
            <a:pPr algn="ctr"/>
            <a:r>
              <a:rPr lang="en-US" altLang="ru-RU" sz="1000" b="1">
                <a:solidFill>
                  <a:schemeClr val="bg1"/>
                </a:solidFill>
                <a:cs typeface="Arial" charset="0"/>
              </a:rPr>
              <a:t>INSTITUTE OF GEOGRAPHY AZERBAIJAN ACDEMY OF SCIENCES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3350"/>
            <a:ext cx="9201150" cy="659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155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7504" y="0"/>
            <a:ext cx="4536504" cy="6181610"/>
            <a:chOff x="1259" y="1134"/>
            <a:chExt cx="4446" cy="6480"/>
          </a:xfrm>
        </p:grpSpPr>
        <p:sp>
          <p:nvSpPr>
            <p:cNvPr id="3" name="Text Box 3"/>
            <p:cNvSpPr txBox="1">
              <a:spLocks noChangeArrowheads="1"/>
            </p:cNvSpPr>
            <p:nvPr/>
          </p:nvSpPr>
          <p:spPr bwMode="auto">
            <a:xfrm>
              <a:off x="1316" y="7074"/>
              <a:ext cx="4389" cy="5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err="1" smtClean="0">
                  <a:ln>
                    <a:noFill/>
                  </a:ln>
                  <a:solidFill>
                    <a:schemeClr val="tx1"/>
                  </a:solidFill>
                  <a:effectLst/>
                  <a:latin typeface="Times New Roman" pitchFamily="18" charset="0"/>
                  <a:cs typeface="Arial" pitchFamily="34" charset="0"/>
                </a:rPr>
                <a:t>Map</a:t>
              </a:r>
              <a:r>
                <a:rPr kumimoji="0" lang="ru-RU" altLang="ru-RU" sz="1600" b="1" i="0" u="none" strike="noStrike" cap="none" normalizeH="0" baseline="0" dirty="0" smtClean="0">
                  <a:ln>
                    <a:noFill/>
                  </a:ln>
                  <a:solidFill>
                    <a:schemeClr val="tx1"/>
                  </a:solidFill>
                  <a:effectLst/>
                  <a:latin typeface="Times New Roman" pitchFamily="18" charset="0"/>
                  <a:cs typeface="Arial" pitchFamily="34" charset="0"/>
                </a:rPr>
                <a:t> </a:t>
              </a:r>
              <a:r>
                <a:rPr kumimoji="0" lang="ru-RU" altLang="ru-RU" sz="1600" b="1" i="0" u="none" strike="noStrike" cap="none" normalizeH="0" baseline="0" dirty="0" err="1" smtClean="0">
                  <a:ln>
                    <a:noFill/>
                  </a:ln>
                  <a:solidFill>
                    <a:schemeClr val="tx1"/>
                  </a:solidFill>
                  <a:effectLst/>
                  <a:latin typeface="Times New Roman" pitchFamily="18" charset="0"/>
                  <a:cs typeface="Arial" pitchFamily="34" charset="0"/>
                </a:rPr>
                <a:t>of</a:t>
              </a:r>
              <a:r>
                <a:rPr kumimoji="0" lang="ru-RU" altLang="ru-RU" sz="1600" b="1" i="0" u="none" strike="noStrike" cap="none" normalizeH="0" baseline="0" dirty="0" smtClean="0">
                  <a:ln>
                    <a:noFill/>
                  </a:ln>
                  <a:solidFill>
                    <a:schemeClr val="tx1"/>
                  </a:solidFill>
                  <a:effectLst/>
                  <a:latin typeface="Times New Roman" pitchFamily="18" charset="0"/>
                  <a:cs typeface="Arial" pitchFamily="34" charset="0"/>
                </a:rPr>
                <a:t> </a:t>
              </a:r>
              <a:r>
                <a:rPr kumimoji="0" lang="ru-RU" altLang="ru-RU" sz="1600" b="1" i="0" u="none" strike="noStrike" cap="none" normalizeH="0" baseline="0" dirty="0" err="1" smtClean="0">
                  <a:ln>
                    <a:noFill/>
                  </a:ln>
                  <a:solidFill>
                    <a:schemeClr val="tx1"/>
                  </a:solidFill>
                  <a:effectLst/>
                  <a:latin typeface="Times New Roman" pitchFamily="18" charset="0"/>
                  <a:cs typeface="Arial" pitchFamily="34" charset="0"/>
                </a:rPr>
                <a:t>the</a:t>
              </a:r>
              <a:r>
                <a:rPr kumimoji="0" lang="ru-RU" altLang="ru-RU" sz="1600" b="1" i="0" u="none" strike="noStrike" cap="none" normalizeH="0" baseline="0" dirty="0" smtClean="0">
                  <a:ln>
                    <a:noFill/>
                  </a:ln>
                  <a:solidFill>
                    <a:schemeClr val="tx1"/>
                  </a:solidFill>
                  <a:effectLst/>
                  <a:latin typeface="Times New Roman" pitchFamily="18" charset="0"/>
                  <a:cs typeface="Arial" pitchFamily="34" charset="0"/>
                </a:rPr>
                <a:t> </a:t>
              </a:r>
              <a:r>
                <a:rPr kumimoji="0" lang="ru-RU" altLang="ru-RU" sz="1600" b="1" i="0" u="none" strike="noStrike" cap="none" normalizeH="0" baseline="0" dirty="0" err="1" smtClean="0">
                  <a:ln>
                    <a:noFill/>
                  </a:ln>
                  <a:solidFill>
                    <a:schemeClr val="tx1"/>
                  </a:solidFill>
                  <a:effectLst/>
                  <a:latin typeface="Times New Roman" pitchFamily="18" charset="0"/>
                  <a:cs typeface="Arial" pitchFamily="34" charset="0"/>
                </a:rPr>
                <a:t>last</a:t>
              </a:r>
              <a:r>
                <a:rPr kumimoji="0" lang="ru-RU" altLang="ru-RU" sz="1600" b="1" i="0" u="none" strike="noStrike" cap="none" normalizeH="0" baseline="0" dirty="0" smtClean="0">
                  <a:ln>
                    <a:noFill/>
                  </a:ln>
                  <a:solidFill>
                    <a:schemeClr val="tx1"/>
                  </a:solidFill>
                  <a:effectLst/>
                  <a:latin typeface="Times New Roman" pitchFamily="18" charset="0"/>
                  <a:cs typeface="Arial" pitchFamily="34" charset="0"/>
                </a:rPr>
                <a:t> </a:t>
              </a:r>
              <a:r>
                <a:rPr kumimoji="0" lang="ru-RU" altLang="ru-RU" sz="1600" b="1" i="0" u="none" strike="noStrike" cap="none" normalizeH="0" baseline="0" dirty="0" err="1" smtClean="0">
                  <a:ln>
                    <a:noFill/>
                  </a:ln>
                  <a:solidFill>
                    <a:schemeClr val="tx1"/>
                  </a:solidFill>
                  <a:effectLst/>
                  <a:latin typeface="Times New Roman" pitchFamily="18" charset="0"/>
                  <a:cs typeface="Arial" pitchFamily="34" charset="0"/>
                </a:rPr>
                <a:t>condition</a:t>
              </a:r>
              <a:r>
                <a:rPr kumimoji="0" lang="ru-RU" altLang="ru-RU" sz="1600" b="1" i="0" u="none" strike="noStrike" cap="none" normalizeH="0" baseline="0" dirty="0" smtClean="0">
                  <a:ln>
                    <a:noFill/>
                  </a:ln>
                  <a:solidFill>
                    <a:schemeClr val="tx1"/>
                  </a:solidFill>
                  <a:effectLst/>
                  <a:latin typeface="Times New Roman" pitchFamily="18" charset="0"/>
                  <a:cs typeface="Arial" pitchFamily="34" charset="0"/>
                </a:rPr>
                <a:t> </a:t>
              </a:r>
              <a:r>
                <a:rPr kumimoji="0" lang="ru-RU" altLang="ru-RU" sz="1600" b="1" i="0" u="none" strike="noStrike" cap="none" normalizeH="0" baseline="0" dirty="0" err="1" smtClean="0">
                  <a:ln>
                    <a:noFill/>
                  </a:ln>
                  <a:solidFill>
                    <a:schemeClr val="tx1"/>
                  </a:solidFill>
                  <a:effectLst/>
                  <a:latin typeface="Times New Roman" pitchFamily="18" charset="0"/>
                  <a:cs typeface="Arial" pitchFamily="34" charset="0"/>
                </a:rPr>
                <a:t>of</a:t>
              </a:r>
              <a:r>
                <a:rPr kumimoji="0" lang="ru-RU" altLang="ru-RU" sz="1600" b="1" i="0" u="none" strike="noStrike" cap="none" normalizeH="0" baseline="0" dirty="0" smtClean="0">
                  <a:ln>
                    <a:noFill/>
                  </a:ln>
                  <a:solidFill>
                    <a:schemeClr val="tx1"/>
                  </a:solidFill>
                  <a:effectLst/>
                  <a:latin typeface="Times New Roman" pitchFamily="18" charset="0"/>
                  <a:cs typeface="Arial" pitchFamily="34" charset="0"/>
                </a:rPr>
                <a:t> </a:t>
              </a:r>
              <a:r>
                <a:rPr kumimoji="0" lang="ru-RU" altLang="ru-RU" sz="1600" b="1" i="0" u="none" strike="noStrike" cap="none" normalizeH="0" baseline="0" dirty="0" err="1" smtClean="0">
                  <a:ln>
                    <a:noFill/>
                  </a:ln>
                  <a:solidFill>
                    <a:schemeClr val="tx1"/>
                  </a:solidFill>
                  <a:effectLst/>
                  <a:latin typeface="Times New Roman" pitchFamily="18" charset="0"/>
                  <a:cs typeface="Arial" pitchFamily="34" charset="0"/>
                </a:rPr>
                <a:t>the</a:t>
              </a:r>
              <a:r>
                <a:rPr kumimoji="0" lang="ru-RU" altLang="ru-RU" sz="1600" b="1" i="0" u="none" strike="noStrike" cap="none" normalizeH="0" baseline="0" dirty="0" smtClean="0">
                  <a:ln>
                    <a:noFill/>
                  </a:ln>
                  <a:solidFill>
                    <a:schemeClr val="tx1"/>
                  </a:solidFill>
                  <a:effectLst/>
                  <a:latin typeface="Times New Roman" pitchFamily="18" charset="0"/>
                  <a:cs typeface="Arial" pitchFamily="34" charset="0"/>
                </a:rPr>
                <a:t> </a:t>
              </a:r>
              <a:r>
                <a:rPr kumimoji="0" lang="en-US" altLang="ru-RU" sz="1600" b="1" i="0" u="none" strike="noStrike" cap="none" normalizeH="0" baseline="0" dirty="0" smtClean="0">
                  <a:ln>
                    <a:noFill/>
                  </a:ln>
                  <a:solidFill>
                    <a:schemeClr val="tx1"/>
                  </a:solidFill>
                  <a:effectLst/>
                  <a:latin typeface="Times New Roman" pitchFamily="18" charset="0"/>
                  <a:cs typeface="Arial" pitchFamily="34" charset="0"/>
                </a:rPr>
                <a:t>east </a:t>
              </a:r>
              <a:r>
                <a:rPr kumimoji="0" lang="ru-RU" altLang="ru-RU" sz="1600" b="1" i="0" u="none" strike="noStrike" cap="none" normalizeH="0" baseline="0" dirty="0" err="1" smtClean="0">
                  <a:ln>
                    <a:noFill/>
                  </a:ln>
                  <a:solidFill>
                    <a:schemeClr val="tx1"/>
                  </a:solidFill>
                  <a:effectLst/>
                  <a:latin typeface="Times New Roman" pitchFamily="18" charset="0"/>
                  <a:cs typeface="Arial" pitchFamily="34" charset="0"/>
                </a:rPr>
                <a:t>Azerbaijan</a:t>
              </a:r>
              <a:r>
                <a:rPr kumimoji="0" lang="en-US" altLang="ru-RU" sz="1600" b="1" i="0" u="none" strike="noStrike" cap="none" normalizeH="0" baseline="0" dirty="0" smtClean="0">
                  <a:ln>
                    <a:noFill/>
                  </a:ln>
                  <a:solidFill>
                    <a:schemeClr val="tx1"/>
                  </a:solidFill>
                  <a:effectLst/>
                  <a:latin typeface="Times New Roman" pitchFamily="18"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itchFamily="18" charset="0"/>
                  <a:cs typeface="Arial" pitchFamily="34" charset="0"/>
                </a:rPr>
                <a:t> </a:t>
              </a:r>
              <a:r>
                <a:rPr kumimoji="0" lang="ru-RU" altLang="ru-RU" sz="1600" b="1" i="0" u="none" strike="noStrike" cap="none" normalizeH="0" baseline="0" dirty="0" err="1" smtClean="0">
                  <a:ln>
                    <a:noFill/>
                  </a:ln>
                  <a:solidFill>
                    <a:schemeClr val="tx1"/>
                  </a:solidFill>
                  <a:effectLst/>
                  <a:latin typeface="Times New Roman" pitchFamily="18" charset="0"/>
                  <a:cs typeface="Arial" pitchFamily="34" charset="0"/>
                </a:rPr>
                <a:t>Landsat</a:t>
              </a:r>
              <a:r>
                <a:rPr kumimoji="0" lang="ru-RU" altLang="ru-RU" sz="1600" b="1" i="0" u="none" strike="noStrike" cap="none" normalizeH="0" baseline="0" dirty="0" smtClean="0">
                  <a:ln>
                    <a:noFill/>
                  </a:ln>
                  <a:solidFill>
                    <a:schemeClr val="tx1"/>
                  </a:solidFill>
                  <a:effectLst/>
                  <a:latin typeface="Times New Roman" pitchFamily="18" charset="0"/>
                  <a:cs typeface="Arial" pitchFamily="34" charset="0"/>
                </a:rPr>
                <a:t> 1982-1984</a:t>
              </a:r>
              <a:endParaRPr kumimoji="0" lang="ru-RU" altLang="ru-RU"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Объект 3"/>
            <p:cNvGraphicFramePr>
              <a:graphicFrameLocks noChangeAspect="1"/>
            </p:cNvGraphicFramePr>
            <p:nvPr/>
          </p:nvGraphicFramePr>
          <p:xfrm>
            <a:off x="1259" y="1134"/>
            <a:ext cx="4200" cy="5985"/>
          </p:xfrm>
          <a:graphic>
            <a:graphicData uri="http://schemas.openxmlformats.org/presentationml/2006/ole">
              <mc:AlternateContent xmlns:mc="http://schemas.openxmlformats.org/markup-compatibility/2006">
                <mc:Choice xmlns:v="urn:schemas-microsoft-com:vml" Requires="v">
                  <p:oleObj spid="_x0000_s30750" name="Точечный рисунок" r:id="rId4" imgW="2666667" imgH="3801006" progId="PBrush">
                    <p:embed/>
                  </p:oleObj>
                </mc:Choice>
                <mc:Fallback>
                  <p:oleObj name="Точечный рисунок" r:id="rId4" imgW="2666667" imgH="3801006" progId="PBrush">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 y="1134"/>
                          <a:ext cx="4200" cy="5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5"/>
          <p:cNvGrpSpPr>
            <a:grpSpLocks/>
          </p:cNvGrpSpPr>
          <p:nvPr/>
        </p:nvGrpSpPr>
        <p:grpSpPr bwMode="auto">
          <a:xfrm>
            <a:off x="4555951" y="-5755"/>
            <a:ext cx="4571502" cy="6340993"/>
            <a:chOff x="6277" y="1187"/>
            <a:chExt cx="4144" cy="6385"/>
          </a:xfrm>
        </p:grpSpPr>
        <p:graphicFrame>
          <p:nvGraphicFramePr>
            <p:cNvPr id="6" name="Объект 5"/>
            <p:cNvGraphicFramePr>
              <a:graphicFrameLocks noChangeAspect="1"/>
            </p:cNvGraphicFramePr>
            <p:nvPr>
              <p:extLst>
                <p:ext uri="{D42A27DB-BD31-4B8C-83A1-F6EECF244321}">
                  <p14:modId xmlns:p14="http://schemas.microsoft.com/office/powerpoint/2010/main" val="808477573"/>
                </p:ext>
              </p:extLst>
            </p:nvPr>
          </p:nvGraphicFramePr>
          <p:xfrm>
            <a:off x="6534" y="1187"/>
            <a:ext cx="3600" cy="5850"/>
          </p:xfrm>
          <a:graphic>
            <a:graphicData uri="http://schemas.openxmlformats.org/presentationml/2006/ole">
              <mc:AlternateContent xmlns:mc="http://schemas.openxmlformats.org/markup-compatibility/2006">
                <mc:Choice xmlns:v="urn:schemas-microsoft-com:vml" Requires="v">
                  <p:oleObj spid="_x0000_s30751" name="Точечный рисунок" r:id="rId6" imgW="2285714" imgH="3715269" progId="PBrush">
                    <p:embed/>
                  </p:oleObj>
                </mc:Choice>
                <mc:Fallback>
                  <p:oleObj name="Точечный рисунок" r:id="rId6" imgW="2285714" imgH="3715269" progId="PBrush">
                    <p:embed/>
                    <p:pic>
                      <p:nvPicPr>
                        <p:cNvPr id="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4" y="1187"/>
                          <a:ext cx="3600" cy="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7"/>
            <p:cNvSpPr txBox="1">
              <a:spLocks noChangeArrowheads="1"/>
            </p:cNvSpPr>
            <p:nvPr/>
          </p:nvSpPr>
          <p:spPr bwMode="auto">
            <a:xfrm>
              <a:off x="6277" y="6936"/>
              <a:ext cx="4144" cy="63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ru-RU" sz="1600" b="1" i="0" u="none" strike="noStrike" cap="none" normalizeH="0" baseline="0" dirty="0" smtClean="0">
                  <a:ln>
                    <a:noFill/>
                  </a:ln>
                  <a:solidFill>
                    <a:schemeClr val="tx1"/>
                  </a:solidFill>
                  <a:effectLst/>
                  <a:latin typeface="Calibri" pitchFamily="34" charset="0"/>
                  <a:cs typeface="Arial" pitchFamily="34" charset="0"/>
                </a:rPr>
                <a:t>Map of the present condition of the east </a:t>
              </a:r>
              <a:r>
                <a:rPr kumimoji="0" lang="en-US" altLang="ru-RU" sz="1600" b="1" i="0" u="none" strike="noStrike" cap="none" normalizeH="0" baseline="0" dirty="0" smtClean="0">
                  <a:ln>
                    <a:noFill/>
                  </a:ln>
                  <a:solidFill>
                    <a:schemeClr val="tx1"/>
                  </a:solidFill>
                  <a:effectLst/>
                  <a:latin typeface="Calibri" pitchFamily="34" charset="0"/>
                  <a:cs typeface="Arial" pitchFamily="34" charset="0"/>
                </a:rPr>
                <a:t>Azerbaijan, </a:t>
              </a:r>
              <a:r>
                <a:rPr kumimoji="0" lang="en-US" altLang="ru-RU" sz="1600" b="1" i="0" u="none" strike="noStrike" cap="none" normalizeH="0" baseline="0" dirty="0" err="1" smtClean="0">
                  <a:ln>
                    <a:noFill/>
                  </a:ln>
                  <a:solidFill>
                    <a:schemeClr val="tx1"/>
                  </a:solidFill>
                  <a:effectLst/>
                  <a:latin typeface="Calibri" pitchFamily="34" charset="0"/>
                  <a:cs typeface="Arial" pitchFamily="34" charset="0"/>
                </a:rPr>
                <a:t>Resours</a:t>
              </a:r>
              <a:r>
                <a:rPr kumimoji="0" lang="en-US" altLang="ru-RU" sz="1600" b="1" i="0" u="none" strike="noStrike" cap="none" normalizeH="0" baseline="0" dirty="0" smtClean="0">
                  <a:ln>
                    <a:noFill/>
                  </a:ln>
                  <a:solidFill>
                    <a:schemeClr val="tx1"/>
                  </a:solidFill>
                  <a:effectLst/>
                  <a:latin typeface="Calibri" pitchFamily="34" charset="0"/>
                  <a:cs typeface="Arial" pitchFamily="34" charset="0"/>
                </a:rPr>
                <a:t> 2010</a:t>
              </a:r>
              <a:endParaRPr kumimoji="0" lang="ru-RU" altLang="ru-RU" sz="16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 name="Rectangle 5"/>
          <p:cNvSpPr>
            <a:spLocks noChangeArrowheads="1"/>
          </p:cNvSpPr>
          <p:nvPr/>
        </p:nvSpPr>
        <p:spPr bwMode="auto">
          <a:xfrm>
            <a:off x="4699739" y="6452609"/>
            <a:ext cx="4427537" cy="396875"/>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ru-RU" sz="1000" b="1">
                <a:solidFill>
                  <a:schemeClr val="bg1"/>
                </a:solidFill>
                <a:cs typeface="Arial" charset="0"/>
              </a:rPr>
              <a:t>RAMIZ MAMMADOV</a:t>
            </a:r>
            <a:r>
              <a:rPr lang="ru-RU" altLang="ru-RU" sz="1000" b="1">
                <a:solidFill>
                  <a:schemeClr val="bg1"/>
                </a:solidFill>
                <a:cs typeface="Arial" charset="0"/>
              </a:rPr>
              <a:t> </a:t>
            </a:r>
            <a:endParaRPr lang="en-US" altLang="ru-RU" sz="1000" b="1">
              <a:solidFill>
                <a:schemeClr val="bg1"/>
              </a:solidFill>
              <a:cs typeface="Arial" charset="0"/>
            </a:endParaRPr>
          </a:p>
          <a:p>
            <a:pPr algn="ctr"/>
            <a:r>
              <a:rPr lang="en-US" altLang="ru-RU" sz="1000" b="1">
                <a:solidFill>
                  <a:schemeClr val="bg1"/>
                </a:solidFill>
                <a:cs typeface="Arial" charset="0"/>
              </a:rPr>
              <a:t>INSTITUTE OF GEOGRAPHY AZERBAIJAN ACDEMY OF SCIENCES</a:t>
            </a:r>
          </a:p>
        </p:txBody>
      </p:sp>
    </p:spTree>
    <p:extLst>
      <p:ext uri="{BB962C8B-B14F-4D97-AF65-F5344CB8AC3E}">
        <p14:creationId xmlns:p14="http://schemas.microsoft.com/office/powerpoint/2010/main" val="1475898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900936768"/>
              </p:ext>
            </p:extLst>
          </p:nvPr>
        </p:nvGraphicFramePr>
        <p:xfrm>
          <a:off x="486005" y="375128"/>
          <a:ext cx="6984778" cy="2842408"/>
        </p:xfrm>
        <a:graphic>
          <a:graphicData uri="http://schemas.openxmlformats.org/drawingml/2006/table">
            <a:tbl>
              <a:tblPr firstRow="1" firstCol="1" lastRow="1" lastCol="1" bandRow="1" bandCol="1">
                <a:tableStyleId>{5C22544A-7EE6-4342-B048-85BDC9FD1C3A}</a:tableStyleId>
              </a:tblPr>
              <a:tblGrid>
                <a:gridCol w="1745647"/>
                <a:gridCol w="1746377"/>
                <a:gridCol w="1746377"/>
                <a:gridCol w="1746377"/>
              </a:tblGrid>
              <a:tr h="588682">
                <a:tc>
                  <a:txBody>
                    <a:bodyPr/>
                    <a:lstStyle/>
                    <a:p>
                      <a:pPr>
                        <a:spcAft>
                          <a:spcPts val="0"/>
                        </a:spcAft>
                        <a:tabLst>
                          <a:tab pos="590550" algn="l"/>
                        </a:tabLst>
                      </a:pPr>
                      <a:r>
                        <a:rPr lang="en-US" sz="1600" dirty="0">
                          <a:effectLst/>
                        </a:rPr>
                        <a:t>Types of desertification</a:t>
                      </a:r>
                      <a:endParaRPr lang="ru-RU" sz="1600" dirty="0">
                        <a:effectLst/>
                        <a:latin typeface="Times New Roman"/>
                        <a:ea typeface="Times New Roman"/>
                      </a:endParaRPr>
                    </a:p>
                  </a:txBody>
                  <a:tcPr marL="68580" marR="68580" marT="0" marB="0"/>
                </a:tc>
                <a:tc>
                  <a:txBody>
                    <a:bodyPr/>
                    <a:lstStyle/>
                    <a:p>
                      <a:pPr>
                        <a:spcAft>
                          <a:spcPts val="0"/>
                        </a:spcAft>
                        <a:tabLst>
                          <a:tab pos="590550" algn="l"/>
                        </a:tabLst>
                      </a:pPr>
                      <a:r>
                        <a:rPr lang="en-US" sz="1600">
                          <a:effectLst/>
                        </a:rPr>
                        <a:t>Area for 1982</a:t>
                      </a:r>
                      <a:endParaRPr lang="ru-RU" sz="1600">
                        <a:effectLst/>
                        <a:latin typeface="Times New Roman"/>
                        <a:ea typeface="Times New Roman"/>
                      </a:endParaRPr>
                    </a:p>
                  </a:txBody>
                  <a:tcPr marL="68580" marR="68580" marT="0" marB="0"/>
                </a:tc>
                <a:tc>
                  <a:txBody>
                    <a:bodyPr/>
                    <a:lstStyle/>
                    <a:p>
                      <a:pPr>
                        <a:spcAft>
                          <a:spcPts val="0"/>
                        </a:spcAft>
                        <a:tabLst>
                          <a:tab pos="590550" algn="l"/>
                        </a:tabLst>
                      </a:pPr>
                      <a:r>
                        <a:rPr lang="en-US" sz="1600" dirty="0">
                          <a:effectLst/>
                        </a:rPr>
                        <a:t>Area for </a:t>
                      </a:r>
                      <a:r>
                        <a:rPr lang="ru-RU" sz="1600" dirty="0" smtClean="0">
                          <a:effectLst/>
                        </a:rPr>
                        <a:t>2010</a:t>
                      </a:r>
                      <a:endParaRPr lang="ru-RU" sz="1600" dirty="0">
                        <a:effectLst/>
                        <a:latin typeface="Times New Roman"/>
                        <a:ea typeface="Times New Roman"/>
                      </a:endParaRPr>
                    </a:p>
                  </a:txBody>
                  <a:tcPr marL="68580" marR="68580" marT="0" marB="0"/>
                </a:tc>
                <a:tc>
                  <a:txBody>
                    <a:bodyPr/>
                    <a:lstStyle/>
                    <a:p>
                      <a:pPr>
                        <a:spcAft>
                          <a:spcPts val="0"/>
                        </a:spcAft>
                        <a:tabLst>
                          <a:tab pos="590550" algn="l"/>
                        </a:tabLst>
                      </a:pPr>
                      <a:r>
                        <a:rPr lang="en-US" sz="1600" dirty="0">
                          <a:effectLst/>
                        </a:rPr>
                        <a:t>Changings during </a:t>
                      </a:r>
                      <a:r>
                        <a:rPr lang="en-US" sz="1600" dirty="0" smtClean="0">
                          <a:effectLst/>
                        </a:rPr>
                        <a:t>1982-</a:t>
                      </a:r>
                      <a:r>
                        <a:rPr lang="ru-RU" sz="1600" dirty="0" smtClean="0">
                          <a:effectLst/>
                        </a:rPr>
                        <a:t>2010</a:t>
                      </a:r>
                      <a:endParaRPr lang="ru-RU" sz="1600" dirty="0">
                        <a:effectLst/>
                        <a:latin typeface="Times New Roman"/>
                        <a:ea typeface="Times New Roman"/>
                      </a:endParaRPr>
                    </a:p>
                  </a:txBody>
                  <a:tcPr marL="68580" marR="68580" marT="0" marB="0"/>
                </a:tc>
              </a:tr>
              <a:tr h="294341">
                <a:tc>
                  <a:txBody>
                    <a:bodyPr/>
                    <a:lstStyle/>
                    <a:p>
                      <a:pPr>
                        <a:spcAft>
                          <a:spcPts val="0"/>
                        </a:spcAft>
                        <a:tabLst>
                          <a:tab pos="590550" algn="l"/>
                        </a:tabLst>
                      </a:pPr>
                      <a:r>
                        <a:rPr lang="en-US" sz="1600">
                          <a:effectLst/>
                        </a:rPr>
                        <a:t>Degradation of flora</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17323,178</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19032,894</a:t>
                      </a:r>
                      <a:endParaRPr lang="ru-RU" sz="1600">
                        <a:effectLst/>
                        <a:latin typeface="Times New Roman"/>
                        <a:ea typeface="Times New Roman"/>
                      </a:endParaRPr>
                    </a:p>
                  </a:txBody>
                  <a:tcPr marL="68580" marR="68580" marT="0" marB="0"/>
                </a:tc>
                <a:tc>
                  <a:txBody>
                    <a:bodyPr/>
                    <a:lstStyle/>
                    <a:p>
                      <a:pPr>
                        <a:spcAft>
                          <a:spcPts val="0"/>
                        </a:spcAft>
                        <a:tabLst>
                          <a:tab pos="590550" algn="l"/>
                        </a:tabLst>
                      </a:pPr>
                      <a:r>
                        <a:rPr lang="en-US" sz="1600">
                          <a:effectLst/>
                        </a:rPr>
                        <a:t>Increased</a:t>
                      </a:r>
                      <a:endParaRPr lang="ru-RU" sz="1600">
                        <a:effectLst/>
                        <a:latin typeface="Times New Roman"/>
                        <a:ea typeface="Times New Roman"/>
                      </a:endParaRPr>
                    </a:p>
                  </a:txBody>
                  <a:tcPr marL="68580" marR="68580" marT="0" marB="0"/>
                </a:tc>
              </a:tr>
              <a:tr h="294341">
                <a:tc>
                  <a:txBody>
                    <a:bodyPr/>
                    <a:lstStyle/>
                    <a:p>
                      <a:pPr>
                        <a:spcAft>
                          <a:spcPts val="0"/>
                        </a:spcAft>
                        <a:tabLst>
                          <a:tab pos="590550" algn="l"/>
                        </a:tabLst>
                      </a:pPr>
                      <a:r>
                        <a:rPr lang="en-US" sz="1600">
                          <a:effectLst/>
                        </a:rPr>
                        <a:t>Salinization</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10924,004</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8792,037</a:t>
                      </a:r>
                      <a:endParaRPr lang="ru-RU" sz="1600">
                        <a:effectLst/>
                        <a:latin typeface="Times New Roman"/>
                        <a:ea typeface="Times New Roman"/>
                      </a:endParaRPr>
                    </a:p>
                  </a:txBody>
                  <a:tcPr marL="68580" marR="68580" marT="0" marB="0"/>
                </a:tc>
                <a:tc>
                  <a:txBody>
                    <a:bodyPr/>
                    <a:lstStyle/>
                    <a:p>
                      <a:pPr>
                        <a:spcAft>
                          <a:spcPts val="0"/>
                        </a:spcAft>
                        <a:tabLst>
                          <a:tab pos="590550" algn="l"/>
                        </a:tabLst>
                      </a:pPr>
                      <a:r>
                        <a:rPr lang="en-US" sz="1600">
                          <a:effectLst/>
                        </a:rPr>
                        <a:t>Decreased</a:t>
                      </a:r>
                      <a:endParaRPr lang="ru-RU" sz="1600">
                        <a:effectLst/>
                        <a:latin typeface="Times New Roman"/>
                        <a:ea typeface="Times New Roman"/>
                      </a:endParaRPr>
                    </a:p>
                  </a:txBody>
                  <a:tcPr marL="68580" marR="68580" marT="0" marB="0"/>
                </a:tc>
              </a:tr>
              <a:tr h="294341">
                <a:tc>
                  <a:txBody>
                    <a:bodyPr/>
                    <a:lstStyle/>
                    <a:p>
                      <a:pPr>
                        <a:spcAft>
                          <a:spcPts val="0"/>
                        </a:spcAft>
                        <a:tabLst>
                          <a:tab pos="590550" algn="l"/>
                        </a:tabLst>
                      </a:pPr>
                      <a:r>
                        <a:rPr lang="en-US" sz="1600">
                          <a:effectLst/>
                        </a:rPr>
                        <a:t>Man-caused</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1174,088</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1177,985</a:t>
                      </a:r>
                      <a:endParaRPr lang="ru-RU" sz="1600">
                        <a:effectLst/>
                        <a:latin typeface="Times New Roman"/>
                        <a:ea typeface="Times New Roman"/>
                      </a:endParaRPr>
                    </a:p>
                  </a:txBody>
                  <a:tcPr marL="68580" marR="68580" marT="0" marB="0"/>
                </a:tc>
                <a:tc>
                  <a:txBody>
                    <a:bodyPr/>
                    <a:lstStyle/>
                    <a:p>
                      <a:pPr>
                        <a:spcAft>
                          <a:spcPts val="0"/>
                        </a:spcAft>
                        <a:tabLst>
                          <a:tab pos="590550" algn="l"/>
                        </a:tabLst>
                      </a:pPr>
                      <a:r>
                        <a:rPr lang="en-US" sz="1600">
                          <a:effectLst/>
                        </a:rPr>
                        <a:t>Increased</a:t>
                      </a:r>
                      <a:endParaRPr lang="ru-RU" sz="1600">
                        <a:effectLst/>
                        <a:latin typeface="Times New Roman"/>
                        <a:ea typeface="Times New Roman"/>
                      </a:endParaRPr>
                    </a:p>
                  </a:txBody>
                  <a:tcPr marL="68580" marR="68580" marT="0" marB="0"/>
                </a:tc>
              </a:tr>
              <a:tr h="294341">
                <a:tc>
                  <a:txBody>
                    <a:bodyPr/>
                    <a:lstStyle/>
                    <a:p>
                      <a:pPr>
                        <a:spcAft>
                          <a:spcPts val="0"/>
                        </a:spcAft>
                        <a:tabLst>
                          <a:tab pos="590550" algn="l"/>
                        </a:tabLst>
                      </a:pPr>
                      <a:r>
                        <a:rPr lang="en-US" sz="1600">
                          <a:effectLst/>
                        </a:rPr>
                        <a:t>Ablation </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4521,082</a:t>
                      </a:r>
                      <a:endParaRPr lang="ru-RU" sz="1600">
                        <a:effectLst/>
                        <a:latin typeface="Times New Roman"/>
                        <a:ea typeface="Times New Roman"/>
                      </a:endParaRPr>
                    </a:p>
                  </a:txBody>
                  <a:tcPr marL="68580" marR="68580" marT="0" marB="0"/>
                </a:tc>
                <a:tc>
                  <a:txBody>
                    <a:bodyPr/>
                    <a:lstStyle/>
                    <a:p>
                      <a:pPr algn="ctr">
                        <a:spcAft>
                          <a:spcPts val="0"/>
                        </a:spcAft>
                      </a:pPr>
                      <a:r>
                        <a:rPr lang="ru-RU" sz="1600" dirty="0">
                          <a:effectLst/>
                        </a:rPr>
                        <a:t>4632,824</a:t>
                      </a:r>
                      <a:endParaRPr lang="ru-RU" sz="1600" dirty="0">
                        <a:effectLst/>
                        <a:latin typeface="Times New Roman"/>
                        <a:ea typeface="Times New Roman"/>
                      </a:endParaRPr>
                    </a:p>
                  </a:txBody>
                  <a:tcPr marL="68580" marR="68580" marT="0" marB="0"/>
                </a:tc>
                <a:tc>
                  <a:txBody>
                    <a:bodyPr/>
                    <a:lstStyle/>
                    <a:p>
                      <a:pPr>
                        <a:spcAft>
                          <a:spcPts val="0"/>
                        </a:spcAft>
                        <a:tabLst>
                          <a:tab pos="590550" algn="l"/>
                        </a:tabLst>
                      </a:pPr>
                      <a:r>
                        <a:rPr lang="en-US" sz="1600">
                          <a:effectLst/>
                        </a:rPr>
                        <a:t>Increased</a:t>
                      </a:r>
                      <a:endParaRPr lang="ru-RU" sz="1600">
                        <a:effectLst/>
                        <a:latin typeface="Times New Roman"/>
                        <a:ea typeface="Times New Roman"/>
                      </a:endParaRPr>
                    </a:p>
                  </a:txBody>
                  <a:tcPr marL="68580" marR="68580" marT="0" marB="0"/>
                </a:tc>
              </a:tr>
              <a:tr h="294341">
                <a:tc>
                  <a:txBody>
                    <a:bodyPr/>
                    <a:lstStyle/>
                    <a:p>
                      <a:pPr>
                        <a:spcAft>
                          <a:spcPts val="0"/>
                        </a:spcAft>
                        <a:tabLst>
                          <a:tab pos="590550" algn="l"/>
                        </a:tabLst>
                      </a:pPr>
                      <a:r>
                        <a:rPr lang="en-US" sz="1600">
                          <a:effectLst/>
                        </a:rPr>
                        <a:t>Wind erosion</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727,029</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693,387</a:t>
                      </a:r>
                      <a:endParaRPr lang="ru-RU" sz="1600">
                        <a:effectLst/>
                        <a:latin typeface="Times New Roman"/>
                        <a:ea typeface="Times New Roman"/>
                      </a:endParaRPr>
                    </a:p>
                  </a:txBody>
                  <a:tcPr marL="68580" marR="68580" marT="0" marB="0"/>
                </a:tc>
                <a:tc>
                  <a:txBody>
                    <a:bodyPr/>
                    <a:lstStyle/>
                    <a:p>
                      <a:pPr>
                        <a:spcAft>
                          <a:spcPts val="0"/>
                        </a:spcAft>
                        <a:tabLst>
                          <a:tab pos="590550" algn="l"/>
                        </a:tabLst>
                      </a:pPr>
                      <a:r>
                        <a:rPr lang="en-US" sz="1600">
                          <a:effectLst/>
                        </a:rPr>
                        <a:t>Increased</a:t>
                      </a:r>
                      <a:endParaRPr lang="ru-RU" sz="1600">
                        <a:effectLst/>
                        <a:latin typeface="Times New Roman"/>
                        <a:ea typeface="Times New Roman"/>
                      </a:endParaRPr>
                    </a:p>
                  </a:txBody>
                  <a:tcPr marL="68580" marR="68580" marT="0" marB="0"/>
                </a:tc>
              </a:tr>
              <a:tr h="588682">
                <a:tc>
                  <a:txBody>
                    <a:bodyPr/>
                    <a:lstStyle/>
                    <a:p>
                      <a:pPr>
                        <a:spcAft>
                          <a:spcPts val="0"/>
                        </a:spcAft>
                        <a:tabLst>
                          <a:tab pos="590550" algn="l"/>
                        </a:tabLst>
                      </a:pPr>
                      <a:r>
                        <a:rPr lang="en-US" sz="1600" dirty="0">
                          <a:effectLst/>
                        </a:rPr>
                        <a:t>Total area</a:t>
                      </a:r>
                      <a:endParaRPr lang="ru-RU" sz="1600" dirty="0">
                        <a:effectLst/>
                        <a:latin typeface="Times New Roman"/>
                        <a:ea typeface="Times New Roman"/>
                      </a:endParaRPr>
                    </a:p>
                  </a:txBody>
                  <a:tcPr marL="68580" marR="68580" marT="0" marB="0"/>
                </a:tc>
                <a:tc>
                  <a:txBody>
                    <a:bodyPr/>
                    <a:lstStyle/>
                    <a:p>
                      <a:pPr algn="ctr">
                        <a:spcAft>
                          <a:spcPts val="0"/>
                        </a:spcAft>
                      </a:pPr>
                      <a:r>
                        <a:rPr lang="en-US" sz="1600" dirty="0">
                          <a:effectLst/>
                        </a:rPr>
                        <a:t>34669,38</a:t>
                      </a:r>
                      <a:endParaRPr lang="ru-RU" sz="1600" dirty="0">
                        <a:effectLst/>
                        <a:latin typeface="Times New Roman"/>
                        <a:ea typeface="Times New Roman"/>
                      </a:endParaRPr>
                    </a:p>
                  </a:txBody>
                  <a:tcPr marL="68580" marR="68580" marT="0" marB="0"/>
                </a:tc>
                <a:tc>
                  <a:txBody>
                    <a:bodyPr/>
                    <a:lstStyle/>
                    <a:p>
                      <a:pPr algn="ctr">
                        <a:spcAft>
                          <a:spcPts val="0"/>
                        </a:spcAft>
                      </a:pPr>
                      <a:r>
                        <a:rPr lang="en-US" sz="1600">
                          <a:effectLst/>
                        </a:rPr>
                        <a:t>34329,13+ area of flooded</a:t>
                      </a:r>
                      <a:endParaRPr lang="ru-RU" sz="1600">
                        <a:effectLst/>
                        <a:latin typeface="Times New Roman"/>
                        <a:ea typeface="Times New Roman"/>
                      </a:endParaRPr>
                    </a:p>
                  </a:txBody>
                  <a:tcPr marL="68580" marR="68580" marT="0" marB="0"/>
                </a:tc>
                <a:tc>
                  <a:txBody>
                    <a:bodyPr/>
                    <a:lstStyle/>
                    <a:p>
                      <a:pPr>
                        <a:spcAft>
                          <a:spcPts val="0"/>
                        </a:spcAft>
                        <a:tabLst>
                          <a:tab pos="590550" algn="l"/>
                        </a:tabLst>
                      </a:pPr>
                      <a:r>
                        <a:rPr lang="en-US" sz="1600" dirty="0">
                          <a:effectLst/>
                        </a:rPr>
                        <a:t>Increased</a:t>
                      </a:r>
                      <a:endParaRPr lang="ru-RU" sz="1600" dirty="0">
                        <a:effectLst/>
                        <a:latin typeface="Times New Roman"/>
                        <a:ea typeface="Times New Roman"/>
                      </a:endParaRPr>
                    </a:p>
                  </a:txBody>
                  <a:tcPr marL="68580" marR="68580" marT="0" marB="0"/>
                </a:tc>
              </a:tr>
            </a:tbl>
          </a:graphicData>
        </a:graphic>
      </p:graphicFrame>
      <p:sp>
        <p:nvSpPr>
          <p:cNvPr id="3" name="Прямоугольник 2"/>
          <p:cNvSpPr/>
          <p:nvPr/>
        </p:nvSpPr>
        <p:spPr>
          <a:xfrm>
            <a:off x="503548" y="5796"/>
            <a:ext cx="7632848" cy="369332"/>
          </a:xfrm>
          <a:prstGeom prst="rect">
            <a:avLst/>
          </a:prstGeom>
        </p:spPr>
        <p:txBody>
          <a:bodyPr wrap="square">
            <a:spAutoFit/>
          </a:bodyPr>
          <a:lstStyle/>
          <a:p>
            <a:r>
              <a:rPr lang="en-US" b="1" dirty="0" smtClean="0"/>
              <a:t>Territory of expansion of desertification according to the type</a:t>
            </a:r>
            <a:endParaRPr lang="ru-RU" dirty="0"/>
          </a:p>
        </p:txBody>
      </p:sp>
      <p:sp>
        <p:nvSpPr>
          <p:cNvPr id="4" name="Прямоугольник 3"/>
          <p:cNvSpPr/>
          <p:nvPr/>
        </p:nvSpPr>
        <p:spPr>
          <a:xfrm>
            <a:off x="522098" y="3223642"/>
            <a:ext cx="7272808" cy="369332"/>
          </a:xfrm>
          <a:prstGeom prst="rect">
            <a:avLst/>
          </a:prstGeom>
        </p:spPr>
        <p:txBody>
          <a:bodyPr wrap="square">
            <a:spAutoFit/>
          </a:bodyPr>
          <a:lstStyle/>
          <a:p>
            <a:r>
              <a:rPr lang="en-US" b="1" dirty="0"/>
              <a:t>Estimation of expansion of desertification processes according to degree</a:t>
            </a:r>
            <a:endParaRPr lang="ru-RU" dirty="0"/>
          </a:p>
        </p:txBody>
      </p:sp>
      <p:sp>
        <p:nvSpPr>
          <p:cNvPr id="6" name="Rectangle 5"/>
          <p:cNvSpPr>
            <a:spLocks noChangeArrowheads="1"/>
          </p:cNvSpPr>
          <p:nvPr/>
        </p:nvSpPr>
        <p:spPr bwMode="auto">
          <a:xfrm>
            <a:off x="4699739" y="6452609"/>
            <a:ext cx="4427537" cy="396875"/>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ru-RU" sz="1000" b="1">
                <a:solidFill>
                  <a:schemeClr val="bg1"/>
                </a:solidFill>
                <a:cs typeface="Arial" charset="0"/>
              </a:rPr>
              <a:t>RAMIZ MAMMADOV</a:t>
            </a:r>
            <a:r>
              <a:rPr lang="ru-RU" altLang="ru-RU" sz="1000" b="1">
                <a:solidFill>
                  <a:schemeClr val="bg1"/>
                </a:solidFill>
                <a:cs typeface="Arial" charset="0"/>
              </a:rPr>
              <a:t> </a:t>
            </a:r>
            <a:endParaRPr lang="en-US" altLang="ru-RU" sz="1000" b="1">
              <a:solidFill>
                <a:schemeClr val="bg1"/>
              </a:solidFill>
              <a:cs typeface="Arial" charset="0"/>
            </a:endParaRPr>
          </a:p>
          <a:p>
            <a:pPr algn="ctr"/>
            <a:r>
              <a:rPr lang="en-US" altLang="ru-RU" sz="1000" b="1">
                <a:solidFill>
                  <a:schemeClr val="bg1"/>
                </a:solidFill>
                <a:cs typeface="Arial" charset="0"/>
              </a:rPr>
              <a:t>INSTITUTE OF GEOGRAPHY AZERBAIJAN ACDEMY OF SCIENCES</a:t>
            </a:r>
          </a:p>
        </p:txBody>
      </p:sp>
      <p:graphicFrame>
        <p:nvGraphicFramePr>
          <p:cNvPr id="7" name="Таблица 6"/>
          <p:cNvGraphicFramePr>
            <a:graphicFrameLocks noGrp="1"/>
          </p:cNvGraphicFramePr>
          <p:nvPr>
            <p:extLst>
              <p:ext uri="{D42A27DB-BD31-4B8C-83A1-F6EECF244321}">
                <p14:modId xmlns:p14="http://schemas.microsoft.com/office/powerpoint/2010/main" val="197604061"/>
              </p:ext>
            </p:extLst>
          </p:nvPr>
        </p:nvGraphicFramePr>
        <p:xfrm>
          <a:off x="503548" y="3625053"/>
          <a:ext cx="6999233" cy="3232947"/>
        </p:xfrm>
        <a:graphic>
          <a:graphicData uri="http://schemas.openxmlformats.org/drawingml/2006/table">
            <a:tbl>
              <a:tblPr firstRow="1" firstCol="1" lastRow="1" lastCol="1" bandRow="1" bandCol="1">
                <a:tableStyleId>{5C22544A-7EE6-4342-B048-85BDC9FD1C3A}</a:tableStyleId>
              </a:tblPr>
              <a:tblGrid>
                <a:gridCol w="1749260"/>
                <a:gridCol w="1749991"/>
                <a:gridCol w="1749991"/>
                <a:gridCol w="1749991"/>
              </a:tblGrid>
              <a:tr h="549053">
                <a:tc>
                  <a:txBody>
                    <a:bodyPr/>
                    <a:lstStyle/>
                    <a:p>
                      <a:pPr>
                        <a:spcAft>
                          <a:spcPts val="0"/>
                        </a:spcAft>
                        <a:tabLst>
                          <a:tab pos="590550" algn="l"/>
                        </a:tabLst>
                      </a:pPr>
                      <a:r>
                        <a:rPr lang="en-US" sz="1600" dirty="0">
                          <a:effectLst/>
                        </a:rPr>
                        <a:t>Degree </a:t>
                      </a:r>
                      <a:endParaRPr lang="ru-RU" sz="1600" dirty="0">
                        <a:effectLst/>
                        <a:latin typeface="Times New Roman"/>
                        <a:ea typeface="Times New Roman"/>
                      </a:endParaRPr>
                    </a:p>
                  </a:txBody>
                  <a:tcPr marL="68580" marR="68580" marT="0" marB="0"/>
                </a:tc>
                <a:tc>
                  <a:txBody>
                    <a:bodyPr/>
                    <a:lstStyle/>
                    <a:p>
                      <a:pPr>
                        <a:spcAft>
                          <a:spcPts val="0"/>
                        </a:spcAft>
                        <a:tabLst>
                          <a:tab pos="590550" algn="l"/>
                        </a:tabLst>
                      </a:pPr>
                      <a:r>
                        <a:rPr lang="en-US" sz="1600">
                          <a:effectLst/>
                        </a:rPr>
                        <a:t>Area for 1982</a:t>
                      </a:r>
                      <a:endParaRPr lang="ru-RU" sz="1600">
                        <a:effectLst/>
                        <a:latin typeface="Times New Roman"/>
                        <a:ea typeface="Times New Roman"/>
                      </a:endParaRPr>
                    </a:p>
                  </a:txBody>
                  <a:tcPr marL="68580" marR="68580" marT="0" marB="0"/>
                </a:tc>
                <a:tc>
                  <a:txBody>
                    <a:bodyPr/>
                    <a:lstStyle/>
                    <a:p>
                      <a:pPr>
                        <a:spcAft>
                          <a:spcPts val="0"/>
                        </a:spcAft>
                        <a:tabLst>
                          <a:tab pos="590550" algn="l"/>
                        </a:tabLst>
                      </a:pPr>
                      <a:r>
                        <a:rPr lang="en-US" sz="1600" dirty="0">
                          <a:effectLst/>
                        </a:rPr>
                        <a:t>Area for </a:t>
                      </a:r>
                      <a:r>
                        <a:rPr lang="ru-RU" sz="1600" dirty="0" smtClean="0">
                          <a:effectLst/>
                        </a:rPr>
                        <a:t>2010</a:t>
                      </a:r>
                      <a:endParaRPr lang="ru-RU" sz="1600" dirty="0">
                        <a:effectLst/>
                        <a:latin typeface="Times New Roman"/>
                        <a:ea typeface="Times New Roman"/>
                      </a:endParaRPr>
                    </a:p>
                  </a:txBody>
                  <a:tcPr marL="68580" marR="68580" marT="0" marB="0"/>
                </a:tc>
                <a:tc>
                  <a:txBody>
                    <a:bodyPr/>
                    <a:lstStyle/>
                    <a:p>
                      <a:pPr>
                        <a:spcAft>
                          <a:spcPts val="0"/>
                        </a:spcAft>
                        <a:tabLst>
                          <a:tab pos="590550" algn="l"/>
                        </a:tabLst>
                      </a:pPr>
                      <a:r>
                        <a:rPr lang="en-US" sz="1600" dirty="0">
                          <a:effectLst/>
                        </a:rPr>
                        <a:t>Changings during </a:t>
                      </a:r>
                      <a:r>
                        <a:rPr lang="en-US" sz="1600" dirty="0" smtClean="0">
                          <a:effectLst/>
                        </a:rPr>
                        <a:t>1982-</a:t>
                      </a:r>
                      <a:r>
                        <a:rPr lang="ru-RU" sz="1600" dirty="0" smtClean="0">
                          <a:effectLst/>
                        </a:rPr>
                        <a:t>2010</a:t>
                      </a:r>
                      <a:endParaRPr lang="ru-RU" sz="1600" dirty="0">
                        <a:effectLst/>
                        <a:latin typeface="Times New Roman"/>
                        <a:ea typeface="Times New Roman"/>
                      </a:endParaRPr>
                    </a:p>
                  </a:txBody>
                  <a:tcPr marL="68580" marR="68580" marT="0" marB="0"/>
                </a:tc>
              </a:tr>
              <a:tr h="274527">
                <a:tc>
                  <a:txBody>
                    <a:bodyPr/>
                    <a:lstStyle/>
                    <a:p>
                      <a:pPr>
                        <a:spcAft>
                          <a:spcPts val="0"/>
                        </a:spcAft>
                        <a:tabLst>
                          <a:tab pos="590550" algn="l"/>
                        </a:tabLst>
                      </a:pPr>
                      <a:r>
                        <a:rPr lang="en-US" sz="1600">
                          <a:effectLst/>
                        </a:rPr>
                        <a:t>No desertification</a:t>
                      </a:r>
                      <a:endParaRPr lang="ru-RU" sz="1600">
                        <a:effectLst/>
                        <a:latin typeface="Times New Roman"/>
                        <a:ea typeface="Times New Roman"/>
                      </a:endParaRPr>
                    </a:p>
                  </a:txBody>
                  <a:tcPr marL="68580" marR="68580" marT="0" marB="0"/>
                </a:tc>
                <a:tc>
                  <a:txBody>
                    <a:bodyPr/>
                    <a:lstStyle/>
                    <a:p>
                      <a:pPr>
                        <a:spcAft>
                          <a:spcPts val="0"/>
                        </a:spcAft>
                      </a:pPr>
                      <a:r>
                        <a:rPr lang="ru-RU" sz="1600">
                          <a:effectLst/>
                        </a:rPr>
                        <a:t>372.875</a:t>
                      </a:r>
                      <a:endParaRPr lang="ru-RU" sz="1600">
                        <a:effectLst/>
                        <a:latin typeface="Times New Roman"/>
                        <a:ea typeface="Times New Roman"/>
                      </a:endParaRPr>
                    </a:p>
                  </a:txBody>
                  <a:tcPr marL="68580" marR="68580" marT="0" marB="0"/>
                </a:tc>
                <a:tc>
                  <a:txBody>
                    <a:bodyPr/>
                    <a:lstStyle/>
                    <a:p>
                      <a:pPr>
                        <a:spcAft>
                          <a:spcPts val="0"/>
                        </a:spcAft>
                      </a:pPr>
                      <a:r>
                        <a:rPr lang="ru-RU" sz="1600">
                          <a:effectLst/>
                        </a:rPr>
                        <a:t>32.269</a:t>
                      </a:r>
                      <a:endParaRPr lang="ru-RU" sz="1600">
                        <a:effectLst/>
                        <a:latin typeface="Times New Roman"/>
                        <a:ea typeface="Times New Roman"/>
                      </a:endParaRPr>
                    </a:p>
                  </a:txBody>
                  <a:tcPr marL="68580" marR="68580" marT="0" marB="0"/>
                </a:tc>
                <a:tc>
                  <a:txBody>
                    <a:bodyPr/>
                    <a:lstStyle/>
                    <a:p>
                      <a:pPr>
                        <a:spcAft>
                          <a:spcPts val="0"/>
                        </a:spcAft>
                        <a:tabLst>
                          <a:tab pos="590550" algn="l"/>
                        </a:tabLst>
                      </a:pPr>
                      <a:r>
                        <a:rPr lang="en-US" sz="1600">
                          <a:effectLst/>
                        </a:rPr>
                        <a:t>Extremely decreased</a:t>
                      </a:r>
                      <a:endParaRPr lang="ru-RU" sz="1600">
                        <a:effectLst/>
                        <a:latin typeface="Times New Roman"/>
                        <a:ea typeface="Times New Roman"/>
                      </a:endParaRPr>
                    </a:p>
                  </a:txBody>
                  <a:tcPr marL="68580" marR="68580" marT="0" marB="0"/>
                </a:tc>
              </a:tr>
              <a:tr h="274527">
                <a:tc>
                  <a:txBody>
                    <a:bodyPr/>
                    <a:lstStyle/>
                    <a:p>
                      <a:pPr>
                        <a:spcAft>
                          <a:spcPts val="0"/>
                        </a:spcAft>
                        <a:tabLst>
                          <a:tab pos="590550" algn="l"/>
                        </a:tabLst>
                      </a:pPr>
                      <a:r>
                        <a:rPr lang="en-US" sz="1600">
                          <a:effectLst/>
                        </a:rPr>
                        <a:t>Weak</a:t>
                      </a:r>
                      <a:endParaRPr lang="ru-RU" sz="1600">
                        <a:effectLst/>
                        <a:latin typeface="Times New Roman"/>
                        <a:ea typeface="Times New Roman"/>
                      </a:endParaRPr>
                    </a:p>
                  </a:txBody>
                  <a:tcPr marL="68580" marR="68580" marT="0" marB="0"/>
                </a:tc>
                <a:tc>
                  <a:txBody>
                    <a:bodyPr/>
                    <a:lstStyle/>
                    <a:p>
                      <a:pPr>
                        <a:spcAft>
                          <a:spcPts val="0"/>
                        </a:spcAft>
                      </a:pPr>
                      <a:r>
                        <a:rPr lang="ru-RU" sz="1600">
                          <a:effectLst/>
                        </a:rPr>
                        <a:t>7828,329</a:t>
                      </a:r>
                      <a:endParaRPr lang="ru-RU" sz="1600">
                        <a:effectLst/>
                        <a:latin typeface="Times New Roman"/>
                        <a:ea typeface="Times New Roman"/>
                      </a:endParaRPr>
                    </a:p>
                  </a:txBody>
                  <a:tcPr marL="68580" marR="68580" marT="0" marB="0"/>
                </a:tc>
                <a:tc>
                  <a:txBody>
                    <a:bodyPr/>
                    <a:lstStyle/>
                    <a:p>
                      <a:pPr>
                        <a:spcAft>
                          <a:spcPts val="0"/>
                        </a:spcAft>
                      </a:pPr>
                      <a:r>
                        <a:rPr lang="ru-RU" sz="1600">
                          <a:effectLst/>
                        </a:rPr>
                        <a:t>6485,113</a:t>
                      </a:r>
                      <a:endParaRPr lang="ru-RU" sz="1600">
                        <a:effectLst/>
                        <a:latin typeface="Times New Roman"/>
                        <a:ea typeface="Times New Roman"/>
                      </a:endParaRPr>
                    </a:p>
                  </a:txBody>
                  <a:tcPr marL="68580" marR="68580" marT="0" marB="0"/>
                </a:tc>
                <a:tc>
                  <a:txBody>
                    <a:bodyPr/>
                    <a:lstStyle/>
                    <a:p>
                      <a:pPr>
                        <a:spcAft>
                          <a:spcPts val="0"/>
                        </a:spcAft>
                        <a:tabLst>
                          <a:tab pos="590550" algn="l"/>
                        </a:tabLst>
                      </a:pPr>
                      <a:r>
                        <a:rPr lang="en-US" sz="1600">
                          <a:effectLst/>
                        </a:rPr>
                        <a:t>Increased</a:t>
                      </a:r>
                      <a:endParaRPr lang="ru-RU" sz="1600">
                        <a:effectLst/>
                        <a:latin typeface="Times New Roman"/>
                        <a:ea typeface="Times New Roman"/>
                      </a:endParaRPr>
                    </a:p>
                  </a:txBody>
                  <a:tcPr marL="68580" marR="68580" marT="0" marB="0"/>
                </a:tc>
              </a:tr>
              <a:tr h="274527">
                <a:tc>
                  <a:txBody>
                    <a:bodyPr/>
                    <a:lstStyle/>
                    <a:p>
                      <a:pPr>
                        <a:spcAft>
                          <a:spcPts val="0"/>
                        </a:spcAft>
                        <a:tabLst>
                          <a:tab pos="590550" algn="l"/>
                        </a:tabLst>
                      </a:pPr>
                      <a:r>
                        <a:rPr lang="en-US" sz="1600">
                          <a:effectLst/>
                        </a:rPr>
                        <a:t>Moderated</a:t>
                      </a:r>
                      <a:endParaRPr lang="ru-RU" sz="1600">
                        <a:effectLst/>
                        <a:latin typeface="Times New Roman"/>
                        <a:ea typeface="Times New Roman"/>
                      </a:endParaRPr>
                    </a:p>
                  </a:txBody>
                  <a:tcPr marL="68580" marR="68580" marT="0" marB="0"/>
                </a:tc>
                <a:tc>
                  <a:txBody>
                    <a:bodyPr/>
                    <a:lstStyle/>
                    <a:p>
                      <a:pPr>
                        <a:spcAft>
                          <a:spcPts val="0"/>
                        </a:spcAft>
                      </a:pPr>
                      <a:r>
                        <a:rPr lang="ru-RU" sz="1600">
                          <a:effectLst/>
                        </a:rPr>
                        <a:t>18311,259</a:t>
                      </a:r>
                      <a:endParaRPr lang="ru-RU" sz="1600">
                        <a:effectLst/>
                        <a:latin typeface="Times New Roman"/>
                        <a:ea typeface="Times New Roman"/>
                      </a:endParaRPr>
                    </a:p>
                  </a:txBody>
                  <a:tcPr marL="68580" marR="68580" marT="0" marB="0"/>
                </a:tc>
                <a:tc>
                  <a:txBody>
                    <a:bodyPr/>
                    <a:lstStyle/>
                    <a:p>
                      <a:pPr>
                        <a:spcAft>
                          <a:spcPts val="0"/>
                        </a:spcAft>
                      </a:pPr>
                      <a:r>
                        <a:rPr lang="ru-RU" sz="1600">
                          <a:effectLst/>
                        </a:rPr>
                        <a:t>12172,820</a:t>
                      </a:r>
                      <a:endParaRPr lang="ru-RU" sz="1600">
                        <a:effectLst/>
                        <a:latin typeface="Times New Roman"/>
                        <a:ea typeface="Times New Roman"/>
                      </a:endParaRPr>
                    </a:p>
                  </a:txBody>
                  <a:tcPr marL="68580" marR="68580" marT="0" marB="0"/>
                </a:tc>
                <a:tc>
                  <a:txBody>
                    <a:bodyPr/>
                    <a:lstStyle/>
                    <a:p>
                      <a:pPr>
                        <a:spcAft>
                          <a:spcPts val="0"/>
                        </a:spcAft>
                        <a:tabLst>
                          <a:tab pos="590550" algn="l"/>
                        </a:tabLst>
                      </a:pPr>
                      <a:r>
                        <a:rPr lang="en-US" sz="1600">
                          <a:effectLst/>
                        </a:rPr>
                        <a:t>Decreased</a:t>
                      </a:r>
                      <a:endParaRPr lang="ru-RU" sz="1600">
                        <a:effectLst/>
                        <a:latin typeface="Times New Roman"/>
                        <a:ea typeface="Times New Roman"/>
                      </a:endParaRPr>
                    </a:p>
                  </a:txBody>
                  <a:tcPr marL="68580" marR="68580" marT="0" marB="0"/>
                </a:tc>
              </a:tr>
              <a:tr h="274527">
                <a:tc>
                  <a:txBody>
                    <a:bodyPr/>
                    <a:lstStyle/>
                    <a:p>
                      <a:pPr>
                        <a:spcAft>
                          <a:spcPts val="0"/>
                        </a:spcAft>
                        <a:tabLst>
                          <a:tab pos="590550" algn="l"/>
                        </a:tabLst>
                      </a:pPr>
                      <a:r>
                        <a:rPr lang="en-US" sz="1600">
                          <a:effectLst/>
                        </a:rPr>
                        <a:t>Strong</a:t>
                      </a:r>
                      <a:endParaRPr lang="ru-RU" sz="1600">
                        <a:effectLst/>
                        <a:latin typeface="Times New Roman"/>
                        <a:ea typeface="Times New Roman"/>
                      </a:endParaRPr>
                    </a:p>
                  </a:txBody>
                  <a:tcPr marL="68580" marR="68580" marT="0" marB="0"/>
                </a:tc>
                <a:tc>
                  <a:txBody>
                    <a:bodyPr/>
                    <a:lstStyle/>
                    <a:p>
                      <a:pPr>
                        <a:spcAft>
                          <a:spcPts val="0"/>
                        </a:spcAft>
                      </a:pPr>
                      <a:r>
                        <a:rPr lang="ru-RU" sz="1600">
                          <a:effectLst/>
                        </a:rPr>
                        <a:t>7344,362</a:t>
                      </a:r>
                      <a:endParaRPr lang="ru-RU" sz="1600">
                        <a:effectLst/>
                        <a:latin typeface="Times New Roman"/>
                        <a:ea typeface="Times New Roman"/>
                      </a:endParaRPr>
                    </a:p>
                  </a:txBody>
                  <a:tcPr marL="68580" marR="68580" marT="0" marB="0"/>
                </a:tc>
                <a:tc>
                  <a:txBody>
                    <a:bodyPr/>
                    <a:lstStyle/>
                    <a:p>
                      <a:pPr>
                        <a:spcAft>
                          <a:spcPts val="0"/>
                        </a:spcAft>
                      </a:pPr>
                      <a:r>
                        <a:rPr lang="ru-RU" sz="1600">
                          <a:effectLst/>
                        </a:rPr>
                        <a:t>12175,019</a:t>
                      </a:r>
                      <a:endParaRPr lang="ru-RU" sz="1600">
                        <a:effectLst/>
                        <a:latin typeface="Times New Roman"/>
                        <a:ea typeface="Times New Roman"/>
                      </a:endParaRPr>
                    </a:p>
                  </a:txBody>
                  <a:tcPr marL="68580" marR="68580" marT="0" marB="0"/>
                </a:tc>
                <a:tc>
                  <a:txBody>
                    <a:bodyPr/>
                    <a:lstStyle/>
                    <a:p>
                      <a:pPr>
                        <a:spcAft>
                          <a:spcPts val="0"/>
                        </a:spcAft>
                        <a:tabLst>
                          <a:tab pos="590550" algn="l"/>
                        </a:tabLst>
                      </a:pPr>
                      <a:r>
                        <a:rPr lang="en-US" sz="1600">
                          <a:effectLst/>
                        </a:rPr>
                        <a:t>Increased</a:t>
                      </a:r>
                      <a:endParaRPr lang="ru-RU" sz="1600">
                        <a:effectLst/>
                        <a:latin typeface="Times New Roman"/>
                        <a:ea typeface="Times New Roman"/>
                      </a:endParaRPr>
                    </a:p>
                  </a:txBody>
                  <a:tcPr marL="68580" marR="68580" marT="0" marB="0"/>
                </a:tc>
              </a:tr>
              <a:tr h="274527">
                <a:tc>
                  <a:txBody>
                    <a:bodyPr/>
                    <a:lstStyle/>
                    <a:p>
                      <a:pPr>
                        <a:spcAft>
                          <a:spcPts val="0"/>
                        </a:spcAft>
                        <a:tabLst>
                          <a:tab pos="590550" algn="l"/>
                        </a:tabLst>
                      </a:pPr>
                      <a:r>
                        <a:rPr lang="en-US" sz="1600">
                          <a:effectLst/>
                        </a:rPr>
                        <a:t>Too strong</a:t>
                      </a:r>
                      <a:endParaRPr lang="ru-RU" sz="1600">
                        <a:effectLst/>
                        <a:latin typeface="Times New Roman"/>
                        <a:ea typeface="Times New Roman"/>
                      </a:endParaRPr>
                    </a:p>
                  </a:txBody>
                  <a:tcPr marL="68580" marR="68580" marT="0" marB="0"/>
                </a:tc>
                <a:tc>
                  <a:txBody>
                    <a:bodyPr/>
                    <a:lstStyle/>
                    <a:p>
                      <a:pPr>
                        <a:spcAft>
                          <a:spcPts val="0"/>
                        </a:spcAft>
                      </a:pPr>
                      <a:r>
                        <a:rPr lang="ru-RU" sz="1600">
                          <a:effectLst/>
                        </a:rPr>
                        <a:t>812,460</a:t>
                      </a:r>
                      <a:endParaRPr lang="ru-RU" sz="1600">
                        <a:effectLst/>
                        <a:latin typeface="Times New Roman"/>
                        <a:ea typeface="Times New Roman"/>
                      </a:endParaRPr>
                    </a:p>
                  </a:txBody>
                  <a:tcPr marL="68580" marR="68580" marT="0" marB="0"/>
                </a:tc>
                <a:tc>
                  <a:txBody>
                    <a:bodyPr/>
                    <a:lstStyle/>
                    <a:p>
                      <a:pPr>
                        <a:spcAft>
                          <a:spcPts val="0"/>
                        </a:spcAft>
                      </a:pPr>
                      <a:r>
                        <a:rPr lang="ru-RU" sz="1600" dirty="0">
                          <a:effectLst/>
                        </a:rPr>
                        <a:t>3747,513</a:t>
                      </a:r>
                      <a:endParaRPr lang="ru-RU" sz="1600" dirty="0">
                        <a:effectLst/>
                        <a:latin typeface="Times New Roman"/>
                        <a:ea typeface="Times New Roman"/>
                      </a:endParaRPr>
                    </a:p>
                  </a:txBody>
                  <a:tcPr marL="68580" marR="68580" marT="0" marB="0"/>
                </a:tc>
                <a:tc>
                  <a:txBody>
                    <a:bodyPr/>
                    <a:lstStyle/>
                    <a:p>
                      <a:pPr>
                        <a:spcAft>
                          <a:spcPts val="0"/>
                        </a:spcAft>
                        <a:tabLst>
                          <a:tab pos="590550" algn="l"/>
                        </a:tabLst>
                      </a:pPr>
                      <a:r>
                        <a:rPr lang="en-US" sz="1600">
                          <a:effectLst/>
                        </a:rPr>
                        <a:t>Increased</a:t>
                      </a:r>
                      <a:endParaRPr lang="ru-RU" sz="1600">
                        <a:effectLst/>
                        <a:latin typeface="Times New Roman"/>
                        <a:ea typeface="Times New Roman"/>
                      </a:endParaRPr>
                    </a:p>
                  </a:txBody>
                  <a:tcPr marL="68580" marR="68580" marT="0" marB="0"/>
                </a:tc>
              </a:tr>
              <a:tr h="1098106">
                <a:tc>
                  <a:txBody>
                    <a:bodyPr/>
                    <a:lstStyle/>
                    <a:p>
                      <a:pPr>
                        <a:spcAft>
                          <a:spcPts val="0"/>
                        </a:spcAft>
                        <a:tabLst>
                          <a:tab pos="590550" algn="l"/>
                        </a:tabLst>
                      </a:pPr>
                      <a:r>
                        <a:rPr lang="en-US" sz="1600">
                          <a:effectLst/>
                        </a:rPr>
                        <a:t>The total area by extracting territory with no desertification </a:t>
                      </a:r>
                      <a:endParaRPr lang="ru-RU" sz="1600">
                        <a:effectLst/>
                        <a:latin typeface="Times New Roman"/>
                        <a:ea typeface="Times New Roman"/>
                      </a:endParaRPr>
                    </a:p>
                  </a:txBody>
                  <a:tcPr marL="68580" marR="68580" marT="0" marB="0"/>
                </a:tc>
                <a:tc>
                  <a:txBody>
                    <a:bodyPr/>
                    <a:lstStyle/>
                    <a:p>
                      <a:pPr>
                        <a:spcAft>
                          <a:spcPts val="0"/>
                        </a:spcAft>
                      </a:pPr>
                      <a:r>
                        <a:rPr lang="ru-RU" sz="1600">
                          <a:effectLst/>
                        </a:rPr>
                        <a:t>34296.410</a:t>
                      </a:r>
                    </a:p>
                    <a:p>
                      <a:pPr>
                        <a:spcAft>
                          <a:spcPts val="0"/>
                        </a:spcAft>
                      </a:pPr>
                      <a:r>
                        <a:rPr lang="ru-RU" sz="1600">
                          <a:effectLst/>
                        </a:rPr>
                        <a:t> </a:t>
                      </a:r>
                    </a:p>
                    <a:p>
                      <a:pPr>
                        <a:spcAft>
                          <a:spcPts val="0"/>
                        </a:spcAft>
                      </a:pPr>
                      <a:r>
                        <a:rPr lang="ru-RU" sz="1600">
                          <a:effectLst/>
                        </a:rPr>
                        <a:t>(S</a:t>
                      </a:r>
                      <a:r>
                        <a:rPr lang="ru-RU" sz="1600" baseline="-25000">
                          <a:effectLst/>
                        </a:rPr>
                        <a:t>T</a:t>
                      </a:r>
                      <a:r>
                        <a:rPr lang="ru-RU" sz="1600">
                          <a:effectLst/>
                        </a:rPr>
                        <a:t> =34679,2)</a:t>
                      </a:r>
                      <a:endParaRPr lang="ru-RU" sz="1600">
                        <a:effectLst/>
                        <a:latin typeface="Times New Roman"/>
                        <a:ea typeface="Times New Roman"/>
                      </a:endParaRPr>
                    </a:p>
                  </a:txBody>
                  <a:tcPr marL="68580" marR="68580" marT="0" marB="0"/>
                </a:tc>
                <a:tc>
                  <a:txBody>
                    <a:bodyPr/>
                    <a:lstStyle/>
                    <a:p>
                      <a:pPr>
                        <a:spcAft>
                          <a:spcPts val="0"/>
                        </a:spcAft>
                      </a:pPr>
                      <a:r>
                        <a:rPr lang="ru-RU" sz="1600">
                          <a:effectLst/>
                        </a:rPr>
                        <a:t>34580.477</a:t>
                      </a:r>
                    </a:p>
                    <a:p>
                      <a:pPr>
                        <a:spcAft>
                          <a:spcPts val="0"/>
                        </a:spcAft>
                      </a:pPr>
                      <a:r>
                        <a:rPr lang="ru-RU" sz="1600">
                          <a:effectLst/>
                        </a:rPr>
                        <a:t> </a:t>
                      </a:r>
                    </a:p>
                    <a:p>
                      <a:pPr>
                        <a:spcAft>
                          <a:spcPts val="0"/>
                        </a:spcAft>
                      </a:pPr>
                      <a:r>
                        <a:rPr lang="ru-RU" sz="1600">
                          <a:effectLst/>
                        </a:rPr>
                        <a:t>(S</a:t>
                      </a:r>
                      <a:r>
                        <a:rPr lang="ru-RU" sz="1600" baseline="-25000">
                          <a:effectLst/>
                        </a:rPr>
                        <a:t>T</a:t>
                      </a:r>
                      <a:r>
                        <a:rPr lang="ru-RU" sz="1600">
                          <a:effectLst/>
                        </a:rPr>
                        <a:t> = 34679,75)</a:t>
                      </a:r>
                      <a:endParaRPr lang="ru-RU" sz="1600">
                        <a:effectLst/>
                        <a:latin typeface="Times New Roman"/>
                        <a:ea typeface="Times New Roman"/>
                      </a:endParaRPr>
                    </a:p>
                  </a:txBody>
                  <a:tcPr marL="68580" marR="68580" marT="0" marB="0"/>
                </a:tc>
                <a:tc>
                  <a:txBody>
                    <a:bodyPr/>
                    <a:lstStyle/>
                    <a:p>
                      <a:pPr>
                        <a:spcAft>
                          <a:spcPts val="0"/>
                        </a:spcAft>
                        <a:tabLst>
                          <a:tab pos="590550" algn="l"/>
                        </a:tabLst>
                      </a:pPr>
                      <a:r>
                        <a:rPr lang="en-US" sz="1600" dirty="0">
                          <a:effectLst/>
                        </a:rPr>
                        <a:t>Increased</a:t>
                      </a:r>
                      <a:endParaRPr lang="ru-RU" sz="16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913752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4699739" y="6452609"/>
            <a:ext cx="4427537" cy="396875"/>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ru-RU" sz="1000" b="1">
                <a:solidFill>
                  <a:schemeClr val="bg1"/>
                </a:solidFill>
                <a:cs typeface="Arial" charset="0"/>
              </a:rPr>
              <a:t>RAMIZ MAMMADOV</a:t>
            </a:r>
            <a:r>
              <a:rPr lang="ru-RU" altLang="ru-RU" sz="1000" b="1">
                <a:solidFill>
                  <a:schemeClr val="bg1"/>
                </a:solidFill>
                <a:cs typeface="Arial" charset="0"/>
              </a:rPr>
              <a:t> </a:t>
            </a:r>
            <a:endParaRPr lang="en-US" altLang="ru-RU" sz="1000" b="1">
              <a:solidFill>
                <a:schemeClr val="bg1"/>
              </a:solidFill>
              <a:cs typeface="Arial" charset="0"/>
            </a:endParaRPr>
          </a:p>
          <a:p>
            <a:pPr algn="ctr"/>
            <a:r>
              <a:rPr lang="en-US" altLang="ru-RU" sz="1000" b="1">
                <a:solidFill>
                  <a:schemeClr val="bg1"/>
                </a:solidFill>
                <a:cs typeface="Arial" charset="0"/>
              </a:rPr>
              <a:t>INSTITUTE OF GEOGRAPHY AZERBAIJAN ACDEMY OF SCIENCES</a:t>
            </a:r>
          </a:p>
        </p:txBody>
      </p:sp>
      <p:grpSp>
        <p:nvGrpSpPr>
          <p:cNvPr id="17" name="Group 2"/>
          <p:cNvGrpSpPr>
            <a:grpSpLocks/>
          </p:cNvGrpSpPr>
          <p:nvPr/>
        </p:nvGrpSpPr>
        <p:grpSpPr bwMode="auto">
          <a:xfrm>
            <a:off x="1352407" y="188640"/>
            <a:ext cx="6603969" cy="6552728"/>
            <a:chOff x="2000" y="2214"/>
            <a:chExt cx="8882" cy="8100"/>
          </a:xfrm>
        </p:grpSpPr>
        <p:grpSp>
          <p:nvGrpSpPr>
            <p:cNvPr id="18" name="Group 3"/>
            <p:cNvGrpSpPr>
              <a:grpSpLocks/>
            </p:cNvGrpSpPr>
            <p:nvPr/>
          </p:nvGrpSpPr>
          <p:grpSpPr bwMode="auto">
            <a:xfrm>
              <a:off x="2000" y="2214"/>
              <a:ext cx="4674" cy="7833"/>
              <a:chOff x="1259" y="1134"/>
              <a:chExt cx="4674" cy="7833"/>
            </a:xfrm>
          </p:grpSpPr>
          <p:graphicFrame>
            <p:nvGraphicFramePr>
              <p:cNvPr id="22" name="Объект 21"/>
              <p:cNvGraphicFramePr>
                <a:graphicFrameLocks noChangeAspect="1"/>
              </p:cNvGraphicFramePr>
              <p:nvPr/>
            </p:nvGraphicFramePr>
            <p:xfrm>
              <a:off x="1259" y="1134"/>
              <a:ext cx="4396" cy="6660"/>
            </p:xfrm>
            <a:graphic>
              <a:graphicData uri="http://schemas.openxmlformats.org/presentationml/2006/ole">
                <mc:AlternateContent xmlns:mc="http://schemas.openxmlformats.org/markup-compatibility/2006">
                  <mc:Choice xmlns:v="urn:schemas-microsoft-com:vml" Requires="v">
                    <p:oleObj spid="_x0000_s32799" name="Точечный рисунок" r:id="rId3" imgW="2419048" imgH="3657143" progId="PBrush">
                      <p:embed/>
                    </p:oleObj>
                  </mc:Choice>
                  <mc:Fallback>
                    <p:oleObj name="Точечный рисунок" r:id="rId3" imgW="2419048" imgH="3657143" progId="PBrush">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 y="1134"/>
                            <a:ext cx="4396" cy="66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5"/>
              <p:cNvSpPr txBox="1">
                <a:spLocks noChangeArrowheads="1"/>
              </p:cNvSpPr>
              <p:nvPr/>
            </p:nvSpPr>
            <p:spPr bwMode="auto">
              <a:xfrm>
                <a:off x="1544" y="7974"/>
                <a:ext cx="4389" cy="99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err="1" smtClean="0">
                    <a:ln>
                      <a:noFill/>
                    </a:ln>
                    <a:solidFill>
                      <a:schemeClr val="tx1"/>
                    </a:solidFill>
                    <a:effectLst/>
                    <a:latin typeface="Times New Roman" pitchFamily="18" charset="0"/>
                    <a:cs typeface="Arial" pitchFamily="34" charset="0"/>
                  </a:rPr>
                  <a:t>Map</a:t>
                </a:r>
                <a:r>
                  <a:rPr kumimoji="0" lang="ru-RU" altLang="ru-RU" sz="1400" b="1" i="0" u="none" strike="noStrike" cap="none" normalizeH="0" baseline="0" dirty="0" smtClean="0">
                    <a:ln>
                      <a:noFill/>
                    </a:ln>
                    <a:solidFill>
                      <a:schemeClr val="tx1"/>
                    </a:solidFill>
                    <a:effectLst/>
                    <a:latin typeface="Times New Roman" pitchFamily="18" charset="0"/>
                    <a:cs typeface="Arial" pitchFamily="34" charset="0"/>
                  </a:rPr>
                  <a:t> </a:t>
                </a:r>
                <a:r>
                  <a:rPr kumimoji="0" lang="ru-RU" altLang="ru-RU" sz="1400" b="1" i="0" u="none" strike="noStrike" cap="none" normalizeH="0" baseline="0" dirty="0" err="1" smtClean="0">
                    <a:ln>
                      <a:noFill/>
                    </a:ln>
                    <a:solidFill>
                      <a:schemeClr val="tx1"/>
                    </a:solidFill>
                    <a:effectLst/>
                    <a:latin typeface="Times New Roman" pitchFamily="18" charset="0"/>
                    <a:cs typeface="Arial" pitchFamily="34" charset="0"/>
                  </a:rPr>
                  <a:t>variability</a:t>
                </a:r>
                <a:r>
                  <a:rPr kumimoji="0" lang="ru-RU" altLang="ru-RU" sz="1400" b="1" i="0" u="none" strike="noStrike" cap="none" normalizeH="0" baseline="0" dirty="0" smtClean="0">
                    <a:ln>
                      <a:noFill/>
                    </a:ln>
                    <a:solidFill>
                      <a:schemeClr val="tx1"/>
                    </a:solidFill>
                    <a:effectLst/>
                    <a:latin typeface="Times New Roman" pitchFamily="18" charset="0"/>
                    <a:cs typeface="Arial" pitchFamily="34" charset="0"/>
                  </a:rPr>
                  <a:t> </a:t>
                </a:r>
                <a:r>
                  <a:rPr kumimoji="0" lang="ru-RU" altLang="ru-RU" sz="1400" b="1" i="0" u="none" strike="noStrike" cap="none" normalizeH="0" baseline="0" dirty="0" err="1" smtClean="0">
                    <a:ln>
                      <a:noFill/>
                    </a:ln>
                    <a:solidFill>
                      <a:schemeClr val="tx1"/>
                    </a:solidFill>
                    <a:effectLst/>
                    <a:latin typeface="Times New Roman" pitchFamily="18" charset="0"/>
                    <a:cs typeface="Arial" pitchFamily="34" charset="0"/>
                  </a:rPr>
                  <a:t>processes</a:t>
                </a:r>
                <a:r>
                  <a:rPr kumimoji="0" lang="ru-RU" altLang="ru-RU" sz="1400" b="1" i="0" u="none" strike="noStrike" cap="none" normalizeH="0" baseline="0" dirty="0" smtClean="0">
                    <a:ln>
                      <a:noFill/>
                    </a:ln>
                    <a:solidFill>
                      <a:schemeClr val="tx1"/>
                    </a:solidFill>
                    <a:effectLst/>
                    <a:latin typeface="Times New Roman" pitchFamily="18" charset="0"/>
                    <a:cs typeface="Arial" pitchFamily="34" charset="0"/>
                  </a:rPr>
                  <a:t> </a:t>
                </a:r>
                <a:r>
                  <a:rPr kumimoji="0" lang="ru-RU" altLang="ru-RU" sz="1400" b="1" i="0" u="none" strike="noStrike" cap="none" normalizeH="0" baseline="0" dirty="0" err="1" smtClean="0">
                    <a:ln>
                      <a:noFill/>
                    </a:ln>
                    <a:solidFill>
                      <a:schemeClr val="tx1"/>
                    </a:solidFill>
                    <a:effectLst/>
                    <a:latin typeface="Times New Roman" pitchFamily="18" charset="0"/>
                    <a:cs typeface="Arial" pitchFamily="34" charset="0"/>
                  </a:rPr>
                  <a:t>desertification</a:t>
                </a:r>
                <a:r>
                  <a:rPr kumimoji="0" lang="ru-RU" altLang="ru-RU" sz="1400" b="1" i="0" u="none" strike="noStrike" cap="none" normalizeH="0" baseline="0" dirty="0" smtClean="0">
                    <a:ln>
                      <a:noFill/>
                    </a:ln>
                    <a:solidFill>
                      <a:schemeClr val="tx1"/>
                    </a:solidFill>
                    <a:effectLst/>
                    <a:latin typeface="Times New Roman" pitchFamily="18" charset="0"/>
                    <a:cs typeface="Arial" pitchFamily="34" charset="0"/>
                  </a:rPr>
                  <a:t> </a:t>
                </a:r>
                <a:r>
                  <a:rPr kumimoji="0" lang="ru-RU" altLang="ru-RU" sz="1400" b="1" i="0" u="none" strike="noStrike" cap="none" normalizeH="0" baseline="0" dirty="0" err="1" smtClean="0">
                    <a:ln>
                      <a:noFill/>
                    </a:ln>
                    <a:solidFill>
                      <a:schemeClr val="tx1"/>
                    </a:solidFill>
                    <a:effectLst/>
                    <a:latin typeface="Times New Roman" pitchFamily="18" charset="0"/>
                    <a:cs typeface="Arial" pitchFamily="34" charset="0"/>
                  </a:rPr>
                  <a:t>of</a:t>
                </a:r>
                <a:r>
                  <a:rPr kumimoji="0" lang="ru-RU" altLang="ru-RU" sz="1400" b="1" i="0" u="none" strike="noStrike" cap="none" normalizeH="0" baseline="0" dirty="0" smtClean="0">
                    <a:ln>
                      <a:noFill/>
                    </a:ln>
                    <a:solidFill>
                      <a:schemeClr val="tx1"/>
                    </a:solidFill>
                    <a:effectLst/>
                    <a:latin typeface="Times New Roman" pitchFamily="18" charset="0"/>
                    <a:cs typeface="Arial" pitchFamily="34" charset="0"/>
                  </a:rPr>
                  <a:t> </a:t>
                </a:r>
                <a:r>
                  <a:rPr kumimoji="0" lang="ru-RU" altLang="ru-RU" sz="1400" b="1" i="0" u="none" strike="noStrike" cap="none" normalizeH="0" baseline="0" dirty="0" err="1" smtClean="0">
                    <a:ln>
                      <a:noFill/>
                    </a:ln>
                    <a:solidFill>
                      <a:schemeClr val="tx1"/>
                    </a:solidFill>
                    <a:effectLst/>
                    <a:latin typeface="Times New Roman" pitchFamily="18" charset="0"/>
                    <a:cs typeface="Arial" pitchFamily="34" charset="0"/>
                  </a:rPr>
                  <a:t>natural</a:t>
                </a:r>
                <a:r>
                  <a:rPr kumimoji="0" lang="ru-RU" altLang="ru-RU" sz="1400" b="1" i="0" u="none" strike="noStrike" cap="none" normalizeH="0" baseline="0" dirty="0" smtClean="0">
                    <a:ln>
                      <a:noFill/>
                    </a:ln>
                    <a:solidFill>
                      <a:schemeClr val="tx1"/>
                    </a:solidFill>
                    <a:effectLst/>
                    <a:latin typeface="Times New Roman" pitchFamily="18" charset="0"/>
                    <a:cs typeface="Arial" pitchFamily="34" charset="0"/>
                  </a:rPr>
                  <a:t> </a:t>
                </a:r>
                <a:r>
                  <a:rPr kumimoji="0" lang="ru-RU" altLang="ru-RU" sz="1400" b="1" i="0" u="none" strike="noStrike" cap="none" normalizeH="0" baseline="0" dirty="0" err="1" smtClean="0">
                    <a:ln>
                      <a:noFill/>
                    </a:ln>
                    <a:solidFill>
                      <a:schemeClr val="tx1"/>
                    </a:solidFill>
                    <a:effectLst/>
                    <a:latin typeface="Times New Roman" pitchFamily="18" charset="0"/>
                    <a:cs typeface="Arial" pitchFamily="34" charset="0"/>
                  </a:rPr>
                  <a:t>landscapes</a:t>
                </a:r>
                <a:r>
                  <a:rPr kumimoji="0" lang="ru-RU" altLang="ru-RU" sz="1400" b="1" i="0" u="none" strike="noStrike" cap="none" normalizeH="0" baseline="0" dirty="0" smtClean="0">
                    <a:ln>
                      <a:noFill/>
                    </a:ln>
                    <a:solidFill>
                      <a:schemeClr val="tx1"/>
                    </a:solidFill>
                    <a:effectLst/>
                    <a:latin typeface="Times New Roman" pitchFamily="18" charset="0"/>
                    <a:cs typeface="Arial" pitchFamily="34" charset="0"/>
                  </a:rPr>
                  <a:t> </a:t>
                </a:r>
                <a:r>
                  <a:rPr kumimoji="0" lang="ru-RU" altLang="ru-RU" sz="1400" b="1" i="0" u="none" strike="noStrike" cap="none" normalizeH="0" baseline="0" dirty="0" err="1" smtClean="0">
                    <a:ln>
                      <a:noFill/>
                    </a:ln>
                    <a:solidFill>
                      <a:schemeClr val="tx1"/>
                    </a:solidFill>
                    <a:effectLst/>
                    <a:latin typeface="Times New Roman" pitchFamily="18" charset="0"/>
                    <a:cs typeface="Arial" pitchFamily="34" charset="0"/>
                  </a:rPr>
                  <a:t>of</a:t>
                </a:r>
                <a:r>
                  <a:rPr kumimoji="0" lang="ru-RU" altLang="ru-RU" sz="1400" b="1" i="0" u="none" strike="noStrike" cap="none" normalizeH="0" baseline="0" dirty="0" smtClean="0">
                    <a:ln>
                      <a:noFill/>
                    </a:ln>
                    <a:solidFill>
                      <a:schemeClr val="tx1"/>
                    </a:solidFill>
                    <a:effectLst/>
                    <a:latin typeface="Times New Roman" pitchFamily="18" charset="0"/>
                    <a:cs typeface="Arial" pitchFamily="34" charset="0"/>
                  </a:rPr>
                  <a:t> </a:t>
                </a:r>
                <a:r>
                  <a:rPr kumimoji="0" lang="ru-RU" altLang="ru-RU" sz="1400" b="1" i="0" u="none" strike="noStrike" cap="none" normalizeH="0" baseline="0" dirty="0" err="1" smtClean="0">
                    <a:ln>
                      <a:noFill/>
                    </a:ln>
                    <a:solidFill>
                      <a:schemeClr val="tx1"/>
                    </a:solidFill>
                    <a:effectLst/>
                    <a:latin typeface="Times New Roman" pitchFamily="18" charset="0"/>
                    <a:cs typeface="Arial" pitchFamily="34" charset="0"/>
                  </a:rPr>
                  <a:t>the</a:t>
                </a:r>
                <a:r>
                  <a:rPr kumimoji="0" lang="ru-RU" altLang="ru-RU" sz="1400" b="1" i="0" u="none" strike="noStrike" cap="none" normalizeH="0" baseline="0" dirty="0" smtClean="0">
                    <a:ln>
                      <a:noFill/>
                    </a:ln>
                    <a:solidFill>
                      <a:schemeClr val="tx1"/>
                    </a:solidFill>
                    <a:effectLst/>
                    <a:latin typeface="Times New Roman" pitchFamily="18" charset="0"/>
                    <a:cs typeface="Arial" pitchFamily="34" charset="0"/>
                  </a:rPr>
                  <a:t> </a:t>
                </a:r>
                <a:r>
                  <a:rPr kumimoji="0" lang="ru-RU" altLang="ru-RU" sz="1400" b="1" i="0" u="none" strike="noStrike" cap="none" normalizeH="0" baseline="0" dirty="0" err="1" smtClean="0">
                    <a:ln>
                      <a:noFill/>
                    </a:ln>
                    <a:solidFill>
                      <a:schemeClr val="tx1"/>
                    </a:solidFill>
                    <a:effectLst/>
                    <a:latin typeface="Times New Roman" pitchFamily="18" charset="0"/>
                    <a:cs typeface="Arial" pitchFamily="34" charset="0"/>
                  </a:rPr>
                  <a:t>Azerbaijan</a:t>
                </a:r>
                <a:r>
                  <a:rPr lang="en-US" altLang="ru-RU" sz="1400" b="1" dirty="0">
                    <a:latin typeface="Times New Roman" pitchFamily="18" charset="0"/>
                    <a:cs typeface="Arial" pitchFamily="34" charset="0"/>
                  </a:rPr>
                  <a:t> </a:t>
                </a:r>
                <a:r>
                  <a:rPr kumimoji="0" lang="ru-RU" altLang="ru-RU" sz="1400" b="1" i="0" u="none" strike="noStrike" cap="none" normalizeH="0" baseline="0" dirty="0" err="1" smtClean="0">
                    <a:ln>
                      <a:noFill/>
                    </a:ln>
                    <a:solidFill>
                      <a:schemeClr val="tx1"/>
                    </a:solidFill>
                    <a:effectLst/>
                    <a:latin typeface="Times New Roman" pitchFamily="18" charset="0"/>
                    <a:cs typeface="Arial" pitchFamily="34" charset="0"/>
                  </a:rPr>
                  <a:t>for</a:t>
                </a:r>
                <a:r>
                  <a:rPr kumimoji="0" lang="ru-RU" altLang="ru-RU" sz="1400" b="1" i="0" u="none" strike="noStrike" cap="none" normalizeH="0" baseline="0" dirty="0" smtClean="0">
                    <a:ln>
                      <a:noFill/>
                    </a:ln>
                    <a:solidFill>
                      <a:schemeClr val="tx1"/>
                    </a:solidFill>
                    <a:effectLst/>
                    <a:latin typeface="Times New Roman" pitchFamily="18" charset="0"/>
                    <a:cs typeface="Arial" pitchFamily="34" charset="0"/>
                  </a:rPr>
                  <a:t> 14-16 </a:t>
                </a:r>
                <a:r>
                  <a:rPr kumimoji="0" lang="ru-RU" altLang="ru-RU" sz="1400" b="1" i="0" u="none" strike="noStrike" cap="none" normalizeH="0" baseline="0" dirty="0" err="1" smtClean="0">
                    <a:ln>
                      <a:noFill/>
                    </a:ln>
                    <a:solidFill>
                      <a:schemeClr val="tx1"/>
                    </a:solidFill>
                    <a:effectLst/>
                    <a:latin typeface="Times New Roman" pitchFamily="18" charset="0"/>
                    <a:cs typeface="Arial" pitchFamily="34" charset="0"/>
                  </a:rPr>
                  <a:t>years</a:t>
                </a:r>
                <a:endParaRPr kumimoji="0" lang="ru-RU" altLang="ru-RU" sz="14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9" name="Group 6"/>
            <p:cNvGrpSpPr>
              <a:grpSpLocks/>
            </p:cNvGrpSpPr>
            <p:nvPr/>
          </p:nvGrpSpPr>
          <p:grpSpPr bwMode="auto">
            <a:xfrm>
              <a:off x="6659" y="2392"/>
              <a:ext cx="4223" cy="7922"/>
              <a:chOff x="6659" y="2392"/>
              <a:chExt cx="4223" cy="7922"/>
            </a:xfrm>
          </p:grpSpPr>
          <p:graphicFrame>
            <p:nvGraphicFramePr>
              <p:cNvPr id="20" name="Объект 19"/>
              <p:cNvGraphicFramePr>
                <a:graphicFrameLocks noChangeAspect="1"/>
              </p:cNvGraphicFramePr>
              <p:nvPr>
                <p:extLst>
                  <p:ext uri="{D42A27DB-BD31-4B8C-83A1-F6EECF244321}">
                    <p14:modId xmlns:p14="http://schemas.microsoft.com/office/powerpoint/2010/main" val="1236451865"/>
                  </p:ext>
                </p:extLst>
              </p:nvPr>
            </p:nvGraphicFramePr>
            <p:xfrm>
              <a:off x="6659" y="2392"/>
              <a:ext cx="4223" cy="6482"/>
            </p:xfrm>
            <a:graphic>
              <a:graphicData uri="http://schemas.openxmlformats.org/presentationml/2006/ole">
                <mc:AlternateContent xmlns:mc="http://schemas.openxmlformats.org/markup-compatibility/2006">
                  <mc:Choice xmlns:v="urn:schemas-microsoft-com:vml" Requires="v">
                    <p:oleObj spid="_x0000_s32800" name="Точечный рисунок" r:id="rId5" imgW="2295238" imgH="3524742" progId="PBrush">
                      <p:embed/>
                    </p:oleObj>
                  </mc:Choice>
                  <mc:Fallback>
                    <p:oleObj name="Точечный рисунок" r:id="rId5" imgW="2295238" imgH="3524742" progId="PBrush">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9" y="2392"/>
                            <a:ext cx="4223" cy="64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8"/>
              <p:cNvSpPr txBox="1">
                <a:spLocks noChangeArrowheads="1"/>
              </p:cNvSpPr>
              <p:nvPr/>
            </p:nvSpPr>
            <p:spPr bwMode="auto">
              <a:xfrm>
                <a:off x="6845" y="9234"/>
                <a:ext cx="3990" cy="10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ru-RU" sz="1400" b="1" i="0" u="none" strike="noStrike" cap="none" normalizeH="0" baseline="0" dirty="0" smtClean="0">
                    <a:ln>
                      <a:noFill/>
                    </a:ln>
                    <a:solidFill>
                      <a:schemeClr val="tx1"/>
                    </a:solidFill>
                    <a:effectLst/>
                    <a:latin typeface="Calibri" pitchFamily="34" charset="0"/>
                    <a:cs typeface="Arial" pitchFamily="34" charset="0"/>
                  </a:rPr>
                  <a:t>Map  risk of desertification of natural landscapes of the Azerbaijan  by 2025y</a:t>
                </a:r>
                <a:r>
                  <a:rPr kumimoji="0" lang="en-US" altLang="ru-RU" sz="1400" b="0" i="0" u="none" strike="noStrike" cap="none" normalizeH="0" baseline="0" dirty="0" smtClean="0">
                    <a:ln>
                      <a:noFill/>
                    </a:ln>
                    <a:solidFill>
                      <a:schemeClr val="tx1"/>
                    </a:solidFill>
                    <a:effectLst/>
                    <a:latin typeface="Times New Roman" pitchFamily="18" charset="0"/>
                    <a:cs typeface="Arial" pitchFamily="34" charset="0"/>
                  </a:rPr>
                  <a:t>.</a:t>
                </a:r>
                <a:endParaRPr kumimoji="0" lang="ru-RU" altLang="ru-RU" sz="1400" b="0" i="0" u="none" strike="noStrike" cap="none" normalizeH="0" baseline="0" dirty="0" smtClean="0">
                  <a:ln>
                    <a:noFill/>
                  </a:ln>
                  <a:solidFill>
                    <a:schemeClr val="tx1"/>
                  </a:solidFill>
                  <a:effectLst/>
                  <a:latin typeface="Arial" pitchFamily="34" charset="0"/>
                  <a:cs typeface="Arial" pitchFamily="34" charset="0"/>
                </a:endParaRPr>
              </a:p>
            </p:txBody>
          </p:sp>
        </p:grpSp>
      </p:grpSp>
    </p:spTree>
    <p:extLst>
      <p:ext uri="{BB962C8B-B14F-4D97-AF65-F5344CB8AC3E}">
        <p14:creationId xmlns:p14="http://schemas.microsoft.com/office/powerpoint/2010/main" val="1487549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Прямоугольник 1"/>
          <p:cNvSpPr/>
          <p:nvPr/>
        </p:nvSpPr>
        <p:spPr>
          <a:xfrm>
            <a:off x="107504" y="58847"/>
            <a:ext cx="8928992" cy="6370975"/>
          </a:xfrm>
          <a:prstGeom prst="rect">
            <a:avLst/>
          </a:prstGeom>
          <a:solidFill>
            <a:srgbClr val="FFFF00"/>
          </a:solidFill>
        </p:spPr>
        <p:txBody>
          <a:bodyPr wrap="square">
            <a:spAutoFit/>
          </a:bodyPr>
          <a:lstStyle/>
          <a:p>
            <a:pPr marL="342900" indent="-342900"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Desertification</a:t>
            </a:r>
            <a:r>
              <a:rPr lang="en-US" sz="2400" dirty="0">
                <a:latin typeface="Arial" panose="020B0604020202020204" pitchFamily="34" charset="0"/>
                <a:cs typeface="Arial" panose="020B0604020202020204" pitchFamily="34" charset="0"/>
              </a:rPr>
              <a:t> – it is the destruction of the ecosystem of  arid and semiarid territories, leading to  the  decrease of natural-economic potential of soil and creating the most severe ecological terms for the development of all forms of organic life. </a:t>
            </a:r>
            <a:endParaRPr lang="ru-RU"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Desertification</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also is extremely </a:t>
            </a:r>
            <a:r>
              <a:rPr lang="en-US" sz="2400" dirty="0">
                <a:latin typeface="Arial" panose="020B0604020202020204" pitchFamily="34" charset="0"/>
                <a:cs typeface="Arial" panose="020B0604020202020204" pitchFamily="34" charset="0"/>
              </a:rPr>
              <a:t>negative phenomena both in natural and socio-economic aspects. </a:t>
            </a:r>
            <a:endParaRPr lang="en-US" sz="24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a word, all forms of human activity, in direct or indirect way, find its reflection in the consequences of the problem of desertification. </a:t>
            </a:r>
            <a:endParaRPr lang="ru-RU"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Two factors in high degree contribute to desertification process: </a:t>
            </a:r>
            <a:endParaRPr lang="ru-RU"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a) fluctuation in climate with its periodical droughts; </a:t>
            </a:r>
            <a:endParaRPr lang="ru-RU"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b) human activity with its irrational  methods of soil tenure. </a:t>
            </a:r>
            <a:endParaRPr lang="ru-RU"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It was established </a:t>
            </a:r>
            <a:r>
              <a:rPr lang="en-US" sz="2400" dirty="0" smtClean="0">
                <a:latin typeface="Arial" panose="020B0604020202020204" pitchFamily="34" charset="0"/>
                <a:cs typeface="Arial" panose="020B0604020202020204" pitchFamily="34" charset="0"/>
              </a:rPr>
              <a:t>by studies </a:t>
            </a:r>
            <a:r>
              <a:rPr lang="en-US" sz="2400" dirty="0">
                <a:latin typeface="Arial" panose="020B0604020202020204" pitchFamily="34" charset="0"/>
                <a:cs typeface="Arial" panose="020B0604020202020204" pitchFamily="34" charset="0"/>
              </a:rPr>
              <a:t>that </a:t>
            </a:r>
            <a:r>
              <a:rPr lang="en-US" sz="2400" b="1" dirty="0">
                <a:latin typeface="Arial" panose="020B0604020202020204" pitchFamily="34" charset="0"/>
                <a:cs typeface="Arial" panose="020B0604020202020204" pitchFamily="34" charset="0"/>
              </a:rPr>
              <a:t>87 %</a:t>
            </a:r>
            <a:r>
              <a:rPr lang="en-US" sz="2400" b="1"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of the 45 factor- stimuluses of desertification of landscape is anthropogenic and only </a:t>
            </a:r>
            <a:r>
              <a:rPr lang="en-US" sz="2400" b="1" dirty="0">
                <a:latin typeface="Arial" panose="020B0604020202020204" pitchFamily="34" charset="0"/>
                <a:cs typeface="Arial" panose="020B0604020202020204" pitchFamily="34" charset="0"/>
              </a:rPr>
              <a:t>13 %</a:t>
            </a:r>
            <a:r>
              <a:rPr lang="en-US" sz="2400" b="1"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 </a:t>
            </a:r>
            <a:r>
              <a:rPr lang="en-US" sz="2400" dirty="0" smtClean="0">
                <a:latin typeface="Arial" panose="020B0604020202020204" pitchFamily="34" charset="0"/>
                <a:cs typeface="Arial" panose="020B0604020202020204" pitchFamily="34" charset="0"/>
              </a:rPr>
              <a:t>natural.</a:t>
            </a:r>
            <a:endParaRPr lang="ru-RU" sz="2400" dirty="0">
              <a:latin typeface="Arial" panose="020B0604020202020204" pitchFamily="34" charset="0"/>
              <a:cs typeface="Arial" panose="020B0604020202020204" pitchFamily="34" charset="0"/>
            </a:endParaRPr>
          </a:p>
        </p:txBody>
      </p:sp>
      <p:sp>
        <p:nvSpPr>
          <p:cNvPr id="3" name="Rectangle 5"/>
          <p:cNvSpPr>
            <a:spLocks noChangeArrowheads="1"/>
          </p:cNvSpPr>
          <p:nvPr/>
        </p:nvSpPr>
        <p:spPr bwMode="auto">
          <a:xfrm>
            <a:off x="4699739" y="6452609"/>
            <a:ext cx="4427537" cy="396875"/>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ru-RU" sz="1000" b="1">
                <a:solidFill>
                  <a:schemeClr val="bg1"/>
                </a:solidFill>
                <a:cs typeface="Arial" charset="0"/>
              </a:rPr>
              <a:t>RAMIZ MAMMADOV</a:t>
            </a:r>
            <a:r>
              <a:rPr lang="ru-RU" altLang="ru-RU" sz="1000" b="1">
                <a:solidFill>
                  <a:schemeClr val="bg1"/>
                </a:solidFill>
                <a:cs typeface="Arial" charset="0"/>
              </a:rPr>
              <a:t> </a:t>
            </a:r>
            <a:endParaRPr lang="en-US" altLang="ru-RU" sz="1000" b="1">
              <a:solidFill>
                <a:schemeClr val="bg1"/>
              </a:solidFill>
              <a:cs typeface="Arial" charset="0"/>
            </a:endParaRPr>
          </a:p>
          <a:p>
            <a:pPr algn="ctr"/>
            <a:r>
              <a:rPr lang="en-US" altLang="ru-RU" sz="1000" b="1">
                <a:solidFill>
                  <a:schemeClr val="bg1"/>
                </a:solidFill>
                <a:cs typeface="Arial" charset="0"/>
              </a:rPr>
              <a:t>INSTITUTE OF GEOGRAPHY AZERBAIJAN ACDEMY OF SCIENCES</a:t>
            </a:r>
          </a:p>
        </p:txBody>
      </p:sp>
    </p:spTree>
    <p:extLst>
      <p:ext uri="{BB962C8B-B14F-4D97-AF65-F5344CB8AC3E}">
        <p14:creationId xmlns:p14="http://schemas.microsoft.com/office/powerpoint/2010/main" val="2496236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204864"/>
            <a:ext cx="7536230" cy="584775"/>
          </a:xfrm>
          <a:prstGeom prst="rect">
            <a:avLst/>
          </a:prstGeom>
        </p:spPr>
        <p:txBody>
          <a:bodyPr wrap="none">
            <a:spAutoFit/>
          </a:bodyPr>
          <a:lstStyle/>
          <a:p>
            <a:r>
              <a:rPr lang="en-US" sz="3200" b="1" dirty="0" err="1"/>
              <a:t>Absheron</a:t>
            </a:r>
            <a:r>
              <a:rPr lang="en-US" sz="3200" b="1" dirty="0"/>
              <a:t> peninsula, in the scale 1: 100 000</a:t>
            </a:r>
            <a:endParaRPr lang="ru-RU" sz="3200" b="1" dirty="0"/>
          </a:p>
        </p:txBody>
      </p:sp>
    </p:spTree>
    <p:extLst>
      <p:ext uri="{BB962C8B-B14F-4D97-AF65-F5344CB8AC3E}">
        <p14:creationId xmlns:p14="http://schemas.microsoft.com/office/powerpoint/2010/main" val="2255238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71450" y="80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4" name="Rectangle 5"/>
          <p:cNvSpPr>
            <a:spLocks noChangeArrowheads="1"/>
          </p:cNvSpPr>
          <p:nvPr/>
        </p:nvSpPr>
        <p:spPr bwMode="auto">
          <a:xfrm>
            <a:off x="4887913" y="6461125"/>
            <a:ext cx="4427537" cy="396875"/>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ru-RU" sz="1000" b="1">
                <a:solidFill>
                  <a:schemeClr val="bg1"/>
                </a:solidFill>
                <a:cs typeface="Arial" charset="0"/>
              </a:rPr>
              <a:t>RAMIZ MAMMADOV</a:t>
            </a:r>
            <a:r>
              <a:rPr lang="ru-RU" altLang="ru-RU" sz="1000" b="1">
                <a:solidFill>
                  <a:schemeClr val="bg1"/>
                </a:solidFill>
                <a:cs typeface="Arial" charset="0"/>
              </a:rPr>
              <a:t> </a:t>
            </a:r>
            <a:endParaRPr lang="en-US" altLang="ru-RU" sz="1000" b="1">
              <a:solidFill>
                <a:schemeClr val="bg1"/>
              </a:solidFill>
              <a:cs typeface="Arial" charset="0"/>
            </a:endParaRPr>
          </a:p>
          <a:p>
            <a:pPr algn="ctr"/>
            <a:r>
              <a:rPr lang="en-US" altLang="ru-RU" sz="1000" b="1">
                <a:solidFill>
                  <a:schemeClr val="bg1"/>
                </a:solidFill>
                <a:cs typeface="Arial" charset="0"/>
              </a:rPr>
              <a:t>INSTITUTE OF GEOGRAPHY AZERBAIJAN ACDEMY OF SCIENCES</a:t>
            </a:r>
          </a:p>
        </p:txBody>
      </p:sp>
      <p:pic>
        <p:nvPicPr>
          <p:cNvPr id="5" name="Picture 2" descr="map_landscape_20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 y="80963"/>
            <a:ext cx="9486900" cy="669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584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ChangeArrowheads="1"/>
          </p:cNvSpPr>
          <p:nvPr/>
        </p:nvSpPr>
        <p:spPr bwMode="auto">
          <a:xfrm>
            <a:off x="-314325" y="176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pic>
        <p:nvPicPr>
          <p:cNvPr id="28674" name="Picture 2" descr="map_degre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4800"/>
            <a:ext cx="8772525" cy="58404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4699739" y="6452609"/>
            <a:ext cx="4427537" cy="396875"/>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ru-RU" sz="1000" b="1">
                <a:solidFill>
                  <a:schemeClr val="bg1"/>
                </a:solidFill>
                <a:cs typeface="Arial" charset="0"/>
              </a:rPr>
              <a:t>RAMIZ MAMMADOV</a:t>
            </a:r>
            <a:r>
              <a:rPr lang="ru-RU" altLang="ru-RU" sz="1000" b="1">
                <a:solidFill>
                  <a:schemeClr val="bg1"/>
                </a:solidFill>
                <a:cs typeface="Arial" charset="0"/>
              </a:rPr>
              <a:t> </a:t>
            </a:r>
            <a:endParaRPr lang="en-US" altLang="ru-RU" sz="1000" b="1">
              <a:solidFill>
                <a:schemeClr val="bg1"/>
              </a:solidFill>
              <a:cs typeface="Arial" charset="0"/>
            </a:endParaRPr>
          </a:p>
          <a:p>
            <a:pPr algn="ctr"/>
            <a:r>
              <a:rPr lang="en-US" altLang="ru-RU" sz="1000" b="1">
                <a:solidFill>
                  <a:schemeClr val="bg1"/>
                </a:solidFill>
                <a:cs typeface="Arial" charset="0"/>
              </a:rPr>
              <a:t>INSTITUTE OF GEOGRAPHY AZERBAIJAN ACDEMY OF SCIENCES</a:t>
            </a:r>
          </a:p>
        </p:txBody>
      </p:sp>
    </p:spTree>
    <p:extLst>
      <p:ext uri="{BB962C8B-B14F-4D97-AF65-F5344CB8AC3E}">
        <p14:creationId xmlns:p14="http://schemas.microsoft.com/office/powerpoint/2010/main" val="3952308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ype_2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0513"/>
            <a:ext cx="8610600" cy="610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noChangeArrowheads="1"/>
          </p:cNvSpPr>
          <p:nvPr/>
        </p:nvSpPr>
        <p:spPr bwMode="auto">
          <a:xfrm>
            <a:off x="4735143" y="6391275"/>
            <a:ext cx="4427537" cy="396875"/>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ru-RU" sz="1000" b="1">
                <a:solidFill>
                  <a:schemeClr val="bg1"/>
                </a:solidFill>
                <a:cs typeface="Arial" charset="0"/>
              </a:rPr>
              <a:t>RAMIZ MAMMADOV</a:t>
            </a:r>
            <a:r>
              <a:rPr lang="ru-RU" altLang="ru-RU" sz="1000" b="1">
                <a:solidFill>
                  <a:schemeClr val="bg1"/>
                </a:solidFill>
                <a:cs typeface="Arial" charset="0"/>
              </a:rPr>
              <a:t> </a:t>
            </a:r>
            <a:endParaRPr lang="en-US" altLang="ru-RU" sz="1000" b="1">
              <a:solidFill>
                <a:schemeClr val="bg1"/>
              </a:solidFill>
              <a:cs typeface="Arial" charset="0"/>
            </a:endParaRPr>
          </a:p>
          <a:p>
            <a:pPr algn="ctr"/>
            <a:r>
              <a:rPr lang="en-US" altLang="ru-RU" sz="1000" b="1">
                <a:solidFill>
                  <a:schemeClr val="bg1"/>
                </a:solidFill>
                <a:cs typeface="Arial" charset="0"/>
              </a:rPr>
              <a:t>INSTITUTE OF GEOGRAPHY AZERBAIJAN ACDEMY OF SCIENCES</a:t>
            </a:r>
          </a:p>
        </p:txBody>
      </p:sp>
    </p:spTree>
    <p:extLst>
      <p:ext uri="{BB962C8B-B14F-4D97-AF65-F5344CB8AC3E}">
        <p14:creationId xmlns:p14="http://schemas.microsoft.com/office/powerpoint/2010/main" val="2395127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685800"/>
            <a:ext cx="7772400" cy="1143000"/>
          </a:xfrm>
          <a:ln>
            <a:solidFill>
              <a:schemeClr val="accent2"/>
            </a:solidFill>
            <a:miter lim="800000"/>
            <a:headEnd/>
            <a:tailEnd/>
          </a:ln>
        </p:spPr>
        <p:txBody>
          <a:bodyPr/>
          <a:lstStyle/>
          <a:p>
            <a:r>
              <a:rPr lang="en-US" altLang="ru-RU" sz="2800" b="1">
                <a:solidFill>
                  <a:schemeClr val="accent2"/>
                </a:solidFill>
                <a:latin typeface="Arial" charset="0"/>
                <a:cs typeface="Arial" charset="0"/>
              </a:rPr>
              <a:t>DEGREE</a:t>
            </a:r>
            <a:r>
              <a:rPr lang="en-US" altLang="ru-RU" sz="2800" b="1">
                <a:solidFill>
                  <a:schemeClr val="accent2"/>
                </a:solidFill>
                <a:cs typeface="Times New Roman" pitchFamily="18" charset="0"/>
              </a:rPr>
              <a:t> </a:t>
            </a:r>
            <a:r>
              <a:rPr lang="en-US" altLang="ru-RU" sz="2800" b="1">
                <a:solidFill>
                  <a:schemeClr val="accent2"/>
                </a:solidFill>
                <a:latin typeface="Arial" charset="0"/>
                <a:cs typeface="Arial" charset="0"/>
              </a:rPr>
              <a:t>OF DESERTIFICFTION</a:t>
            </a:r>
            <a:r>
              <a:rPr lang="en-US" altLang="ru-RU"/>
              <a:t> </a:t>
            </a:r>
          </a:p>
        </p:txBody>
      </p:sp>
      <p:grpSp>
        <p:nvGrpSpPr>
          <p:cNvPr id="21571" name="Group 67"/>
          <p:cNvGrpSpPr>
            <a:grpSpLocks/>
          </p:cNvGrpSpPr>
          <p:nvPr/>
        </p:nvGrpSpPr>
        <p:grpSpPr bwMode="auto">
          <a:xfrm>
            <a:off x="838200" y="2057400"/>
            <a:ext cx="6705600" cy="4261235"/>
            <a:chOff x="-3" y="419"/>
            <a:chExt cx="3329" cy="2143"/>
          </a:xfrm>
        </p:grpSpPr>
        <p:grpSp>
          <p:nvGrpSpPr>
            <p:cNvPr id="21569" name="Group 65"/>
            <p:cNvGrpSpPr>
              <a:grpSpLocks/>
            </p:cNvGrpSpPr>
            <p:nvPr/>
          </p:nvGrpSpPr>
          <p:grpSpPr bwMode="auto">
            <a:xfrm>
              <a:off x="0" y="422"/>
              <a:ext cx="3323" cy="2140"/>
              <a:chOff x="0" y="422"/>
              <a:chExt cx="3323" cy="2140"/>
            </a:xfrm>
          </p:grpSpPr>
          <p:grpSp>
            <p:nvGrpSpPr>
              <p:cNvPr id="21530" name="Group 26"/>
              <p:cNvGrpSpPr>
                <a:grpSpLocks/>
              </p:cNvGrpSpPr>
              <p:nvPr/>
            </p:nvGrpSpPr>
            <p:grpSpPr bwMode="auto">
              <a:xfrm>
                <a:off x="0" y="422"/>
                <a:ext cx="1106" cy="518"/>
                <a:chOff x="0" y="422"/>
                <a:chExt cx="1106" cy="518"/>
              </a:xfrm>
            </p:grpSpPr>
            <p:sp>
              <p:nvSpPr>
                <p:cNvPr id="21509" name="Rectangle 5"/>
                <p:cNvSpPr>
                  <a:spLocks noChangeArrowheads="1"/>
                </p:cNvSpPr>
                <p:nvPr/>
              </p:nvSpPr>
              <p:spPr bwMode="auto">
                <a:xfrm>
                  <a:off x="43" y="422"/>
                  <a:ext cx="10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ru-RU" sz="2000" b="1">
                      <a:solidFill>
                        <a:srgbClr val="000000"/>
                      </a:solidFill>
                      <a:latin typeface="Arial" charset="0"/>
                      <a:cs typeface="Arial" charset="0"/>
                    </a:rPr>
                    <a:t>DEGREE</a:t>
                  </a:r>
                  <a:r>
                    <a:rPr lang="en-US" altLang="ru-RU" sz="2000" b="1">
                      <a:cs typeface="Times New Roman" pitchFamily="18" charset="0"/>
                    </a:rPr>
                    <a:t> </a:t>
                  </a:r>
                  <a:r>
                    <a:rPr lang="en-US" altLang="ru-RU" sz="2000" b="1">
                      <a:solidFill>
                        <a:schemeClr val="tx1"/>
                      </a:solidFill>
                      <a:latin typeface="Arial" charset="0"/>
                      <a:cs typeface="Arial" charset="0"/>
                    </a:rPr>
                    <a:t>OF DESERTIFICFTION</a:t>
                  </a:r>
                  <a:endParaRPr lang="ru-RU" altLang="ru-RU" sz="2000" b="1">
                    <a:solidFill>
                      <a:schemeClr val="tx1"/>
                    </a:solidFill>
                    <a:cs typeface="Times New Roman" pitchFamily="18" charset="0"/>
                  </a:endParaRPr>
                </a:p>
                <a:p>
                  <a:pPr eaLnBrk="0" hangingPunct="0">
                    <a:buFontTx/>
                    <a:buNone/>
                  </a:pPr>
                  <a:endParaRPr lang="ru-RU" altLang="ru-RU" sz="2000" b="1">
                    <a:solidFill>
                      <a:schemeClr val="tx1"/>
                    </a:solidFill>
                    <a:latin typeface="Times New Roman" pitchFamily="18" charset="0"/>
                  </a:endParaRPr>
                </a:p>
              </p:txBody>
            </p:sp>
            <p:sp>
              <p:nvSpPr>
                <p:cNvPr id="21529" name="Rectangle 25"/>
                <p:cNvSpPr>
                  <a:spLocks noChangeArrowheads="1"/>
                </p:cNvSpPr>
                <p:nvPr/>
              </p:nvSpPr>
              <p:spPr bwMode="auto">
                <a:xfrm>
                  <a:off x="0" y="422"/>
                  <a:ext cx="1106" cy="18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1532" name="Group 28"/>
              <p:cNvGrpSpPr>
                <a:grpSpLocks/>
              </p:cNvGrpSpPr>
              <p:nvPr/>
            </p:nvGrpSpPr>
            <p:grpSpPr bwMode="auto">
              <a:xfrm>
                <a:off x="1106" y="422"/>
                <a:ext cx="880" cy="518"/>
                <a:chOff x="1106" y="422"/>
                <a:chExt cx="880" cy="518"/>
              </a:xfrm>
            </p:grpSpPr>
            <p:sp>
              <p:nvSpPr>
                <p:cNvPr id="21510" name="Rectangle 6"/>
                <p:cNvSpPr>
                  <a:spLocks noChangeArrowheads="1"/>
                </p:cNvSpPr>
                <p:nvPr/>
              </p:nvSpPr>
              <p:spPr bwMode="auto">
                <a:xfrm>
                  <a:off x="1149" y="422"/>
                  <a:ext cx="79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ru-RU" sz="2000" b="1">
                      <a:solidFill>
                        <a:srgbClr val="000000"/>
                      </a:solidFill>
                      <a:latin typeface="Arial" charset="0"/>
                      <a:cs typeface="Arial" charset="0"/>
                    </a:rPr>
                    <a:t>AREA, KM</a:t>
                  </a:r>
                  <a:r>
                    <a:rPr lang="en-US" altLang="ru-RU" sz="2000" b="1" baseline="30000">
                      <a:solidFill>
                        <a:srgbClr val="000000"/>
                      </a:solidFill>
                      <a:latin typeface="Arial" charset="0"/>
                      <a:cs typeface="Arial" charset="0"/>
                    </a:rPr>
                    <a:t>2</a:t>
                  </a:r>
                  <a:endParaRPr lang="ru-RU" altLang="ru-RU" sz="2000" b="1">
                    <a:cs typeface="Times New Roman" pitchFamily="18" charset="0"/>
                  </a:endParaRPr>
                </a:p>
                <a:p>
                  <a:pPr eaLnBrk="0" hangingPunct="0">
                    <a:buFontTx/>
                    <a:buNone/>
                  </a:pPr>
                  <a:endParaRPr lang="ru-RU" altLang="ru-RU" sz="2000" b="1">
                    <a:solidFill>
                      <a:schemeClr val="tx1"/>
                    </a:solidFill>
                    <a:latin typeface="Times New Roman" pitchFamily="18" charset="0"/>
                  </a:endParaRPr>
                </a:p>
              </p:txBody>
            </p:sp>
            <p:sp>
              <p:nvSpPr>
                <p:cNvPr id="21531" name="Rectangle 27"/>
                <p:cNvSpPr>
                  <a:spLocks noChangeArrowheads="1"/>
                </p:cNvSpPr>
                <p:nvPr/>
              </p:nvSpPr>
              <p:spPr bwMode="auto">
                <a:xfrm>
                  <a:off x="1106" y="422"/>
                  <a:ext cx="880" cy="18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1534" name="Group 30"/>
              <p:cNvGrpSpPr>
                <a:grpSpLocks/>
              </p:cNvGrpSpPr>
              <p:nvPr/>
            </p:nvGrpSpPr>
            <p:grpSpPr bwMode="auto">
              <a:xfrm>
                <a:off x="1986" y="422"/>
                <a:ext cx="823" cy="518"/>
                <a:chOff x="1986" y="422"/>
                <a:chExt cx="823" cy="518"/>
              </a:xfrm>
            </p:grpSpPr>
            <p:sp>
              <p:nvSpPr>
                <p:cNvPr id="21511" name="Rectangle 7"/>
                <p:cNvSpPr>
                  <a:spLocks noChangeArrowheads="1"/>
                </p:cNvSpPr>
                <p:nvPr/>
              </p:nvSpPr>
              <p:spPr bwMode="auto">
                <a:xfrm>
                  <a:off x="2029" y="422"/>
                  <a:ext cx="73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ru-RU" sz="2000" b="1">
                      <a:solidFill>
                        <a:srgbClr val="000000"/>
                      </a:solidFill>
                      <a:latin typeface="Arial" charset="0"/>
                      <a:cs typeface="Arial" charset="0"/>
                    </a:rPr>
                    <a:t>TO COMMON</a:t>
                  </a:r>
                  <a:r>
                    <a:rPr lang="en-US" altLang="ru-RU" sz="1200" b="1">
                      <a:solidFill>
                        <a:srgbClr val="000000"/>
                      </a:solidFill>
                      <a:latin typeface="Arial" charset="0"/>
                      <a:cs typeface="Arial" charset="0"/>
                    </a:rPr>
                    <a:t> AREA, %</a:t>
                  </a:r>
                  <a:endParaRPr lang="ru-RU" altLang="ru-RU" sz="1200" b="1">
                    <a:cs typeface="Times New Roman" pitchFamily="18" charset="0"/>
                  </a:endParaRPr>
                </a:p>
                <a:p>
                  <a:pPr eaLnBrk="0" hangingPunct="0">
                    <a:buFontTx/>
                    <a:buNone/>
                  </a:pPr>
                  <a:endParaRPr lang="ru-RU" altLang="ru-RU" sz="2400" b="1">
                    <a:solidFill>
                      <a:schemeClr val="tx1"/>
                    </a:solidFill>
                    <a:latin typeface="Times New Roman" pitchFamily="18" charset="0"/>
                  </a:endParaRPr>
                </a:p>
              </p:txBody>
            </p:sp>
            <p:sp>
              <p:nvSpPr>
                <p:cNvPr id="21533" name="Rectangle 29"/>
                <p:cNvSpPr>
                  <a:spLocks noChangeArrowheads="1"/>
                </p:cNvSpPr>
                <p:nvPr/>
              </p:nvSpPr>
              <p:spPr bwMode="auto">
                <a:xfrm>
                  <a:off x="1986" y="422"/>
                  <a:ext cx="823" cy="18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1536" name="Group 32"/>
              <p:cNvGrpSpPr>
                <a:grpSpLocks/>
              </p:cNvGrpSpPr>
              <p:nvPr/>
            </p:nvGrpSpPr>
            <p:grpSpPr bwMode="auto">
              <a:xfrm>
                <a:off x="2809" y="422"/>
                <a:ext cx="514" cy="518"/>
                <a:chOff x="2809" y="422"/>
                <a:chExt cx="514" cy="518"/>
              </a:xfrm>
            </p:grpSpPr>
            <p:sp>
              <p:nvSpPr>
                <p:cNvPr id="21512" name="Rectangle 8"/>
                <p:cNvSpPr>
                  <a:spLocks noChangeArrowheads="1"/>
                </p:cNvSpPr>
                <p:nvPr/>
              </p:nvSpPr>
              <p:spPr bwMode="auto">
                <a:xfrm>
                  <a:off x="2852" y="422"/>
                  <a:ext cx="42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ru-RU" sz="2000" b="1">
                      <a:solidFill>
                        <a:srgbClr val="000000"/>
                      </a:solidFill>
                      <a:latin typeface="Arial" charset="0"/>
                      <a:cs typeface="Arial" charset="0"/>
                    </a:rPr>
                    <a:t>COUNT</a:t>
                  </a:r>
                  <a:endParaRPr lang="ru-RU" altLang="ru-RU" sz="2000" b="1">
                    <a:cs typeface="Times New Roman" pitchFamily="18" charset="0"/>
                  </a:endParaRPr>
                </a:p>
                <a:p>
                  <a:pPr eaLnBrk="0" hangingPunct="0">
                    <a:buFontTx/>
                    <a:buNone/>
                  </a:pPr>
                  <a:endParaRPr lang="ru-RU" altLang="ru-RU" sz="2000" b="1">
                    <a:solidFill>
                      <a:schemeClr val="tx1"/>
                    </a:solidFill>
                    <a:latin typeface="Times New Roman" pitchFamily="18" charset="0"/>
                  </a:endParaRPr>
                </a:p>
              </p:txBody>
            </p:sp>
            <p:sp>
              <p:nvSpPr>
                <p:cNvPr id="21535" name="Rectangle 31"/>
                <p:cNvSpPr>
                  <a:spLocks noChangeArrowheads="1"/>
                </p:cNvSpPr>
                <p:nvPr/>
              </p:nvSpPr>
              <p:spPr bwMode="auto">
                <a:xfrm>
                  <a:off x="2809" y="422"/>
                  <a:ext cx="514" cy="18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1538" name="Group 34"/>
              <p:cNvGrpSpPr>
                <a:grpSpLocks/>
              </p:cNvGrpSpPr>
              <p:nvPr/>
            </p:nvGrpSpPr>
            <p:grpSpPr bwMode="auto">
              <a:xfrm>
                <a:off x="0" y="940"/>
                <a:ext cx="1106" cy="413"/>
                <a:chOff x="0" y="940"/>
                <a:chExt cx="1106" cy="413"/>
              </a:xfrm>
            </p:grpSpPr>
            <p:sp>
              <p:nvSpPr>
                <p:cNvPr id="21513" name="Rectangle 9"/>
                <p:cNvSpPr>
                  <a:spLocks noChangeArrowheads="1"/>
                </p:cNvSpPr>
                <p:nvPr/>
              </p:nvSpPr>
              <p:spPr bwMode="auto">
                <a:xfrm>
                  <a:off x="43" y="940"/>
                  <a:ext cx="1020"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lstStyle/>
                <a:p>
                  <a:pPr>
                    <a:buFontTx/>
                    <a:buNone/>
                  </a:pPr>
                  <a:r>
                    <a:rPr lang="en-US" altLang="ru-RU" sz="2400" b="1">
                      <a:solidFill>
                        <a:srgbClr val="000000"/>
                      </a:solidFill>
                      <a:latin typeface="Arial" charset="0"/>
                      <a:cs typeface="Arial" charset="0"/>
                    </a:rPr>
                    <a:t>Slight</a:t>
                  </a:r>
                </a:p>
                <a:p>
                  <a:pPr eaLnBrk="0" hangingPunct="0">
                    <a:buFontTx/>
                    <a:buNone/>
                  </a:pPr>
                  <a:endParaRPr lang="en-US" altLang="ru-RU" sz="2400" b="1">
                    <a:solidFill>
                      <a:schemeClr val="tx1"/>
                    </a:solidFill>
                    <a:latin typeface="Times New Roman" pitchFamily="18" charset="0"/>
                  </a:endParaRPr>
                </a:p>
              </p:txBody>
            </p:sp>
            <p:sp>
              <p:nvSpPr>
                <p:cNvPr id="21537" name="Rectangle 33"/>
                <p:cNvSpPr>
                  <a:spLocks noChangeArrowheads="1"/>
                </p:cNvSpPr>
                <p:nvPr/>
              </p:nvSpPr>
              <p:spPr bwMode="auto">
                <a:xfrm>
                  <a:off x="0" y="940"/>
                  <a:ext cx="1106" cy="18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1540" name="Group 36"/>
              <p:cNvGrpSpPr>
                <a:grpSpLocks/>
              </p:cNvGrpSpPr>
              <p:nvPr/>
            </p:nvGrpSpPr>
            <p:grpSpPr bwMode="auto">
              <a:xfrm>
                <a:off x="1106" y="940"/>
                <a:ext cx="880" cy="413"/>
                <a:chOff x="1106" y="940"/>
                <a:chExt cx="880" cy="413"/>
              </a:xfrm>
            </p:grpSpPr>
            <p:sp>
              <p:nvSpPr>
                <p:cNvPr id="21514" name="Rectangle 10"/>
                <p:cNvSpPr>
                  <a:spLocks noChangeArrowheads="1"/>
                </p:cNvSpPr>
                <p:nvPr/>
              </p:nvSpPr>
              <p:spPr bwMode="auto">
                <a:xfrm>
                  <a:off x="1149" y="940"/>
                  <a:ext cx="794"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ru-RU" sz="2400" b="1">
                      <a:solidFill>
                        <a:srgbClr val="000000"/>
                      </a:solidFill>
                      <a:latin typeface="Arial" charset="0"/>
                      <a:cs typeface="Arial" charset="0"/>
                    </a:rPr>
                    <a:t>26,638</a:t>
                  </a:r>
                  <a:endParaRPr lang="ru-RU" altLang="ru-RU" sz="2400" b="1">
                    <a:cs typeface="Times New Roman" pitchFamily="18" charset="0"/>
                  </a:endParaRPr>
                </a:p>
                <a:p>
                  <a:pPr eaLnBrk="0" hangingPunct="0">
                    <a:buFontTx/>
                    <a:buNone/>
                  </a:pPr>
                  <a:endParaRPr lang="ru-RU" altLang="ru-RU" sz="2400" b="1">
                    <a:solidFill>
                      <a:schemeClr val="tx1"/>
                    </a:solidFill>
                    <a:latin typeface="Times New Roman" pitchFamily="18" charset="0"/>
                  </a:endParaRPr>
                </a:p>
              </p:txBody>
            </p:sp>
            <p:sp>
              <p:nvSpPr>
                <p:cNvPr id="21539" name="Rectangle 35"/>
                <p:cNvSpPr>
                  <a:spLocks noChangeArrowheads="1"/>
                </p:cNvSpPr>
                <p:nvPr/>
              </p:nvSpPr>
              <p:spPr bwMode="auto">
                <a:xfrm>
                  <a:off x="1106" y="940"/>
                  <a:ext cx="880" cy="18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1542" name="Group 38"/>
              <p:cNvGrpSpPr>
                <a:grpSpLocks/>
              </p:cNvGrpSpPr>
              <p:nvPr/>
            </p:nvGrpSpPr>
            <p:grpSpPr bwMode="auto">
              <a:xfrm>
                <a:off x="1986" y="940"/>
                <a:ext cx="823" cy="413"/>
                <a:chOff x="1986" y="940"/>
                <a:chExt cx="823" cy="413"/>
              </a:xfrm>
            </p:grpSpPr>
            <p:sp>
              <p:nvSpPr>
                <p:cNvPr id="21515" name="Rectangle 11"/>
                <p:cNvSpPr>
                  <a:spLocks noChangeArrowheads="1"/>
                </p:cNvSpPr>
                <p:nvPr/>
              </p:nvSpPr>
              <p:spPr bwMode="auto">
                <a:xfrm>
                  <a:off x="2029" y="940"/>
                  <a:ext cx="737"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ru-RU" altLang="ru-RU" sz="2400" b="1">
                      <a:solidFill>
                        <a:schemeClr val="tx1"/>
                      </a:solidFill>
                      <a:latin typeface="Arial" charset="0"/>
                      <a:cs typeface="Arial" charset="0"/>
                    </a:rPr>
                    <a:t>1</a:t>
                  </a:r>
                  <a:endParaRPr lang="ru-RU" altLang="ru-RU" sz="2400" b="1">
                    <a:solidFill>
                      <a:schemeClr val="tx1"/>
                    </a:solidFill>
                    <a:cs typeface="Times New Roman" pitchFamily="18" charset="0"/>
                  </a:endParaRPr>
                </a:p>
                <a:p>
                  <a:pPr eaLnBrk="0" hangingPunct="0">
                    <a:buFontTx/>
                    <a:buNone/>
                  </a:pPr>
                  <a:endParaRPr lang="ru-RU" altLang="ru-RU" sz="2000" b="1">
                    <a:solidFill>
                      <a:schemeClr val="tx1"/>
                    </a:solidFill>
                    <a:latin typeface="Times New Roman" pitchFamily="18" charset="0"/>
                  </a:endParaRPr>
                </a:p>
              </p:txBody>
            </p:sp>
            <p:sp>
              <p:nvSpPr>
                <p:cNvPr id="21541" name="Rectangle 37"/>
                <p:cNvSpPr>
                  <a:spLocks noChangeArrowheads="1"/>
                </p:cNvSpPr>
                <p:nvPr/>
              </p:nvSpPr>
              <p:spPr bwMode="auto">
                <a:xfrm>
                  <a:off x="1986" y="940"/>
                  <a:ext cx="823" cy="18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1544" name="Group 40"/>
              <p:cNvGrpSpPr>
                <a:grpSpLocks/>
              </p:cNvGrpSpPr>
              <p:nvPr/>
            </p:nvGrpSpPr>
            <p:grpSpPr bwMode="auto">
              <a:xfrm>
                <a:off x="2809" y="940"/>
                <a:ext cx="514" cy="413"/>
                <a:chOff x="2809" y="940"/>
                <a:chExt cx="514" cy="413"/>
              </a:xfrm>
            </p:grpSpPr>
            <p:sp>
              <p:nvSpPr>
                <p:cNvPr id="21516" name="Rectangle 12"/>
                <p:cNvSpPr>
                  <a:spLocks noChangeArrowheads="1"/>
                </p:cNvSpPr>
                <p:nvPr/>
              </p:nvSpPr>
              <p:spPr bwMode="auto">
                <a:xfrm>
                  <a:off x="2852" y="940"/>
                  <a:ext cx="428"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ru-RU" sz="2400" b="1">
                      <a:solidFill>
                        <a:srgbClr val="000000"/>
                      </a:solidFill>
                      <a:latin typeface="Arial" charset="0"/>
                      <a:cs typeface="Arial" charset="0"/>
                    </a:rPr>
                    <a:t>3</a:t>
                  </a:r>
                  <a:endParaRPr lang="ru-RU" altLang="ru-RU" sz="2400" b="1">
                    <a:cs typeface="Times New Roman" pitchFamily="18" charset="0"/>
                  </a:endParaRPr>
                </a:p>
                <a:p>
                  <a:pPr eaLnBrk="0" hangingPunct="0">
                    <a:buFontTx/>
                    <a:buNone/>
                  </a:pPr>
                  <a:endParaRPr lang="ru-RU" altLang="ru-RU" sz="2000" b="1">
                    <a:solidFill>
                      <a:schemeClr val="tx1"/>
                    </a:solidFill>
                    <a:latin typeface="Times New Roman" pitchFamily="18" charset="0"/>
                  </a:endParaRPr>
                </a:p>
              </p:txBody>
            </p:sp>
            <p:sp>
              <p:nvSpPr>
                <p:cNvPr id="21543" name="Rectangle 39"/>
                <p:cNvSpPr>
                  <a:spLocks noChangeArrowheads="1"/>
                </p:cNvSpPr>
                <p:nvPr/>
              </p:nvSpPr>
              <p:spPr bwMode="auto">
                <a:xfrm>
                  <a:off x="2809" y="940"/>
                  <a:ext cx="514" cy="18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1546" name="Group 42"/>
              <p:cNvGrpSpPr>
                <a:grpSpLocks/>
              </p:cNvGrpSpPr>
              <p:nvPr/>
            </p:nvGrpSpPr>
            <p:grpSpPr bwMode="auto">
              <a:xfrm>
                <a:off x="0" y="1353"/>
                <a:ext cx="1106" cy="403"/>
                <a:chOff x="0" y="1353"/>
                <a:chExt cx="1106" cy="403"/>
              </a:xfrm>
            </p:grpSpPr>
            <p:sp>
              <p:nvSpPr>
                <p:cNvPr id="21517" name="Rectangle 13"/>
                <p:cNvSpPr>
                  <a:spLocks noChangeArrowheads="1"/>
                </p:cNvSpPr>
                <p:nvPr/>
              </p:nvSpPr>
              <p:spPr bwMode="auto">
                <a:xfrm>
                  <a:off x="43" y="1353"/>
                  <a:ext cx="102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ru-RU" sz="2400" b="1">
                      <a:solidFill>
                        <a:srgbClr val="000000"/>
                      </a:solidFill>
                      <a:latin typeface="Arial" charset="0"/>
                      <a:cs typeface="Arial" charset="0"/>
                    </a:rPr>
                    <a:t>Moderate</a:t>
                  </a:r>
                  <a:endParaRPr lang="ru-RU" altLang="ru-RU" sz="2400" b="1">
                    <a:cs typeface="Times New Roman" pitchFamily="18" charset="0"/>
                  </a:endParaRPr>
                </a:p>
                <a:p>
                  <a:pPr eaLnBrk="0" hangingPunct="0">
                    <a:buFontTx/>
                    <a:buNone/>
                  </a:pPr>
                  <a:endParaRPr lang="ru-RU" altLang="ru-RU" sz="2400" b="1">
                    <a:solidFill>
                      <a:schemeClr val="tx1"/>
                    </a:solidFill>
                    <a:latin typeface="Times New Roman" pitchFamily="18" charset="0"/>
                  </a:endParaRPr>
                </a:p>
              </p:txBody>
            </p:sp>
            <p:sp>
              <p:nvSpPr>
                <p:cNvPr id="21545" name="Rectangle 41"/>
                <p:cNvSpPr>
                  <a:spLocks noChangeArrowheads="1"/>
                </p:cNvSpPr>
                <p:nvPr/>
              </p:nvSpPr>
              <p:spPr bwMode="auto">
                <a:xfrm>
                  <a:off x="0" y="1353"/>
                  <a:ext cx="1106" cy="18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1548" name="Group 44"/>
              <p:cNvGrpSpPr>
                <a:grpSpLocks/>
              </p:cNvGrpSpPr>
              <p:nvPr/>
            </p:nvGrpSpPr>
            <p:grpSpPr bwMode="auto">
              <a:xfrm>
                <a:off x="1106" y="1353"/>
                <a:ext cx="880" cy="403"/>
                <a:chOff x="1106" y="1353"/>
                <a:chExt cx="880" cy="403"/>
              </a:xfrm>
            </p:grpSpPr>
            <p:sp>
              <p:nvSpPr>
                <p:cNvPr id="21518" name="Rectangle 14"/>
                <p:cNvSpPr>
                  <a:spLocks noChangeArrowheads="1"/>
                </p:cNvSpPr>
                <p:nvPr/>
              </p:nvSpPr>
              <p:spPr bwMode="auto">
                <a:xfrm>
                  <a:off x="1149" y="1353"/>
                  <a:ext cx="79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ru-RU" altLang="ru-RU" sz="2400" b="1">
                      <a:solidFill>
                        <a:srgbClr val="000000"/>
                      </a:solidFill>
                      <a:latin typeface="Arial" charset="0"/>
                      <a:cs typeface="Arial" charset="0"/>
                    </a:rPr>
                    <a:t>722,623</a:t>
                  </a:r>
                  <a:endParaRPr lang="ru-RU" altLang="ru-RU" sz="2400" b="1">
                    <a:cs typeface="Times New Roman" pitchFamily="18" charset="0"/>
                  </a:endParaRPr>
                </a:p>
                <a:p>
                  <a:pPr eaLnBrk="0" hangingPunct="0">
                    <a:buFontTx/>
                    <a:buNone/>
                  </a:pPr>
                  <a:endParaRPr lang="ru-RU" altLang="ru-RU" sz="2400" b="1">
                    <a:solidFill>
                      <a:schemeClr val="tx1"/>
                    </a:solidFill>
                    <a:latin typeface="Times New Roman" pitchFamily="18" charset="0"/>
                  </a:endParaRPr>
                </a:p>
              </p:txBody>
            </p:sp>
            <p:sp>
              <p:nvSpPr>
                <p:cNvPr id="21547" name="Rectangle 43"/>
                <p:cNvSpPr>
                  <a:spLocks noChangeArrowheads="1"/>
                </p:cNvSpPr>
                <p:nvPr/>
              </p:nvSpPr>
              <p:spPr bwMode="auto">
                <a:xfrm>
                  <a:off x="1106" y="1353"/>
                  <a:ext cx="880" cy="18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1550" name="Group 46"/>
              <p:cNvGrpSpPr>
                <a:grpSpLocks/>
              </p:cNvGrpSpPr>
              <p:nvPr/>
            </p:nvGrpSpPr>
            <p:grpSpPr bwMode="auto">
              <a:xfrm>
                <a:off x="1986" y="1353"/>
                <a:ext cx="823" cy="403"/>
                <a:chOff x="1986" y="1353"/>
                <a:chExt cx="823" cy="403"/>
              </a:xfrm>
            </p:grpSpPr>
            <p:sp>
              <p:nvSpPr>
                <p:cNvPr id="21519" name="Rectangle 15"/>
                <p:cNvSpPr>
                  <a:spLocks noChangeArrowheads="1"/>
                </p:cNvSpPr>
                <p:nvPr/>
              </p:nvSpPr>
              <p:spPr bwMode="auto">
                <a:xfrm>
                  <a:off x="2029" y="1353"/>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ru-RU" altLang="ru-RU" sz="2400" b="1">
                      <a:solidFill>
                        <a:schemeClr val="tx1"/>
                      </a:solidFill>
                      <a:latin typeface="Arial" charset="0"/>
                      <a:cs typeface="Arial" charset="0"/>
                    </a:rPr>
                    <a:t>24     </a:t>
                  </a:r>
                  <a:endParaRPr lang="ru-RU" altLang="ru-RU" sz="2400" b="1">
                    <a:solidFill>
                      <a:schemeClr val="tx1"/>
                    </a:solidFill>
                    <a:cs typeface="Times New Roman" pitchFamily="18" charset="0"/>
                  </a:endParaRPr>
                </a:p>
                <a:p>
                  <a:pPr eaLnBrk="0" hangingPunct="0">
                    <a:buFontTx/>
                    <a:buNone/>
                  </a:pPr>
                  <a:endParaRPr lang="ru-RU" altLang="ru-RU" sz="2400" b="1">
                    <a:solidFill>
                      <a:schemeClr val="tx1"/>
                    </a:solidFill>
                    <a:latin typeface="Times New Roman" pitchFamily="18" charset="0"/>
                  </a:endParaRPr>
                </a:p>
              </p:txBody>
            </p:sp>
            <p:sp>
              <p:nvSpPr>
                <p:cNvPr id="21549" name="Rectangle 45"/>
                <p:cNvSpPr>
                  <a:spLocks noChangeArrowheads="1"/>
                </p:cNvSpPr>
                <p:nvPr/>
              </p:nvSpPr>
              <p:spPr bwMode="auto">
                <a:xfrm>
                  <a:off x="1986" y="1353"/>
                  <a:ext cx="823" cy="18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1552" name="Group 48"/>
              <p:cNvGrpSpPr>
                <a:grpSpLocks/>
              </p:cNvGrpSpPr>
              <p:nvPr/>
            </p:nvGrpSpPr>
            <p:grpSpPr bwMode="auto">
              <a:xfrm>
                <a:off x="2809" y="1353"/>
                <a:ext cx="514" cy="403"/>
                <a:chOff x="2809" y="1353"/>
                <a:chExt cx="514" cy="403"/>
              </a:xfrm>
            </p:grpSpPr>
            <p:sp>
              <p:nvSpPr>
                <p:cNvPr id="21520" name="Rectangle 16"/>
                <p:cNvSpPr>
                  <a:spLocks noChangeArrowheads="1"/>
                </p:cNvSpPr>
                <p:nvPr/>
              </p:nvSpPr>
              <p:spPr bwMode="auto">
                <a:xfrm>
                  <a:off x="2852" y="1353"/>
                  <a:ext cx="42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ru-RU" altLang="ru-RU" sz="2400" b="1">
                      <a:solidFill>
                        <a:srgbClr val="000000"/>
                      </a:solidFill>
                      <a:latin typeface="Arial" charset="0"/>
                      <a:cs typeface="Arial" charset="0"/>
                    </a:rPr>
                    <a:t>269</a:t>
                  </a:r>
                  <a:endParaRPr lang="ru-RU" altLang="ru-RU" sz="2400" b="1">
                    <a:cs typeface="Times New Roman" pitchFamily="18" charset="0"/>
                  </a:endParaRPr>
                </a:p>
                <a:p>
                  <a:pPr eaLnBrk="0" hangingPunct="0">
                    <a:buFontTx/>
                    <a:buNone/>
                  </a:pPr>
                  <a:endParaRPr lang="ru-RU" altLang="ru-RU" sz="2000" b="1">
                    <a:solidFill>
                      <a:schemeClr val="tx1"/>
                    </a:solidFill>
                    <a:latin typeface="Times New Roman" pitchFamily="18" charset="0"/>
                  </a:endParaRPr>
                </a:p>
              </p:txBody>
            </p:sp>
            <p:sp>
              <p:nvSpPr>
                <p:cNvPr id="21551" name="Rectangle 47"/>
                <p:cNvSpPr>
                  <a:spLocks noChangeArrowheads="1"/>
                </p:cNvSpPr>
                <p:nvPr/>
              </p:nvSpPr>
              <p:spPr bwMode="auto">
                <a:xfrm>
                  <a:off x="2809" y="1353"/>
                  <a:ext cx="514" cy="18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1554" name="Group 50"/>
              <p:cNvGrpSpPr>
                <a:grpSpLocks/>
              </p:cNvGrpSpPr>
              <p:nvPr/>
            </p:nvGrpSpPr>
            <p:grpSpPr bwMode="auto">
              <a:xfrm>
                <a:off x="0" y="1756"/>
                <a:ext cx="1106" cy="403"/>
                <a:chOff x="0" y="1756"/>
                <a:chExt cx="1106" cy="403"/>
              </a:xfrm>
            </p:grpSpPr>
            <p:sp>
              <p:nvSpPr>
                <p:cNvPr id="21521" name="Rectangle 17"/>
                <p:cNvSpPr>
                  <a:spLocks noChangeArrowheads="1"/>
                </p:cNvSpPr>
                <p:nvPr/>
              </p:nvSpPr>
              <p:spPr bwMode="auto">
                <a:xfrm>
                  <a:off x="43" y="1756"/>
                  <a:ext cx="102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ru-RU" sz="2000" b="1">
                      <a:solidFill>
                        <a:srgbClr val="000000"/>
                      </a:solidFill>
                      <a:latin typeface="Arial" charset="0"/>
                      <a:cs typeface="Arial" charset="0"/>
                    </a:rPr>
                    <a:t>Strong</a:t>
                  </a:r>
                  <a:endParaRPr lang="ru-RU" altLang="ru-RU" sz="2000" b="1">
                    <a:cs typeface="Times New Roman" pitchFamily="18" charset="0"/>
                  </a:endParaRPr>
                </a:p>
                <a:p>
                  <a:pPr eaLnBrk="0" hangingPunct="0">
                    <a:buFontTx/>
                    <a:buNone/>
                  </a:pPr>
                  <a:endParaRPr lang="ru-RU" altLang="ru-RU" sz="2000" b="1">
                    <a:solidFill>
                      <a:schemeClr val="tx1"/>
                    </a:solidFill>
                    <a:latin typeface="Times New Roman" pitchFamily="18" charset="0"/>
                  </a:endParaRPr>
                </a:p>
              </p:txBody>
            </p:sp>
            <p:sp>
              <p:nvSpPr>
                <p:cNvPr id="21553" name="Rectangle 49"/>
                <p:cNvSpPr>
                  <a:spLocks noChangeArrowheads="1"/>
                </p:cNvSpPr>
                <p:nvPr/>
              </p:nvSpPr>
              <p:spPr bwMode="auto">
                <a:xfrm>
                  <a:off x="0" y="1756"/>
                  <a:ext cx="1106" cy="18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1556" name="Group 52"/>
              <p:cNvGrpSpPr>
                <a:grpSpLocks/>
              </p:cNvGrpSpPr>
              <p:nvPr/>
            </p:nvGrpSpPr>
            <p:grpSpPr bwMode="auto">
              <a:xfrm>
                <a:off x="1106" y="1756"/>
                <a:ext cx="880" cy="403"/>
                <a:chOff x="1106" y="1756"/>
                <a:chExt cx="880" cy="403"/>
              </a:xfrm>
            </p:grpSpPr>
            <p:sp>
              <p:nvSpPr>
                <p:cNvPr id="21522" name="Rectangle 18"/>
                <p:cNvSpPr>
                  <a:spLocks noChangeArrowheads="1"/>
                </p:cNvSpPr>
                <p:nvPr/>
              </p:nvSpPr>
              <p:spPr bwMode="auto">
                <a:xfrm>
                  <a:off x="1149" y="1756"/>
                  <a:ext cx="79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ru-RU" altLang="ru-RU" sz="2400" b="1">
                      <a:solidFill>
                        <a:srgbClr val="000000"/>
                      </a:solidFill>
                      <a:latin typeface="Arial" charset="0"/>
                      <a:cs typeface="Arial" charset="0"/>
                    </a:rPr>
                    <a:t>1659,243</a:t>
                  </a:r>
                  <a:endParaRPr lang="ru-RU" altLang="ru-RU" sz="2400" b="1">
                    <a:cs typeface="Times New Roman" pitchFamily="18" charset="0"/>
                  </a:endParaRPr>
                </a:p>
                <a:p>
                  <a:pPr eaLnBrk="0" hangingPunct="0">
                    <a:buFontTx/>
                    <a:buNone/>
                  </a:pPr>
                  <a:endParaRPr lang="ru-RU" altLang="ru-RU" sz="2000" b="1">
                    <a:solidFill>
                      <a:schemeClr val="tx1"/>
                    </a:solidFill>
                    <a:latin typeface="Times New Roman" pitchFamily="18" charset="0"/>
                  </a:endParaRPr>
                </a:p>
              </p:txBody>
            </p:sp>
            <p:sp>
              <p:nvSpPr>
                <p:cNvPr id="21555" name="Rectangle 51"/>
                <p:cNvSpPr>
                  <a:spLocks noChangeArrowheads="1"/>
                </p:cNvSpPr>
                <p:nvPr/>
              </p:nvSpPr>
              <p:spPr bwMode="auto">
                <a:xfrm>
                  <a:off x="1106" y="1756"/>
                  <a:ext cx="880" cy="18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1558" name="Group 54"/>
              <p:cNvGrpSpPr>
                <a:grpSpLocks/>
              </p:cNvGrpSpPr>
              <p:nvPr/>
            </p:nvGrpSpPr>
            <p:grpSpPr bwMode="auto">
              <a:xfrm>
                <a:off x="1986" y="1756"/>
                <a:ext cx="823" cy="403"/>
                <a:chOff x="1986" y="1756"/>
                <a:chExt cx="823" cy="403"/>
              </a:xfrm>
            </p:grpSpPr>
            <p:sp>
              <p:nvSpPr>
                <p:cNvPr id="21523" name="Rectangle 19"/>
                <p:cNvSpPr>
                  <a:spLocks noChangeArrowheads="1"/>
                </p:cNvSpPr>
                <p:nvPr/>
              </p:nvSpPr>
              <p:spPr bwMode="auto">
                <a:xfrm>
                  <a:off x="2029" y="1756"/>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ru-RU" altLang="ru-RU" sz="2400" b="1">
                      <a:solidFill>
                        <a:schemeClr val="tx1"/>
                      </a:solidFill>
                      <a:latin typeface="Arial" charset="0"/>
                      <a:cs typeface="Arial" charset="0"/>
                    </a:rPr>
                    <a:t>54  </a:t>
                  </a:r>
                  <a:r>
                    <a:rPr lang="ru-RU" altLang="ru-RU" sz="1200" b="1">
                      <a:solidFill>
                        <a:schemeClr val="tx1"/>
                      </a:solidFill>
                      <a:latin typeface="Arial" charset="0"/>
                      <a:cs typeface="Arial" charset="0"/>
                    </a:rPr>
                    <a:t>   </a:t>
                  </a:r>
                  <a:endParaRPr lang="ru-RU" altLang="ru-RU" sz="1200" b="1">
                    <a:solidFill>
                      <a:schemeClr val="tx1"/>
                    </a:solidFill>
                    <a:cs typeface="Times New Roman" pitchFamily="18" charset="0"/>
                  </a:endParaRPr>
                </a:p>
                <a:p>
                  <a:pPr eaLnBrk="0" hangingPunct="0">
                    <a:buFontTx/>
                    <a:buNone/>
                  </a:pPr>
                  <a:endParaRPr lang="ru-RU" altLang="ru-RU" sz="2400" b="1">
                    <a:solidFill>
                      <a:schemeClr val="tx1"/>
                    </a:solidFill>
                    <a:latin typeface="Times New Roman" pitchFamily="18" charset="0"/>
                  </a:endParaRPr>
                </a:p>
              </p:txBody>
            </p:sp>
            <p:sp>
              <p:nvSpPr>
                <p:cNvPr id="21557" name="Rectangle 53"/>
                <p:cNvSpPr>
                  <a:spLocks noChangeArrowheads="1"/>
                </p:cNvSpPr>
                <p:nvPr/>
              </p:nvSpPr>
              <p:spPr bwMode="auto">
                <a:xfrm>
                  <a:off x="1986" y="1756"/>
                  <a:ext cx="823" cy="18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1560" name="Group 56"/>
              <p:cNvGrpSpPr>
                <a:grpSpLocks/>
              </p:cNvGrpSpPr>
              <p:nvPr/>
            </p:nvGrpSpPr>
            <p:grpSpPr bwMode="auto">
              <a:xfrm>
                <a:off x="2809" y="1756"/>
                <a:ext cx="514" cy="403"/>
                <a:chOff x="2809" y="1756"/>
                <a:chExt cx="514" cy="403"/>
              </a:xfrm>
            </p:grpSpPr>
            <p:sp>
              <p:nvSpPr>
                <p:cNvPr id="21524" name="Rectangle 20"/>
                <p:cNvSpPr>
                  <a:spLocks noChangeArrowheads="1"/>
                </p:cNvSpPr>
                <p:nvPr/>
              </p:nvSpPr>
              <p:spPr bwMode="auto">
                <a:xfrm>
                  <a:off x="2852" y="1756"/>
                  <a:ext cx="42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ru-RU" altLang="ru-RU" sz="2400" b="1">
                      <a:solidFill>
                        <a:srgbClr val="000000"/>
                      </a:solidFill>
                      <a:latin typeface="Arial" charset="0"/>
                      <a:cs typeface="Arial" charset="0"/>
                    </a:rPr>
                    <a:t>528</a:t>
                  </a:r>
                  <a:endParaRPr lang="ru-RU" altLang="ru-RU" sz="2400" b="1">
                    <a:cs typeface="Times New Roman" pitchFamily="18" charset="0"/>
                  </a:endParaRPr>
                </a:p>
                <a:p>
                  <a:pPr eaLnBrk="0" hangingPunct="0">
                    <a:buFontTx/>
                    <a:buNone/>
                  </a:pPr>
                  <a:endParaRPr lang="ru-RU" altLang="ru-RU" sz="2400" b="1">
                    <a:solidFill>
                      <a:schemeClr val="tx1"/>
                    </a:solidFill>
                    <a:latin typeface="Times New Roman" pitchFamily="18" charset="0"/>
                  </a:endParaRPr>
                </a:p>
              </p:txBody>
            </p:sp>
            <p:sp>
              <p:nvSpPr>
                <p:cNvPr id="21559" name="Rectangle 55"/>
                <p:cNvSpPr>
                  <a:spLocks noChangeArrowheads="1"/>
                </p:cNvSpPr>
                <p:nvPr/>
              </p:nvSpPr>
              <p:spPr bwMode="auto">
                <a:xfrm>
                  <a:off x="2809" y="1756"/>
                  <a:ext cx="514" cy="18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1562" name="Group 58"/>
              <p:cNvGrpSpPr>
                <a:grpSpLocks/>
              </p:cNvGrpSpPr>
              <p:nvPr/>
            </p:nvGrpSpPr>
            <p:grpSpPr bwMode="auto">
              <a:xfrm>
                <a:off x="0" y="2159"/>
                <a:ext cx="1106" cy="403"/>
                <a:chOff x="0" y="2159"/>
                <a:chExt cx="1106" cy="403"/>
              </a:xfrm>
            </p:grpSpPr>
            <p:sp>
              <p:nvSpPr>
                <p:cNvPr id="21525" name="Rectangle 21"/>
                <p:cNvSpPr>
                  <a:spLocks noChangeArrowheads="1"/>
                </p:cNvSpPr>
                <p:nvPr/>
              </p:nvSpPr>
              <p:spPr bwMode="auto">
                <a:xfrm>
                  <a:off x="43" y="2159"/>
                  <a:ext cx="102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ru-RU" sz="2000" b="1">
                      <a:solidFill>
                        <a:srgbClr val="000000"/>
                      </a:solidFill>
                      <a:latin typeface="Arial" charset="0"/>
                      <a:cs typeface="Arial" charset="0"/>
                    </a:rPr>
                    <a:t>Very strong</a:t>
                  </a:r>
                  <a:endParaRPr lang="ru-RU" altLang="ru-RU" sz="2000" b="1">
                    <a:cs typeface="Times New Roman" pitchFamily="18" charset="0"/>
                  </a:endParaRPr>
                </a:p>
                <a:p>
                  <a:pPr eaLnBrk="0" hangingPunct="0">
                    <a:buFontTx/>
                    <a:buNone/>
                  </a:pPr>
                  <a:endParaRPr lang="ru-RU" altLang="ru-RU" sz="2000" b="1">
                    <a:solidFill>
                      <a:schemeClr val="tx1"/>
                    </a:solidFill>
                    <a:latin typeface="Times New Roman" pitchFamily="18" charset="0"/>
                  </a:endParaRPr>
                </a:p>
              </p:txBody>
            </p:sp>
            <p:sp>
              <p:nvSpPr>
                <p:cNvPr id="21561" name="Rectangle 57"/>
                <p:cNvSpPr>
                  <a:spLocks noChangeArrowheads="1"/>
                </p:cNvSpPr>
                <p:nvPr/>
              </p:nvSpPr>
              <p:spPr bwMode="auto">
                <a:xfrm>
                  <a:off x="0" y="2159"/>
                  <a:ext cx="1106" cy="18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1564" name="Group 60"/>
              <p:cNvGrpSpPr>
                <a:grpSpLocks/>
              </p:cNvGrpSpPr>
              <p:nvPr/>
            </p:nvGrpSpPr>
            <p:grpSpPr bwMode="auto">
              <a:xfrm>
                <a:off x="1106" y="2159"/>
                <a:ext cx="880" cy="403"/>
                <a:chOff x="1106" y="2159"/>
                <a:chExt cx="880" cy="403"/>
              </a:xfrm>
            </p:grpSpPr>
            <p:sp>
              <p:nvSpPr>
                <p:cNvPr id="21526" name="Rectangle 22"/>
                <p:cNvSpPr>
                  <a:spLocks noChangeArrowheads="1"/>
                </p:cNvSpPr>
                <p:nvPr/>
              </p:nvSpPr>
              <p:spPr bwMode="auto">
                <a:xfrm>
                  <a:off x="1149" y="2159"/>
                  <a:ext cx="79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ru-RU" altLang="ru-RU" sz="2000" b="1">
                      <a:solidFill>
                        <a:srgbClr val="000000"/>
                      </a:solidFill>
                      <a:latin typeface="Arial" charset="0"/>
                      <a:cs typeface="Arial" charset="0"/>
                    </a:rPr>
                    <a:t>658,937</a:t>
                  </a:r>
                  <a:endParaRPr lang="ru-RU" altLang="ru-RU" sz="2000" b="1">
                    <a:cs typeface="Times New Roman" pitchFamily="18" charset="0"/>
                  </a:endParaRPr>
                </a:p>
                <a:p>
                  <a:pPr eaLnBrk="0" hangingPunct="0">
                    <a:buFontTx/>
                    <a:buNone/>
                  </a:pPr>
                  <a:endParaRPr lang="ru-RU" altLang="ru-RU" sz="2000" b="1">
                    <a:solidFill>
                      <a:schemeClr val="tx1"/>
                    </a:solidFill>
                    <a:latin typeface="Times New Roman" pitchFamily="18" charset="0"/>
                  </a:endParaRPr>
                </a:p>
              </p:txBody>
            </p:sp>
            <p:sp>
              <p:nvSpPr>
                <p:cNvPr id="21563" name="Rectangle 59"/>
                <p:cNvSpPr>
                  <a:spLocks noChangeArrowheads="1"/>
                </p:cNvSpPr>
                <p:nvPr/>
              </p:nvSpPr>
              <p:spPr bwMode="auto">
                <a:xfrm>
                  <a:off x="1106" y="2159"/>
                  <a:ext cx="880" cy="18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1566" name="Group 62"/>
              <p:cNvGrpSpPr>
                <a:grpSpLocks/>
              </p:cNvGrpSpPr>
              <p:nvPr/>
            </p:nvGrpSpPr>
            <p:grpSpPr bwMode="auto">
              <a:xfrm>
                <a:off x="1986" y="2159"/>
                <a:ext cx="823" cy="403"/>
                <a:chOff x="1986" y="2159"/>
                <a:chExt cx="823" cy="403"/>
              </a:xfrm>
            </p:grpSpPr>
            <p:sp>
              <p:nvSpPr>
                <p:cNvPr id="21527" name="Rectangle 23"/>
                <p:cNvSpPr>
                  <a:spLocks noChangeArrowheads="1"/>
                </p:cNvSpPr>
                <p:nvPr/>
              </p:nvSpPr>
              <p:spPr bwMode="auto">
                <a:xfrm>
                  <a:off x="2029" y="2159"/>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ru-RU" altLang="ru-RU" sz="2400" b="1">
                      <a:solidFill>
                        <a:schemeClr val="tx1"/>
                      </a:solidFill>
                      <a:latin typeface="Arial" charset="0"/>
                      <a:cs typeface="Arial" charset="0"/>
                    </a:rPr>
                    <a:t>21</a:t>
                  </a:r>
                  <a:endParaRPr lang="ru-RU" altLang="ru-RU" sz="2400" b="1">
                    <a:solidFill>
                      <a:schemeClr val="tx1"/>
                    </a:solidFill>
                    <a:cs typeface="Times New Roman" pitchFamily="18" charset="0"/>
                  </a:endParaRPr>
                </a:p>
                <a:p>
                  <a:pPr eaLnBrk="0" hangingPunct="0">
                    <a:buFontTx/>
                    <a:buNone/>
                  </a:pPr>
                  <a:endParaRPr lang="ru-RU" altLang="ru-RU" sz="2400" b="1">
                    <a:solidFill>
                      <a:schemeClr val="tx1"/>
                    </a:solidFill>
                    <a:latin typeface="Times New Roman" pitchFamily="18" charset="0"/>
                  </a:endParaRPr>
                </a:p>
              </p:txBody>
            </p:sp>
            <p:sp>
              <p:nvSpPr>
                <p:cNvPr id="21565" name="Rectangle 61"/>
                <p:cNvSpPr>
                  <a:spLocks noChangeArrowheads="1"/>
                </p:cNvSpPr>
                <p:nvPr/>
              </p:nvSpPr>
              <p:spPr bwMode="auto">
                <a:xfrm>
                  <a:off x="1986" y="2159"/>
                  <a:ext cx="823" cy="18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1568" name="Group 64"/>
              <p:cNvGrpSpPr>
                <a:grpSpLocks/>
              </p:cNvGrpSpPr>
              <p:nvPr/>
            </p:nvGrpSpPr>
            <p:grpSpPr bwMode="auto">
              <a:xfrm>
                <a:off x="2809" y="2159"/>
                <a:ext cx="514" cy="403"/>
                <a:chOff x="2809" y="2159"/>
                <a:chExt cx="514" cy="403"/>
              </a:xfrm>
            </p:grpSpPr>
            <p:sp>
              <p:nvSpPr>
                <p:cNvPr id="21528" name="Rectangle 24"/>
                <p:cNvSpPr>
                  <a:spLocks noChangeArrowheads="1"/>
                </p:cNvSpPr>
                <p:nvPr/>
              </p:nvSpPr>
              <p:spPr bwMode="auto">
                <a:xfrm>
                  <a:off x="2852" y="2159"/>
                  <a:ext cx="42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ru-RU" altLang="ru-RU" sz="2400" b="1">
                      <a:solidFill>
                        <a:srgbClr val="000000"/>
                      </a:solidFill>
                      <a:latin typeface="Arial" charset="0"/>
                      <a:cs typeface="Arial" charset="0"/>
                    </a:rPr>
                    <a:t>224</a:t>
                  </a:r>
                  <a:endParaRPr lang="ru-RU" altLang="ru-RU" sz="2400" b="1">
                    <a:cs typeface="Times New Roman" pitchFamily="18" charset="0"/>
                  </a:endParaRPr>
                </a:p>
                <a:p>
                  <a:pPr eaLnBrk="0" hangingPunct="0">
                    <a:buFontTx/>
                    <a:buNone/>
                  </a:pPr>
                  <a:endParaRPr lang="ru-RU" altLang="ru-RU" sz="2000" b="1">
                    <a:solidFill>
                      <a:schemeClr val="tx1"/>
                    </a:solidFill>
                    <a:latin typeface="Times New Roman" pitchFamily="18" charset="0"/>
                  </a:endParaRPr>
                </a:p>
              </p:txBody>
            </p:sp>
            <p:sp>
              <p:nvSpPr>
                <p:cNvPr id="21567" name="Rectangle 63"/>
                <p:cNvSpPr>
                  <a:spLocks noChangeArrowheads="1"/>
                </p:cNvSpPr>
                <p:nvPr/>
              </p:nvSpPr>
              <p:spPr bwMode="auto">
                <a:xfrm>
                  <a:off x="2809" y="2159"/>
                  <a:ext cx="514" cy="18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sp>
          <p:nvSpPr>
            <p:cNvPr id="21570" name="Rectangle 66"/>
            <p:cNvSpPr>
              <a:spLocks noChangeArrowheads="1"/>
            </p:cNvSpPr>
            <p:nvPr/>
          </p:nvSpPr>
          <p:spPr bwMode="auto">
            <a:xfrm>
              <a:off x="-3" y="419"/>
              <a:ext cx="3329" cy="186"/>
            </a:xfrm>
            <a:prstGeom prst="rect">
              <a:avLst/>
            </a:prstGeom>
            <a:noFill/>
            <a:ln w="9525"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sp>
        <p:nvSpPr>
          <p:cNvPr id="21572" name="Rectangle 68"/>
          <p:cNvSpPr>
            <a:spLocks noChangeArrowheads="1"/>
          </p:cNvSpPr>
          <p:nvPr/>
        </p:nvSpPr>
        <p:spPr bwMode="auto">
          <a:xfrm>
            <a:off x="3175" y="5084763"/>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FontTx/>
              <a:buNone/>
            </a:pPr>
            <a:r>
              <a:rPr lang="ru-RU" altLang="ru-RU" sz="2000">
                <a:solidFill>
                  <a:schemeClr val="tx1"/>
                </a:solidFill>
                <a:latin typeface="Times New Roman" pitchFamily="18" charset="0"/>
                <a:cs typeface="Times New Roman" pitchFamily="18" charset="0"/>
              </a:rPr>
              <a:t> </a:t>
            </a:r>
            <a:endParaRPr lang="ru-RU" altLang="ru-RU" sz="1200">
              <a:solidFill>
                <a:schemeClr val="tx1"/>
              </a:solidFill>
              <a:latin typeface="Times New Roman" pitchFamily="18" charset="0"/>
              <a:cs typeface="Times New Roman" pitchFamily="18" charset="0"/>
            </a:endParaRPr>
          </a:p>
          <a:p>
            <a:pPr eaLnBrk="0" hangingPunct="0">
              <a:buFontTx/>
              <a:buNone/>
            </a:pPr>
            <a:endParaRPr lang="ru-RU" altLang="ru-RU" sz="2400" b="0">
              <a:solidFill>
                <a:schemeClr val="tx1"/>
              </a:solidFill>
              <a:latin typeface="Times New Roman" pitchFamily="18" charset="0"/>
            </a:endParaRPr>
          </a:p>
        </p:txBody>
      </p:sp>
    </p:spTree>
    <p:extLst>
      <p:ext uri="{BB962C8B-B14F-4D97-AF65-F5344CB8AC3E}">
        <p14:creationId xmlns:p14="http://schemas.microsoft.com/office/powerpoint/2010/main" val="7366771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0"/>
            <a:ext cx="7772400" cy="1143000"/>
          </a:xfrm>
        </p:spPr>
        <p:txBody>
          <a:bodyPr/>
          <a:lstStyle/>
          <a:p>
            <a:r>
              <a:rPr lang="en-US" altLang="ru-RU" sz="3600" b="1">
                <a:cs typeface="Times New Roman" pitchFamily="18" charset="0"/>
              </a:rPr>
              <a:t>     </a:t>
            </a:r>
            <a:r>
              <a:rPr lang="ru-RU" altLang="ru-RU" sz="3600" b="1">
                <a:cs typeface="Times New Roman" pitchFamily="18" charset="0"/>
              </a:rPr>
              <a:t>TYPE OF DESERTIFICATION</a:t>
            </a:r>
            <a:r>
              <a:rPr lang="en-US" altLang="ru-RU"/>
              <a:t> 	</a:t>
            </a:r>
          </a:p>
        </p:txBody>
      </p:sp>
      <p:grpSp>
        <p:nvGrpSpPr>
          <p:cNvPr id="22705" name="Group 177"/>
          <p:cNvGrpSpPr>
            <a:grpSpLocks/>
          </p:cNvGrpSpPr>
          <p:nvPr/>
        </p:nvGrpSpPr>
        <p:grpSpPr bwMode="auto">
          <a:xfrm>
            <a:off x="1143000" y="1052736"/>
            <a:ext cx="6477000" cy="5024072"/>
            <a:chOff x="-3" y="-3"/>
            <a:chExt cx="3512" cy="2939"/>
          </a:xfrm>
        </p:grpSpPr>
        <p:grpSp>
          <p:nvGrpSpPr>
            <p:cNvPr id="22703" name="Group 175"/>
            <p:cNvGrpSpPr>
              <a:grpSpLocks/>
            </p:cNvGrpSpPr>
            <p:nvPr/>
          </p:nvGrpSpPr>
          <p:grpSpPr bwMode="auto">
            <a:xfrm>
              <a:off x="0" y="0"/>
              <a:ext cx="3506" cy="2936"/>
              <a:chOff x="0" y="0"/>
              <a:chExt cx="3506" cy="2936"/>
            </a:xfrm>
          </p:grpSpPr>
          <p:grpSp>
            <p:nvGrpSpPr>
              <p:cNvPr id="22648" name="Group 120"/>
              <p:cNvGrpSpPr>
                <a:grpSpLocks/>
              </p:cNvGrpSpPr>
              <p:nvPr/>
            </p:nvGrpSpPr>
            <p:grpSpPr bwMode="auto">
              <a:xfrm>
                <a:off x="0" y="0"/>
                <a:ext cx="1377" cy="518"/>
                <a:chOff x="0" y="0"/>
                <a:chExt cx="1377" cy="518"/>
              </a:xfrm>
            </p:grpSpPr>
            <p:sp>
              <p:nvSpPr>
                <p:cNvPr id="22619" name="Rectangle 91"/>
                <p:cNvSpPr>
                  <a:spLocks noChangeArrowheads="1"/>
                </p:cNvSpPr>
                <p:nvPr/>
              </p:nvSpPr>
              <p:spPr bwMode="auto">
                <a:xfrm>
                  <a:off x="43" y="0"/>
                  <a:ext cx="129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ru-RU" sz="2000" b="1">
                      <a:solidFill>
                        <a:schemeClr val="tx1"/>
                      </a:solidFill>
                      <a:latin typeface="Arial" charset="0"/>
                      <a:cs typeface="Arial" charset="0"/>
                    </a:rPr>
                    <a:t>TYPE OF DESERTIFICFTION</a:t>
                  </a:r>
                  <a:endParaRPr lang="ru-RU" altLang="ru-RU" sz="2000" b="1">
                    <a:solidFill>
                      <a:schemeClr val="tx1"/>
                    </a:solidFill>
                    <a:cs typeface="Times New Roman" pitchFamily="18" charset="0"/>
                  </a:endParaRPr>
                </a:p>
                <a:p>
                  <a:pPr eaLnBrk="0" hangingPunct="0">
                    <a:buFontTx/>
                    <a:buNone/>
                  </a:pPr>
                  <a:endParaRPr lang="ru-RU" altLang="ru-RU" sz="2000" b="1">
                    <a:solidFill>
                      <a:schemeClr val="tx1"/>
                    </a:solidFill>
                    <a:latin typeface="Times New Roman" pitchFamily="18" charset="0"/>
                  </a:endParaRPr>
                </a:p>
              </p:txBody>
            </p:sp>
            <p:sp>
              <p:nvSpPr>
                <p:cNvPr id="22647" name="Rectangle 119"/>
                <p:cNvSpPr>
                  <a:spLocks noChangeArrowheads="1"/>
                </p:cNvSpPr>
                <p:nvPr/>
              </p:nvSpPr>
              <p:spPr bwMode="auto">
                <a:xfrm>
                  <a:off x="0" y="0"/>
                  <a:ext cx="1377" cy="21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2650" name="Group 122"/>
              <p:cNvGrpSpPr>
                <a:grpSpLocks/>
              </p:cNvGrpSpPr>
              <p:nvPr/>
            </p:nvGrpSpPr>
            <p:grpSpPr bwMode="auto">
              <a:xfrm>
                <a:off x="1377" y="0"/>
                <a:ext cx="823" cy="518"/>
                <a:chOff x="1377" y="0"/>
                <a:chExt cx="823" cy="518"/>
              </a:xfrm>
            </p:grpSpPr>
            <p:sp>
              <p:nvSpPr>
                <p:cNvPr id="22620" name="Rectangle 92"/>
                <p:cNvSpPr>
                  <a:spLocks noChangeArrowheads="1"/>
                </p:cNvSpPr>
                <p:nvPr/>
              </p:nvSpPr>
              <p:spPr bwMode="auto">
                <a:xfrm>
                  <a:off x="1420" y="0"/>
                  <a:ext cx="73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en-US" altLang="ru-RU" sz="2000" b="1">
                      <a:solidFill>
                        <a:srgbClr val="000000"/>
                      </a:solidFill>
                      <a:latin typeface="Arial" charset="0"/>
                      <a:cs typeface="Arial" charset="0"/>
                    </a:rPr>
                    <a:t>AREA</a:t>
                  </a:r>
                  <a:r>
                    <a:rPr lang="en-US" altLang="ru-RU" sz="2000" b="1">
                      <a:latin typeface="Arial" charset="0"/>
                      <a:cs typeface="Arial" charset="0"/>
                    </a:rPr>
                    <a:t>, </a:t>
                  </a:r>
                  <a:endParaRPr lang="ru-RU" altLang="ru-RU" sz="2000" b="1">
                    <a:solidFill>
                      <a:schemeClr val="tx1"/>
                    </a:solidFill>
                    <a:cs typeface="Times New Roman" pitchFamily="18" charset="0"/>
                  </a:endParaRPr>
                </a:p>
                <a:p>
                  <a:pPr algn="just" eaLnBrk="0" hangingPunct="0">
                    <a:buFontTx/>
                    <a:buNone/>
                  </a:pPr>
                  <a:r>
                    <a:rPr lang="en-US" altLang="ru-RU" sz="2000" b="1">
                      <a:solidFill>
                        <a:srgbClr val="000000"/>
                      </a:solidFill>
                      <a:latin typeface="Arial" charset="0"/>
                      <a:cs typeface="Arial" charset="0"/>
                    </a:rPr>
                    <a:t>km</a:t>
                  </a:r>
                  <a:r>
                    <a:rPr lang="en-US" altLang="ru-RU" sz="2000" b="1" baseline="30000">
                      <a:solidFill>
                        <a:srgbClr val="000000"/>
                      </a:solidFill>
                      <a:latin typeface="Arial" charset="0"/>
                      <a:cs typeface="Arial" charset="0"/>
                    </a:rPr>
                    <a:t>2</a:t>
                  </a:r>
                  <a:endParaRPr lang="ru-RU" altLang="ru-RU" sz="2000" b="1" baseline="30000">
                    <a:solidFill>
                      <a:srgbClr val="000000"/>
                    </a:solidFill>
                    <a:latin typeface="Arial" charset="0"/>
                    <a:cs typeface="Arial" charset="0"/>
                  </a:endParaRPr>
                </a:p>
              </p:txBody>
            </p:sp>
            <p:sp>
              <p:nvSpPr>
                <p:cNvPr id="22649" name="Rectangle 121"/>
                <p:cNvSpPr>
                  <a:spLocks noChangeArrowheads="1"/>
                </p:cNvSpPr>
                <p:nvPr/>
              </p:nvSpPr>
              <p:spPr bwMode="auto">
                <a:xfrm>
                  <a:off x="1377" y="0"/>
                  <a:ext cx="823" cy="21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2652" name="Group 124"/>
              <p:cNvGrpSpPr>
                <a:grpSpLocks/>
              </p:cNvGrpSpPr>
              <p:nvPr/>
            </p:nvGrpSpPr>
            <p:grpSpPr bwMode="auto">
              <a:xfrm>
                <a:off x="2200" y="0"/>
                <a:ext cx="823" cy="518"/>
                <a:chOff x="2200" y="0"/>
                <a:chExt cx="823" cy="518"/>
              </a:xfrm>
            </p:grpSpPr>
            <p:sp>
              <p:nvSpPr>
                <p:cNvPr id="22621" name="Rectangle 93"/>
                <p:cNvSpPr>
                  <a:spLocks noChangeArrowheads="1"/>
                </p:cNvSpPr>
                <p:nvPr/>
              </p:nvSpPr>
              <p:spPr bwMode="auto">
                <a:xfrm>
                  <a:off x="2243" y="0"/>
                  <a:ext cx="73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en-US" altLang="ru-RU" sz="1800" b="1">
                      <a:solidFill>
                        <a:srgbClr val="000000"/>
                      </a:solidFill>
                      <a:latin typeface="Arial" charset="0"/>
                      <a:cs typeface="Arial" charset="0"/>
                    </a:rPr>
                    <a:t>TO COMMON AREA, %</a:t>
                  </a:r>
                  <a:endParaRPr lang="ru-RU" altLang="ru-RU" sz="1800" b="1">
                    <a:cs typeface="Times New Roman" pitchFamily="18" charset="0"/>
                  </a:endParaRPr>
                </a:p>
                <a:p>
                  <a:pPr algn="just" eaLnBrk="0" hangingPunct="0">
                    <a:buFontTx/>
                    <a:buNone/>
                  </a:pPr>
                  <a:endParaRPr lang="ru-RU" altLang="ru-RU" sz="1800" b="1">
                    <a:solidFill>
                      <a:schemeClr val="tx1"/>
                    </a:solidFill>
                    <a:latin typeface="Times New Roman" pitchFamily="18" charset="0"/>
                  </a:endParaRPr>
                </a:p>
              </p:txBody>
            </p:sp>
            <p:sp>
              <p:nvSpPr>
                <p:cNvPr id="22651" name="Rectangle 123"/>
                <p:cNvSpPr>
                  <a:spLocks noChangeArrowheads="1"/>
                </p:cNvSpPr>
                <p:nvPr/>
              </p:nvSpPr>
              <p:spPr bwMode="auto">
                <a:xfrm>
                  <a:off x="2200" y="0"/>
                  <a:ext cx="823" cy="21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2654" name="Group 126"/>
              <p:cNvGrpSpPr>
                <a:grpSpLocks/>
              </p:cNvGrpSpPr>
              <p:nvPr/>
            </p:nvGrpSpPr>
            <p:grpSpPr bwMode="auto">
              <a:xfrm>
                <a:off x="3023" y="0"/>
                <a:ext cx="483" cy="518"/>
                <a:chOff x="3023" y="0"/>
                <a:chExt cx="483" cy="518"/>
              </a:xfrm>
            </p:grpSpPr>
            <p:sp>
              <p:nvSpPr>
                <p:cNvPr id="22622" name="Rectangle 94"/>
                <p:cNvSpPr>
                  <a:spLocks noChangeArrowheads="1"/>
                </p:cNvSpPr>
                <p:nvPr/>
              </p:nvSpPr>
              <p:spPr bwMode="auto">
                <a:xfrm>
                  <a:off x="3066" y="0"/>
                  <a:ext cx="39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en-US" altLang="ru-RU" sz="2000" b="1">
                      <a:solidFill>
                        <a:srgbClr val="000000"/>
                      </a:solidFill>
                      <a:latin typeface="Arial" charset="0"/>
                      <a:cs typeface="Arial" charset="0"/>
                    </a:rPr>
                    <a:t>COUNT</a:t>
                  </a:r>
                  <a:endParaRPr lang="ru-RU" altLang="ru-RU" sz="2000" b="1">
                    <a:cs typeface="Times New Roman" pitchFamily="18" charset="0"/>
                  </a:endParaRPr>
                </a:p>
                <a:p>
                  <a:pPr algn="just" eaLnBrk="0" hangingPunct="0">
                    <a:buFontTx/>
                    <a:buNone/>
                  </a:pPr>
                  <a:endParaRPr lang="ru-RU" altLang="ru-RU" sz="2000" b="1">
                    <a:solidFill>
                      <a:schemeClr val="tx1"/>
                    </a:solidFill>
                    <a:latin typeface="Times New Roman" pitchFamily="18" charset="0"/>
                  </a:endParaRPr>
                </a:p>
              </p:txBody>
            </p:sp>
            <p:sp>
              <p:nvSpPr>
                <p:cNvPr id="22653" name="Rectangle 125"/>
                <p:cNvSpPr>
                  <a:spLocks noChangeArrowheads="1"/>
                </p:cNvSpPr>
                <p:nvPr/>
              </p:nvSpPr>
              <p:spPr bwMode="auto">
                <a:xfrm>
                  <a:off x="3023" y="0"/>
                  <a:ext cx="483" cy="21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2656" name="Group 128"/>
              <p:cNvGrpSpPr>
                <a:grpSpLocks/>
              </p:cNvGrpSpPr>
              <p:nvPr/>
            </p:nvGrpSpPr>
            <p:grpSpPr bwMode="auto">
              <a:xfrm>
                <a:off x="0" y="518"/>
                <a:ext cx="1377" cy="403"/>
                <a:chOff x="0" y="518"/>
                <a:chExt cx="1377" cy="403"/>
              </a:xfrm>
            </p:grpSpPr>
            <p:sp>
              <p:nvSpPr>
                <p:cNvPr id="22623" name="Rectangle 95"/>
                <p:cNvSpPr>
                  <a:spLocks noChangeArrowheads="1"/>
                </p:cNvSpPr>
                <p:nvPr/>
              </p:nvSpPr>
              <p:spPr bwMode="auto">
                <a:xfrm>
                  <a:off x="43" y="518"/>
                  <a:ext cx="129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en-US" altLang="ru-RU" sz="2000" b="1">
                      <a:solidFill>
                        <a:schemeClr val="tx1"/>
                      </a:solidFill>
                      <a:latin typeface="Arial" charset="0"/>
                      <a:cs typeface="Arial" charset="0"/>
                    </a:rPr>
                    <a:t>DEGRFDATION OF VEGETAL</a:t>
                  </a:r>
                  <a:endParaRPr lang="ru-RU" altLang="ru-RU" sz="2000" b="1">
                    <a:solidFill>
                      <a:schemeClr val="tx1"/>
                    </a:solidFill>
                    <a:cs typeface="Times New Roman" pitchFamily="18" charset="0"/>
                  </a:endParaRPr>
                </a:p>
                <a:p>
                  <a:pPr algn="just" eaLnBrk="0" hangingPunct="0">
                    <a:buFontTx/>
                    <a:buNone/>
                  </a:pPr>
                  <a:endParaRPr lang="ru-RU" altLang="ru-RU" sz="2000" b="1">
                    <a:solidFill>
                      <a:schemeClr val="tx1"/>
                    </a:solidFill>
                    <a:latin typeface="Times New Roman" pitchFamily="18" charset="0"/>
                  </a:endParaRPr>
                </a:p>
              </p:txBody>
            </p:sp>
            <p:sp>
              <p:nvSpPr>
                <p:cNvPr id="22655" name="Rectangle 127"/>
                <p:cNvSpPr>
                  <a:spLocks noChangeArrowheads="1"/>
                </p:cNvSpPr>
                <p:nvPr/>
              </p:nvSpPr>
              <p:spPr bwMode="auto">
                <a:xfrm>
                  <a:off x="0" y="518"/>
                  <a:ext cx="1377" cy="21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2658" name="Group 130"/>
              <p:cNvGrpSpPr>
                <a:grpSpLocks/>
              </p:cNvGrpSpPr>
              <p:nvPr/>
            </p:nvGrpSpPr>
            <p:grpSpPr bwMode="auto">
              <a:xfrm>
                <a:off x="1377" y="518"/>
                <a:ext cx="823" cy="403"/>
                <a:chOff x="1377" y="518"/>
                <a:chExt cx="823" cy="403"/>
              </a:xfrm>
            </p:grpSpPr>
            <p:sp>
              <p:nvSpPr>
                <p:cNvPr id="22624" name="Rectangle 96"/>
                <p:cNvSpPr>
                  <a:spLocks noChangeArrowheads="1"/>
                </p:cNvSpPr>
                <p:nvPr/>
              </p:nvSpPr>
              <p:spPr bwMode="auto">
                <a:xfrm>
                  <a:off x="1420" y="518"/>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en-US" altLang="ru-RU" sz="2000" b="1">
                      <a:solidFill>
                        <a:srgbClr val="000000"/>
                      </a:solidFill>
                      <a:latin typeface="Arial" charset="0"/>
                      <a:cs typeface="Arial" charset="0"/>
                    </a:rPr>
                    <a:t>1447,491</a:t>
                  </a:r>
                  <a:endParaRPr lang="ru-RU" altLang="ru-RU" sz="2000" b="1">
                    <a:cs typeface="Times New Roman" pitchFamily="18" charset="0"/>
                  </a:endParaRPr>
                </a:p>
                <a:p>
                  <a:pPr algn="just" eaLnBrk="0" hangingPunct="0">
                    <a:buFontTx/>
                    <a:buNone/>
                  </a:pPr>
                  <a:endParaRPr lang="ru-RU" altLang="ru-RU" sz="2400" b="1">
                    <a:solidFill>
                      <a:schemeClr val="tx1"/>
                    </a:solidFill>
                    <a:latin typeface="Times New Roman" pitchFamily="18" charset="0"/>
                  </a:endParaRPr>
                </a:p>
              </p:txBody>
            </p:sp>
            <p:sp>
              <p:nvSpPr>
                <p:cNvPr id="22657" name="Rectangle 129"/>
                <p:cNvSpPr>
                  <a:spLocks noChangeArrowheads="1"/>
                </p:cNvSpPr>
                <p:nvPr/>
              </p:nvSpPr>
              <p:spPr bwMode="auto">
                <a:xfrm>
                  <a:off x="1377" y="518"/>
                  <a:ext cx="823" cy="21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2660" name="Group 132"/>
              <p:cNvGrpSpPr>
                <a:grpSpLocks/>
              </p:cNvGrpSpPr>
              <p:nvPr/>
            </p:nvGrpSpPr>
            <p:grpSpPr bwMode="auto">
              <a:xfrm>
                <a:off x="2200" y="518"/>
                <a:ext cx="823" cy="403"/>
                <a:chOff x="2200" y="518"/>
                <a:chExt cx="823" cy="403"/>
              </a:xfrm>
            </p:grpSpPr>
            <p:sp>
              <p:nvSpPr>
                <p:cNvPr id="22625" name="Rectangle 97"/>
                <p:cNvSpPr>
                  <a:spLocks noChangeArrowheads="1"/>
                </p:cNvSpPr>
                <p:nvPr/>
              </p:nvSpPr>
              <p:spPr bwMode="auto">
                <a:xfrm>
                  <a:off x="2243" y="518"/>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en-US" altLang="ru-RU" sz="2000" b="1">
                      <a:solidFill>
                        <a:schemeClr val="tx1"/>
                      </a:solidFill>
                      <a:latin typeface="Arial" charset="0"/>
                      <a:cs typeface="Arial" charset="0"/>
                    </a:rPr>
                    <a:t>47</a:t>
                  </a:r>
                  <a:endParaRPr lang="ru-RU" altLang="ru-RU" sz="2000" b="1">
                    <a:solidFill>
                      <a:schemeClr val="tx1"/>
                    </a:solidFill>
                    <a:cs typeface="Times New Roman" pitchFamily="18" charset="0"/>
                  </a:endParaRPr>
                </a:p>
                <a:p>
                  <a:pPr algn="just" eaLnBrk="0" hangingPunct="0">
                    <a:buFontTx/>
                    <a:buNone/>
                  </a:pPr>
                  <a:endParaRPr lang="ru-RU" altLang="ru-RU" sz="2000" b="1">
                    <a:solidFill>
                      <a:schemeClr val="tx1"/>
                    </a:solidFill>
                    <a:latin typeface="Times New Roman" pitchFamily="18" charset="0"/>
                  </a:endParaRPr>
                </a:p>
              </p:txBody>
            </p:sp>
            <p:sp>
              <p:nvSpPr>
                <p:cNvPr id="22659" name="Rectangle 131"/>
                <p:cNvSpPr>
                  <a:spLocks noChangeArrowheads="1"/>
                </p:cNvSpPr>
                <p:nvPr/>
              </p:nvSpPr>
              <p:spPr bwMode="auto">
                <a:xfrm>
                  <a:off x="2200" y="518"/>
                  <a:ext cx="823" cy="21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2662" name="Group 134"/>
              <p:cNvGrpSpPr>
                <a:grpSpLocks/>
              </p:cNvGrpSpPr>
              <p:nvPr/>
            </p:nvGrpSpPr>
            <p:grpSpPr bwMode="auto">
              <a:xfrm>
                <a:off x="3023" y="518"/>
                <a:ext cx="483" cy="403"/>
                <a:chOff x="3023" y="518"/>
                <a:chExt cx="483" cy="403"/>
              </a:xfrm>
            </p:grpSpPr>
            <p:sp>
              <p:nvSpPr>
                <p:cNvPr id="22626" name="Rectangle 98"/>
                <p:cNvSpPr>
                  <a:spLocks noChangeArrowheads="1"/>
                </p:cNvSpPr>
                <p:nvPr/>
              </p:nvSpPr>
              <p:spPr bwMode="auto">
                <a:xfrm>
                  <a:off x="3066" y="518"/>
                  <a:ext cx="39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en-US" altLang="ru-RU" sz="2000" b="1">
                      <a:solidFill>
                        <a:srgbClr val="000000"/>
                      </a:solidFill>
                      <a:latin typeface="Arial" charset="0"/>
                      <a:cs typeface="Arial" charset="0"/>
                    </a:rPr>
                    <a:t>330</a:t>
                  </a:r>
                  <a:endParaRPr lang="ru-RU" altLang="ru-RU" sz="2000" b="1">
                    <a:cs typeface="Times New Roman" pitchFamily="18" charset="0"/>
                  </a:endParaRPr>
                </a:p>
                <a:p>
                  <a:pPr algn="just" eaLnBrk="0" hangingPunct="0">
                    <a:buFontTx/>
                    <a:buNone/>
                  </a:pPr>
                  <a:endParaRPr lang="ru-RU" altLang="ru-RU" sz="2000" b="1">
                    <a:solidFill>
                      <a:schemeClr val="tx1"/>
                    </a:solidFill>
                    <a:latin typeface="Times New Roman" pitchFamily="18" charset="0"/>
                  </a:endParaRPr>
                </a:p>
              </p:txBody>
            </p:sp>
            <p:sp>
              <p:nvSpPr>
                <p:cNvPr id="22661" name="Rectangle 133"/>
                <p:cNvSpPr>
                  <a:spLocks noChangeArrowheads="1"/>
                </p:cNvSpPr>
                <p:nvPr/>
              </p:nvSpPr>
              <p:spPr bwMode="auto">
                <a:xfrm>
                  <a:off x="3023" y="518"/>
                  <a:ext cx="483" cy="21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2664" name="Group 136"/>
              <p:cNvGrpSpPr>
                <a:grpSpLocks/>
              </p:cNvGrpSpPr>
              <p:nvPr/>
            </p:nvGrpSpPr>
            <p:grpSpPr bwMode="auto">
              <a:xfrm>
                <a:off x="0" y="921"/>
                <a:ext cx="1377" cy="403"/>
                <a:chOff x="0" y="921"/>
                <a:chExt cx="1377" cy="403"/>
              </a:xfrm>
            </p:grpSpPr>
            <p:sp>
              <p:nvSpPr>
                <p:cNvPr id="22627" name="Rectangle 99"/>
                <p:cNvSpPr>
                  <a:spLocks noChangeArrowheads="1"/>
                </p:cNvSpPr>
                <p:nvPr/>
              </p:nvSpPr>
              <p:spPr bwMode="auto">
                <a:xfrm>
                  <a:off x="43" y="921"/>
                  <a:ext cx="129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en-US" altLang="ru-RU" sz="2000" b="1">
                      <a:solidFill>
                        <a:schemeClr val="tx1"/>
                      </a:solidFill>
                      <a:latin typeface="Arial" charset="0"/>
                      <a:cs typeface="Arial" charset="0"/>
                    </a:rPr>
                    <a:t>SALINITATION</a:t>
                  </a:r>
                  <a:endParaRPr lang="ru-RU" altLang="ru-RU" sz="2000" b="1">
                    <a:solidFill>
                      <a:schemeClr val="tx1"/>
                    </a:solidFill>
                    <a:cs typeface="Times New Roman" pitchFamily="18" charset="0"/>
                  </a:endParaRPr>
                </a:p>
                <a:p>
                  <a:pPr algn="just" eaLnBrk="0" hangingPunct="0">
                    <a:buFontTx/>
                    <a:buNone/>
                  </a:pPr>
                  <a:endParaRPr lang="ru-RU" altLang="ru-RU" sz="2000" b="1">
                    <a:solidFill>
                      <a:schemeClr val="tx1"/>
                    </a:solidFill>
                    <a:latin typeface="Times New Roman" pitchFamily="18" charset="0"/>
                  </a:endParaRPr>
                </a:p>
              </p:txBody>
            </p:sp>
            <p:sp>
              <p:nvSpPr>
                <p:cNvPr id="22663" name="Rectangle 135"/>
                <p:cNvSpPr>
                  <a:spLocks noChangeArrowheads="1"/>
                </p:cNvSpPr>
                <p:nvPr/>
              </p:nvSpPr>
              <p:spPr bwMode="auto">
                <a:xfrm>
                  <a:off x="0" y="921"/>
                  <a:ext cx="1377" cy="21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2666" name="Group 138"/>
              <p:cNvGrpSpPr>
                <a:grpSpLocks/>
              </p:cNvGrpSpPr>
              <p:nvPr/>
            </p:nvGrpSpPr>
            <p:grpSpPr bwMode="auto">
              <a:xfrm>
                <a:off x="1377" y="921"/>
                <a:ext cx="823" cy="403"/>
                <a:chOff x="1377" y="921"/>
                <a:chExt cx="823" cy="403"/>
              </a:xfrm>
            </p:grpSpPr>
            <p:sp>
              <p:nvSpPr>
                <p:cNvPr id="22628" name="Rectangle 100"/>
                <p:cNvSpPr>
                  <a:spLocks noChangeArrowheads="1"/>
                </p:cNvSpPr>
                <p:nvPr/>
              </p:nvSpPr>
              <p:spPr bwMode="auto">
                <a:xfrm>
                  <a:off x="1420" y="921"/>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ru-RU" altLang="ru-RU" sz="2000" b="1">
                      <a:solidFill>
                        <a:srgbClr val="000000"/>
                      </a:solidFill>
                      <a:latin typeface="Arial" charset="0"/>
                      <a:cs typeface="Arial" charset="0"/>
                    </a:rPr>
                    <a:t>789,208</a:t>
                  </a:r>
                  <a:r>
                    <a:rPr lang="ru-RU" altLang="ru-RU" sz="2000" b="1">
                      <a:latin typeface="Arial" charset="0"/>
                      <a:cs typeface="Arial" charset="0"/>
                    </a:rPr>
                    <a:t>  </a:t>
                  </a:r>
                  <a:endParaRPr lang="ru-RU" altLang="ru-RU" sz="2000" b="1">
                    <a:solidFill>
                      <a:schemeClr val="tx1"/>
                    </a:solidFill>
                    <a:cs typeface="Times New Roman" pitchFamily="18" charset="0"/>
                  </a:endParaRPr>
                </a:p>
                <a:p>
                  <a:pPr algn="just" eaLnBrk="0" hangingPunct="0">
                    <a:buFontTx/>
                    <a:buNone/>
                  </a:pPr>
                  <a:endParaRPr lang="ru-RU" altLang="ru-RU" sz="2000" b="1">
                    <a:solidFill>
                      <a:schemeClr val="tx1"/>
                    </a:solidFill>
                    <a:latin typeface="Times New Roman" pitchFamily="18" charset="0"/>
                  </a:endParaRPr>
                </a:p>
              </p:txBody>
            </p:sp>
            <p:sp>
              <p:nvSpPr>
                <p:cNvPr id="22665" name="Rectangle 137"/>
                <p:cNvSpPr>
                  <a:spLocks noChangeArrowheads="1"/>
                </p:cNvSpPr>
                <p:nvPr/>
              </p:nvSpPr>
              <p:spPr bwMode="auto">
                <a:xfrm>
                  <a:off x="1377" y="921"/>
                  <a:ext cx="823" cy="21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2668" name="Group 140"/>
              <p:cNvGrpSpPr>
                <a:grpSpLocks/>
              </p:cNvGrpSpPr>
              <p:nvPr/>
            </p:nvGrpSpPr>
            <p:grpSpPr bwMode="auto">
              <a:xfrm>
                <a:off x="2200" y="921"/>
                <a:ext cx="823" cy="403"/>
                <a:chOff x="2200" y="921"/>
                <a:chExt cx="823" cy="403"/>
              </a:xfrm>
            </p:grpSpPr>
            <p:sp>
              <p:nvSpPr>
                <p:cNvPr id="22629" name="Rectangle 101"/>
                <p:cNvSpPr>
                  <a:spLocks noChangeArrowheads="1"/>
                </p:cNvSpPr>
                <p:nvPr/>
              </p:nvSpPr>
              <p:spPr bwMode="auto">
                <a:xfrm>
                  <a:off x="2243" y="921"/>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ru-RU" altLang="ru-RU" sz="2000" b="1">
                      <a:solidFill>
                        <a:schemeClr val="tx1"/>
                      </a:solidFill>
                      <a:latin typeface="Arial" charset="0"/>
                      <a:cs typeface="Arial" charset="0"/>
                    </a:rPr>
                    <a:t>26</a:t>
                  </a:r>
                  <a:endParaRPr lang="ru-RU" altLang="ru-RU" sz="2000" b="1">
                    <a:solidFill>
                      <a:schemeClr val="tx1"/>
                    </a:solidFill>
                    <a:cs typeface="Times New Roman" pitchFamily="18" charset="0"/>
                  </a:endParaRPr>
                </a:p>
                <a:p>
                  <a:pPr algn="just" eaLnBrk="0" hangingPunct="0">
                    <a:buFontTx/>
                    <a:buNone/>
                  </a:pPr>
                  <a:endParaRPr lang="ru-RU" altLang="ru-RU" sz="2000" b="1">
                    <a:solidFill>
                      <a:schemeClr val="tx1"/>
                    </a:solidFill>
                    <a:latin typeface="Times New Roman" pitchFamily="18" charset="0"/>
                  </a:endParaRPr>
                </a:p>
              </p:txBody>
            </p:sp>
            <p:sp>
              <p:nvSpPr>
                <p:cNvPr id="22667" name="Rectangle 139"/>
                <p:cNvSpPr>
                  <a:spLocks noChangeArrowheads="1"/>
                </p:cNvSpPr>
                <p:nvPr/>
              </p:nvSpPr>
              <p:spPr bwMode="auto">
                <a:xfrm>
                  <a:off x="2200" y="921"/>
                  <a:ext cx="823" cy="21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2670" name="Group 142"/>
              <p:cNvGrpSpPr>
                <a:grpSpLocks/>
              </p:cNvGrpSpPr>
              <p:nvPr/>
            </p:nvGrpSpPr>
            <p:grpSpPr bwMode="auto">
              <a:xfrm>
                <a:off x="3023" y="921"/>
                <a:ext cx="483" cy="403"/>
                <a:chOff x="3023" y="921"/>
                <a:chExt cx="483" cy="403"/>
              </a:xfrm>
            </p:grpSpPr>
            <p:sp>
              <p:nvSpPr>
                <p:cNvPr id="22630" name="Rectangle 102"/>
                <p:cNvSpPr>
                  <a:spLocks noChangeArrowheads="1"/>
                </p:cNvSpPr>
                <p:nvPr/>
              </p:nvSpPr>
              <p:spPr bwMode="auto">
                <a:xfrm>
                  <a:off x="3066" y="921"/>
                  <a:ext cx="39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ru-RU" altLang="ru-RU" sz="2000" b="1">
                      <a:solidFill>
                        <a:srgbClr val="000000"/>
                      </a:solidFill>
                      <a:latin typeface="Arial" charset="0"/>
                      <a:cs typeface="Arial" charset="0"/>
                    </a:rPr>
                    <a:t>378</a:t>
                  </a:r>
                  <a:endParaRPr lang="ru-RU" altLang="ru-RU" sz="2000" b="1">
                    <a:cs typeface="Times New Roman" pitchFamily="18" charset="0"/>
                  </a:endParaRPr>
                </a:p>
                <a:p>
                  <a:pPr algn="just" eaLnBrk="0" hangingPunct="0">
                    <a:buFontTx/>
                    <a:buNone/>
                  </a:pPr>
                  <a:endParaRPr lang="ru-RU" altLang="ru-RU" sz="2000" b="1">
                    <a:solidFill>
                      <a:schemeClr val="tx1"/>
                    </a:solidFill>
                    <a:latin typeface="Times New Roman" pitchFamily="18" charset="0"/>
                  </a:endParaRPr>
                </a:p>
              </p:txBody>
            </p:sp>
            <p:sp>
              <p:nvSpPr>
                <p:cNvPr id="22669" name="Rectangle 141"/>
                <p:cNvSpPr>
                  <a:spLocks noChangeArrowheads="1"/>
                </p:cNvSpPr>
                <p:nvPr/>
              </p:nvSpPr>
              <p:spPr bwMode="auto">
                <a:xfrm>
                  <a:off x="3023" y="921"/>
                  <a:ext cx="483" cy="21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2672" name="Group 144"/>
              <p:cNvGrpSpPr>
                <a:grpSpLocks/>
              </p:cNvGrpSpPr>
              <p:nvPr/>
            </p:nvGrpSpPr>
            <p:grpSpPr bwMode="auto">
              <a:xfrm>
                <a:off x="0" y="1324"/>
                <a:ext cx="1377" cy="403"/>
                <a:chOff x="0" y="1324"/>
                <a:chExt cx="1377" cy="403"/>
              </a:xfrm>
            </p:grpSpPr>
            <p:sp>
              <p:nvSpPr>
                <p:cNvPr id="22631" name="Rectangle 103"/>
                <p:cNvSpPr>
                  <a:spLocks noChangeArrowheads="1"/>
                </p:cNvSpPr>
                <p:nvPr/>
              </p:nvSpPr>
              <p:spPr bwMode="auto">
                <a:xfrm>
                  <a:off x="43" y="1324"/>
                  <a:ext cx="129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en-US" altLang="ru-RU" sz="2000" b="1">
                      <a:solidFill>
                        <a:schemeClr val="tx1"/>
                      </a:solidFill>
                      <a:latin typeface="Arial" charset="0"/>
                      <a:cs typeface="Arial" charset="0"/>
                    </a:rPr>
                    <a:t>TECHNOGENIC</a:t>
                  </a:r>
                  <a:endParaRPr lang="ru-RU" altLang="ru-RU" sz="2000" b="1">
                    <a:solidFill>
                      <a:schemeClr val="tx1"/>
                    </a:solidFill>
                    <a:cs typeface="Times New Roman" pitchFamily="18" charset="0"/>
                  </a:endParaRPr>
                </a:p>
                <a:p>
                  <a:pPr algn="just" eaLnBrk="0" hangingPunct="0">
                    <a:buFontTx/>
                    <a:buNone/>
                  </a:pPr>
                  <a:endParaRPr lang="ru-RU" altLang="ru-RU" sz="2000" b="1">
                    <a:solidFill>
                      <a:schemeClr val="tx1"/>
                    </a:solidFill>
                    <a:latin typeface="Times New Roman" pitchFamily="18" charset="0"/>
                  </a:endParaRPr>
                </a:p>
              </p:txBody>
            </p:sp>
            <p:sp>
              <p:nvSpPr>
                <p:cNvPr id="22671" name="Rectangle 143"/>
                <p:cNvSpPr>
                  <a:spLocks noChangeArrowheads="1"/>
                </p:cNvSpPr>
                <p:nvPr/>
              </p:nvSpPr>
              <p:spPr bwMode="auto">
                <a:xfrm>
                  <a:off x="0" y="1324"/>
                  <a:ext cx="1377" cy="21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2674" name="Group 146"/>
              <p:cNvGrpSpPr>
                <a:grpSpLocks/>
              </p:cNvGrpSpPr>
              <p:nvPr/>
            </p:nvGrpSpPr>
            <p:grpSpPr bwMode="auto">
              <a:xfrm>
                <a:off x="1377" y="1324"/>
                <a:ext cx="823" cy="403"/>
                <a:chOff x="1377" y="1324"/>
                <a:chExt cx="823" cy="403"/>
              </a:xfrm>
            </p:grpSpPr>
            <p:sp>
              <p:nvSpPr>
                <p:cNvPr id="22632" name="Rectangle 104"/>
                <p:cNvSpPr>
                  <a:spLocks noChangeArrowheads="1"/>
                </p:cNvSpPr>
                <p:nvPr/>
              </p:nvSpPr>
              <p:spPr bwMode="auto">
                <a:xfrm>
                  <a:off x="1420" y="1324"/>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ru-RU" altLang="ru-RU" sz="2000" b="1">
                      <a:solidFill>
                        <a:srgbClr val="000000"/>
                      </a:solidFill>
                      <a:latin typeface="Arial" charset="0"/>
                      <a:cs typeface="Arial" charset="0"/>
                    </a:rPr>
                    <a:t>458,758</a:t>
                  </a:r>
                  <a:endParaRPr lang="ru-RU" altLang="ru-RU" sz="2000" b="1">
                    <a:cs typeface="Times New Roman" pitchFamily="18" charset="0"/>
                  </a:endParaRPr>
                </a:p>
                <a:p>
                  <a:pPr algn="just" eaLnBrk="0" hangingPunct="0">
                    <a:buFontTx/>
                    <a:buNone/>
                  </a:pPr>
                  <a:endParaRPr lang="ru-RU" altLang="ru-RU" sz="2000" b="1">
                    <a:solidFill>
                      <a:schemeClr val="tx1"/>
                    </a:solidFill>
                    <a:latin typeface="Times New Roman" pitchFamily="18" charset="0"/>
                  </a:endParaRPr>
                </a:p>
              </p:txBody>
            </p:sp>
            <p:sp>
              <p:nvSpPr>
                <p:cNvPr id="22673" name="Rectangle 145"/>
                <p:cNvSpPr>
                  <a:spLocks noChangeArrowheads="1"/>
                </p:cNvSpPr>
                <p:nvPr/>
              </p:nvSpPr>
              <p:spPr bwMode="auto">
                <a:xfrm>
                  <a:off x="1377" y="1324"/>
                  <a:ext cx="823" cy="21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2676" name="Group 148"/>
              <p:cNvGrpSpPr>
                <a:grpSpLocks/>
              </p:cNvGrpSpPr>
              <p:nvPr/>
            </p:nvGrpSpPr>
            <p:grpSpPr bwMode="auto">
              <a:xfrm>
                <a:off x="2200" y="1324"/>
                <a:ext cx="823" cy="403"/>
                <a:chOff x="2200" y="1324"/>
                <a:chExt cx="823" cy="403"/>
              </a:xfrm>
            </p:grpSpPr>
            <p:sp>
              <p:nvSpPr>
                <p:cNvPr id="22633" name="Rectangle 105"/>
                <p:cNvSpPr>
                  <a:spLocks noChangeArrowheads="1"/>
                </p:cNvSpPr>
                <p:nvPr/>
              </p:nvSpPr>
              <p:spPr bwMode="auto">
                <a:xfrm>
                  <a:off x="2243" y="1324"/>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ru-RU" altLang="ru-RU" sz="2000" b="1">
                      <a:solidFill>
                        <a:schemeClr val="tx1"/>
                      </a:solidFill>
                      <a:latin typeface="Arial" charset="0"/>
                      <a:cs typeface="Arial" charset="0"/>
                    </a:rPr>
                    <a:t>15</a:t>
                  </a:r>
                  <a:endParaRPr lang="ru-RU" altLang="ru-RU" sz="2000" b="1">
                    <a:solidFill>
                      <a:schemeClr val="tx1"/>
                    </a:solidFill>
                    <a:cs typeface="Times New Roman" pitchFamily="18" charset="0"/>
                  </a:endParaRPr>
                </a:p>
                <a:p>
                  <a:pPr algn="just" eaLnBrk="0" hangingPunct="0">
                    <a:buFontTx/>
                    <a:buNone/>
                  </a:pPr>
                  <a:endParaRPr lang="ru-RU" altLang="ru-RU" sz="2000" b="1">
                    <a:solidFill>
                      <a:schemeClr val="tx1"/>
                    </a:solidFill>
                    <a:latin typeface="Times New Roman" pitchFamily="18" charset="0"/>
                  </a:endParaRPr>
                </a:p>
              </p:txBody>
            </p:sp>
            <p:sp>
              <p:nvSpPr>
                <p:cNvPr id="22675" name="Rectangle 147"/>
                <p:cNvSpPr>
                  <a:spLocks noChangeArrowheads="1"/>
                </p:cNvSpPr>
                <p:nvPr/>
              </p:nvSpPr>
              <p:spPr bwMode="auto">
                <a:xfrm>
                  <a:off x="2200" y="1324"/>
                  <a:ext cx="823" cy="21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2678" name="Group 150"/>
              <p:cNvGrpSpPr>
                <a:grpSpLocks/>
              </p:cNvGrpSpPr>
              <p:nvPr/>
            </p:nvGrpSpPr>
            <p:grpSpPr bwMode="auto">
              <a:xfrm>
                <a:off x="3023" y="1324"/>
                <a:ext cx="483" cy="403"/>
                <a:chOff x="3023" y="1324"/>
                <a:chExt cx="483" cy="403"/>
              </a:xfrm>
            </p:grpSpPr>
            <p:sp>
              <p:nvSpPr>
                <p:cNvPr id="22634" name="Rectangle 106"/>
                <p:cNvSpPr>
                  <a:spLocks noChangeArrowheads="1"/>
                </p:cNvSpPr>
                <p:nvPr/>
              </p:nvSpPr>
              <p:spPr bwMode="auto">
                <a:xfrm>
                  <a:off x="3066" y="1324"/>
                  <a:ext cx="39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ru-RU" altLang="ru-RU" sz="2000" b="1">
                      <a:solidFill>
                        <a:srgbClr val="000000"/>
                      </a:solidFill>
                      <a:latin typeface="Arial" charset="0"/>
                      <a:cs typeface="Arial" charset="0"/>
                    </a:rPr>
                    <a:t>176</a:t>
                  </a:r>
                  <a:endParaRPr lang="ru-RU" altLang="ru-RU" sz="2000" b="1">
                    <a:cs typeface="Times New Roman" pitchFamily="18" charset="0"/>
                  </a:endParaRPr>
                </a:p>
                <a:p>
                  <a:pPr algn="just" eaLnBrk="0" hangingPunct="0">
                    <a:buFontTx/>
                    <a:buNone/>
                  </a:pPr>
                  <a:endParaRPr lang="ru-RU" altLang="ru-RU" sz="2000" b="1">
                    <a:solidFill>
                      <a:schemeClr val="tx1"/>
                    </a:solidFill>
                    <a:latin typeface="Times New Roman" pitchFamily="18" charset="0"/>
                  </a:endParaRPr>
                </a:p>
              </p:txBody>
            </p:sp>
            <p:sp>
              <p:nvSpPr>
                <p:cNvPr id="22677" name="Rectangle 149"/>
                <p:cNvSpPr>
                  <a:spLocks noChangeArrowheads="1"/>
                </p:cNvSpPr>
                <p:nvPr/>
              </p:nvSpPr>
              <p:spPr bwMode="auto">
                <a:xfrm>
                  <a:off x="3023" y="1324"/>
                  <a:ext cx="483" cy="21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2680" name="Group 152"/>
              <p:cNvGrpSpPr>
                <a:grpSpLocks/>
              </p:cNvGrpSpPr>
              <p:nvPr/>
            </p:nvGrpSpPr>
            <p:grpSpPr bwMode="auto">
              <a:xfrm>
                <a:off x="0" y="1727"/>
                <a:ext cx="1377" cy="403"/>
                <a:chOff x="0" y="1727"/>
                <a:chExt cx="1377" cy="403"/>
              </a:xfrm>
            </p:grpSpPr>
            <p:sp>
              <p:nvSpPr>
                <p:cNvPr id="22635" name="Rectangle 107"/>
                <p:cNvSpPr>
                  <a:spLocks noChangeArrowheads="1"/>
                </p:cNvSpPr>
                <p:nvPr/>
              </p:nvSpPr>
              <p:spPr bwMode="auto">
                <a:xfrm>
                  <a:off x="43" y="1727"/>
                  <a:ext cx="129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en-US" altLang="ru-RU" sz="2000" b="1">
                      <a:solidFill>
                        <a:schemeClr val="tx1"/>
                      </a:solidFill>
                      <a:latin typeface="Arial" charset="0"/>
                      <a:cs typeface="Arial" charset="0"/>
                    </a:rPr>
                    <a:t>WATER EROSION</a:t>
                  </a:r>
                  <a:endParaRPr lang="ru-RU" altLang="ru-RU" sz="2000" b="1">
                    <a:solidFill>
                      <a:schemeClr val="tx1"/>
                    </a:solidFill>
                    <a:cs typeface="Times New Roman" pitchFamily="18" charset="0"/>
                  </a:endParaRPr>
                </a:p>
                <a:p>
                  <a:pPr algn="just" eaLnBrk="0" hangingPunct="0">
                    <a:buFontTx/>
                    <a:buNone/>
                  </a:pPr>
                  <a:endParaRPr lang="ru-RU" altLang="ru-RU" sz="2000" b="1">
                    <a:solidFill>
                      <a:schemeClr val="tx1"/>
                    </a:solidFill>
                    <a:latin typeface="Times New Roman" pitchFamily="18" charset="0"/>
                  </a:endParaRPr>
                </a:p>
              </p:txBody>
            </p:sp>
            <p:sp>
              <p:nvSpPr>
                <p:cNvPr id="22679" name="Rectangle 151"/>
                <p:cNvSpPr>
                  <a:spLocks noChangeArrowheads="1"/>
                </p:cNvSpPr>
                <p:nvPr/>
              </p:nvSpPr>
              <p:spPr bwMode="auto">
                <a:xfrm>
                  <a:off x="0" y="1727"/>
                  <a:ext cx="1377" cy="21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2682" name="Group 154"/>
              <p:cNvGrpSpPr>
                <a:grpSpLocks/>
              </p:cNvGrpSpPr>
              <p:nvPr/>
            </p:nvGrpSpPr>
            <p:grpSpPr bwMode="auto">
              <a:xfrm>
                <a:off x="1377" y="1727"/>
                <a:ext cx="823" cy="403"/>
                <a:chOff x="1377" y="1727"/>
                <a:chExt cx="823" cy="403"/>
              </a:xfrm>
            </p:grpSpPr>
            <p:sp>
              <p:nvSpPr>
                <p:cNvPr id="22636" name="Rectangle 108"/>
                <p:cNvSpPr>
                  <a:spLocks noChangeArrowheads="1"/>
                </p:cNvSpPr>
                <p:nvPr/>
              </p:nvSpPr>
              <p:spPr bwMode="auto">
                <a:xfrm>
                  <a:off x="1420" y="1727"/>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en-US" altLang="ru-RU" sz="2000" b="1">
                      <a:solidFill>
                        <a:srgbClr val="000000"/>
                      </a:solidFill>
                      <a:latin typeface="Arial" charset="0"/>
                      <a:cs typeface="Arial" charset="0"/>
                    </a:rPr>
                    <a:t>306,870</a:t>
                  </a:r>
                  <a:endParaRPr lang="ru-RU" altLang="ru-RU" sz="2000" b="1">
                    <a:cs typeface="Times New Roman" pitchFamily="18" charset="0"/>
                  </a:endParaRPr>
                </a:p>
                <a:p>
                  <a:pPr algn="just" eaLnBrk="0" hangingPunct="0">
                    <a:buFontTx/>
                    <a:buNone/>
                  </a:pPr>
                  <a:endParaRPr lang="ru-RU" altLang="ru-RU" sz="2000" b="1">
                    <a:solidFill>
                      <a:schemeClr val="tx1"/>
                    </a:solidFill>
                    <a:latin typeface="Times New Roman" pitchFamily="18" charset="0"/>
                  </a:endParaRPr>
                </a:p>
              </p:txBody>
            </p:sp>
            <p:sp>
              <p:nvSpPr>
                <p:cNvPr id="22681" name="Rectangle 153"/>
                <p:cNvSpPr>
                  <a:spLocks noChangeArrowheads="1"/>
                </p:cNvSpPr>
                <p:nvPr/>
              </p:nvSpPr>
              <p:spPr bwMode="auto">
                <a:xfrm>
                  <a:off x="1377" y="1727"/>
                  <a:ext cx="823" cy="21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2684" name="Group 156"/>
              <p:cNvGrpSpPr>
                <a:grpSpLocks/>
              </p:cNvGrpSpPr>
              <p:nvPr/>
            </p:nvGrpSpPr>
            <p:grpSpPr bwMode="auto">
              <a:xfrm>
                <a:off x="2200" y="1727"/>
                <a:ext cx="823" cy="403"/>
                <a:chOff x="2200" y="1727"/>
                <a:chExt cx="823" cy="403"/>
              </a:xfrm>
            </p:grpSpPr>
            <p:sp>
              <p:nvSpPr>
                <p:cNvPr id="22637" name="Rectangle 109"/>
                <p:cNvSpPr>
                  <a:spLocks noChangeArrowheads="1"/>
                </p:cNvSpPr>
                <p:nvPr/>
              </p:nvSpPr>
              <p:spPr bwMode="auto">
                <a:xfrm>
                  <a:off x="2243" y="1727"/>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en-US" altLang="ru-RU" sz="2000" b="1">
                      <a:solidFill>
                        <a:schemeClr val="tx1"/>
                      </a:solidFill>
                      <a:latin typeface="Arial" charset="0"/>
                      <a:cs typeface="Arial" charset="0"/>
                    </a:rPr>
                    <a:t>10</a:t>
                  </a:r>
                  <a:endParaRPr lang="ru-RU" altLang="ru-RU" sz="2000" b="1">
                    <a:solidFill>
                      <a:schemeClr val="tx1"/>
                    </a:solidFill>
                    <a:cs typeface="Times New Roman" pitchFamily="18" charset="0"/>
                  </a:endParaRPr>
                </a:p>
                <a:p>
                  <a:pPr algn="just" eaLnBrk="0" hangingPunct="0">
                    <a:buFontTx/>
                    <a:buNone/>
                  </a:pPr>
                  <a:endParaRPr lang="ru-RU" altLang="ru-RU" sz="2400" b="1">
                    <a:solidFill>
                      <a:schemeClr val="tx1"/>
                    </a:solidFill>
                    <a:latin typeface="Times New Roman" pitchFamily="18" charset="0"/>
                  </a:endParaRPr>
                </a:p>
              </p:txBody>
            </p:sp>
            <p:sp>
              <p:nvSpPr>
                <p:cNvPr id="22683" name="Rectangle 155"/>
                <p:cNvSpPr>
                  <a:spLocks noChangeArrowheads="1"/>
                </p:cNvSpPr>
                <p:nvPr/>
              </p:nvSpPr>
              <p:spPr bwMode="auto">
                <a:xfrm>
                  <a:off x="2200" y="1727"/>
                  <a:ext cx="823" cy="21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2686" name="Group 158"/>
              <p:cNvGrpSpPr>
                <a:grpSpLocks/>
              </p:cNvGrpSpPr>
              <p:nvPr/>
            </p:nvGrpSpPr>
            <p:grpSpPr bwMode="auto">
              <a:xfrm>
                <a:off x="3023" y="1727"/>
                <a:ext cx="483" cy="403"/>
                <a:chOff x="3023" y="1727"/>
                <a:chExt cx="483" cy="403"/>
              </a:xfrm>
            </p:grpSpPr>
            <p:sp>
              <p:nvSpPr>
                <p:cNvPr id="22638" name="Rectangle 110"/>
                <p:cNvSpPr>
                  <a:spLocks noChangeArrowheads="1"/>
                </p:cNvSpPr>
                <p:nvPr/>
              </p:nvSpPr>
              <p:spPr bwMode="auto">
                <a:xfrm>
                  <a:off x="3066" y="1727"/>
                  <a:ext cx="39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en-US" altLang="ru-RU" sz="2000" b="1">
                      <a:solidFill>
                        <a:srgbClr val="000000"/>
                      </a:solidFill>
                      <a:latin typeface="Arial" charset="0"/>
                      <a:cs typeface="Arial" charset="0"/>
                    </a:rPr>
                    <a:t>72</a:t>
                  </a:r>
                  <a:endParaRPr lang="ru-RU" altLang="ru-RU" sz="2000" b="1">
                    <a:cs typeface="Times New Roman" pitchFamily="18" charset="0"/>
                  </a:endParaRPr>
                </a:p>
                <a:p>
                  <a:pPr algn="just" eaLnBrk="0" hangingPunct="0">
                    <a:buFontTx/>
                    <a:buNone/>
                  </a:pPr>
                  <a:endParaRPr lang="ru-RU" altLang="ru-RU" sz="2000" b="1">
                    <a:solidFill>
                      <a:schemeClr val="tx1"/>
                    </a:solidFill>
                    <a:latin typeface="Times New Roman" pitchFamily="18" charset="0"/>
                  </a:endParaRPr>
                </a:p>
              </p:txBody>
            </p:sp>
            <p:sp>
              <p:nvSpPr>
                <p:cNvPr id="22685" name="Rectangle 157"/>
                <p:cNvSpPr>
                  <a:spLocks noChangeArrowheads="1"/>
                </p:cNvSpPr>
                <p:nvPr/>
              </p:nvSpPr>
              <p:spPr bwMode="auto">
                <a:xfrm>
                  <a:off x="3023" y="1727"/>
                  <a:ext cx="483" cy="21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2688" name="Group 160"/>
              <p:cNvGrpSpPr>
                <a:grpSpLocks/>
              </p:cNvGrpSpPr>
              <p:nvPr/>
            </p:nvGrpSpPr>
            <p:grpSpPr bwMode="auto">
              <a:xfrm>
                <a:off x="0" y="2130"/>
                <a:ext cx="1377" cy="403"/>
                <a:chOff x="0" y="2130"/>
                <a:chExt cx="1377" cy="403"/>
              </a:xfrm>
            </p:grpSpPr>
            <p:sp>
              <p:nvSpPr>
                <p:cNvPr id="22639" name="Rectangle 111"/>
                <p:cNvSpPr>
                  <a:spLocks noChangeArrowheads="1"/>
                </p:cNvSpPr>
                <p:nvPr/>
              </p:nvSpPr>
              <p:spPr bwMode="auto">
                <a:xfrm>
                  <a:off x="43" y="2130"/>
                  <a:ext cx="129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en-US" altLang="ru-RU" sz="2000" b="1">
                      <a:solidFill>
                        <a:schemeClr val="tx1"/>
                      </a:solidFill>
                      <a:latin typeface="Arial" charset="0"/>
                      <a:cs typeface="Arial" charset="0"/>
                    </a:rPr>
                    <a:t>WIND EROSION</a:t>
                  </a:r>
                  <a:endParaRPr lang="ru-RU" altLang="ru-RU" sz="2000" b="1">
                    <a:solidFill>
                      <a:schemeClr val="tx1"/>
                    </a:solidFill>
                    <a:cs typeface="Times New Roman" pitchFamily="18" charset="0"/>
                  </a:endParaRPr>
                </a:p>
                <a:p>
                  <a:pPr algn="just" eaLnBrk="0" hangingPunct="0">
                    <a:buFontTx/>
                    <a:buNone/>
                  </a:pPr>
                  <a:endParaRPr lang="ru-RU" altLang="ru-RU" sz="2400" b="1">
                    <a:solidFill>
                      <a:schemeClr val="tx1"/>
                    </a:solidFill>
                    <a:latin typeface="Times New Roman" pitchFamily="18" charset="0"/>
                  </a:endParaRPr>
                </a:p>
              </p:txBody>
            </p:sp>
            <p:sp>
              <p:nvSpPr>
                <p:cNvPr id="22687" name="Rectangle 159"/>
                <p:cNvSpPr>
                  <a:spLocks noChangeArrowheads="1"/>
                </p:cNvSpPr>
                <p:nvPr/>
              </p:nvSpPr>
              <p:spPr bwMode="auto">
                <a:xfrm>
                  <a:off x="0" y="2130"/>
                  <a:ext cx="1377" cy="21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2690" name="Group 162"/>
              <p:cNvGrpSpPr>
                <a:grpSpLocks/>
              </p:cNvGrpSpPr>
              <p:nvPr/>
            </p:nvGrpSpPr>
            <p:grpSpPr bwMode="auto">
              <a:xfrm>
                <a:off x="1377" y="2130"/>
                <a:ext cx="823" cy="403"/>
                <a:chOff x="1377" y="2130"/>
                <a:chExt cx="823" cy="403"/>
              </a:xfrm>
            </p:grpSpPr>
            <p:sp>
              <p:nvSpPr>
                <p:cNvPr id="22640" name="Rectangle 112"/>
                <p:cNvSpPr>
                  <a:spLocks noChangeArrowheads="1"/>
                </p:cNvSpPr>
                <p:nvPr/>
              </p:nvSpPr>
              <p:spPr bwMode="auto">
                <a:xfrm>
                  <a:off x="1420" y="2130"/>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en-US" altLang="ru-RU" sz="2000" b="1">
                      <a:solidFill>
                        <a:srgbClr val="000000"/>
                      </a:solidFill>
                      <a:latin typeface="Arial" charset="0"/>
                      <a:cs typeface="Arial" charset="0"/>
                    </a:rPr>
                    <a:t>43,247</a:t>
                  </a:r>
                  <a:endParaRPr lang="ru-RU" altLang="ru-RU" sz="2000" b="1">
                    <a:cs typeface="Times New Roman" pitchFamily="18" charset="0"/>
                  </a:endParaRPr>
                </a:p>
                <a:p>
                  <a:pPr algn="just" eaLnBrk="0" hangingPunct="0">
                    <a:buFontTx/>
                    <a:buNone/>
                  </a:pPr>
                  <a:endParaRPr lang="ru-RU" altLang="ru-RU" sz="2000" b="1">
                    <a:solidFill>
                      <a:schemeClr val="tx1"/>
                    </a:solidFill>
                    <a:latin typeface="Times New Roman" pitchFamily="18" charset="0"/>
                  </a:endParaRPr>
                </a:p>
              </p:txBody>
            </p:sp>
            <p:sp>
              <p:nvSpPr>
                <p:cNvPr id="22689" name="Rectangle 161"/>
                <p:cNvSpPr>
                  <a:spLocks noChangeArrowheads="1"/>
                </p:cNvSpPr>
                <p:nvPr/>
              </p:nvSpPr>
              <p:spPr bwMode="auto">
                <a:xfrm>
                  <a:off x="1377" y="2130"/>
                  <a:ext cx="823" cy="21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2692" name="Group 164"/>
              <p:cNvGrpSpPr>
                <a:grpSpLocks/>
              </p:cNvGrpSpPr>
              <p:nvPr/>
            </p:nvGrpSpPr>
            <p:grpSpPr bwMode="auto">
              <a:xfrm>
                <a:off x="2200" y="2130"/>
                <a:ext cx="823" cy="403"/>
                <a:chOff x="2200" y="2130"/>
                <a:chExt cx="823" cy="403"/>
              </a:xfrm>
            </p:grpSpPr>
            <p:sp>
              <p:nvSpPr>
                <p:cNvPr id="22641" name="Rectangle 113"/>
                <p:cNvSpPr>
                  <a:spLocks noChangeArrowheads="1"/>
                </p:cNvSpPr>
                <p:nvPr/>
              </p:nvSpPr>
              <p:spPr bwMode="auto">
                <a:xfrm>
                  <a:off x="2243" y="2130"/>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en-US" altLang="ru-RU" sz="2000" b="1">
                      <a:solidFill>
                        <a:schemeClr val="tx1"/>
                      </a:solidFill>
                      <a:latin typeface="Arial" charset="0"/>
                      <a:cs typeface="Arial" charset="0"/>
                    </a:rPr>
                    <a:t>1</a:t>
                  </a:r>
                  <a:endParaRPr lang="ru-RU" altLang="ru-RU" sz="2000" b="1">
                    <a:solidFill>
                      <a:schemeClr val="tx1"/>
                    </a:solidFill>
                    <a:cs typeface="Times New Roman" pitchFamily="18" charset="0"/>
                  </a:endParaRPr>
                </a:p>
                <a:p>
                  <a:pPr algn="just" eaLnBrk="0" hangingPunct="0">
                    <a:buFontTx/>
                    <a:buNone/>
                  </a:pPr>
                  <a:endParaRPr lang="ru-RU" altLang="ru-RU" sz="2000" b="1">
                    <a:solidFill>
                      <a:schemeClr val="tx1"/>
                    </a:solidFill>
                    <a:latin typeface="Times New Roman" pitchFamily="18" charset="0"/>
                  </a:endParaRPr>
                </a:p>
              </p:txBody>
            </p:sp>
            <p:sp>
              <p:nvSpPr>
                <p:cNvPr id="22691" name="Rectangle 163"/>
                <p:cNvSpPr>
                  <a:spLocks noChangeArrowheads="1"/>
                </p:cNvSpPr>
                <p:nvPr/>
              </p:nvSpPr>
              <p:spPr bwMode="auto">
                <a:xfrm>
                  <a:off x="2200" y="2130"/>
                  <a:ext cx="823" cy="21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2694" name="Group 166"/>
              <p:cNvGrpSpPr>
                <a:grpSpLocks/>
              </p:cNvGrpSpPr>
              <p:nvPr/>
            </p:nvGrpSpPr>
            <p:grpSpPr bwMode="auto">
              <a:xfrm>
                <a:off x="3023" y="2130"/>
                <a:ext cx="483" cy="403"/>
                <a:chOff x="3023" y="2130"/>
                <a:chExt cx="483" cy="403"/>
              </a:xfrm>
            </p:grpSpPr>
            <p:sp>
              <p:nvSpPr>
                <p:cNvPr id="22642" name="Rectangle 114"/>
                <p:cNvSpPr>
                  <a:spLocks noChangeArrowheads="1"/>
                </p:cNvSpPr>
                <p:nvPr/>
              </p:nvSpPr>
              <p:spPr bwMode="auto">
                <a:xfrm>
                  <a:off x="3066" y="2130"/>
                  <a:ext cx="39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en-US" altLang="ru-RU" sz="2000" b="1">
                      <a:solidFill>
                        <a:srgbClr val="000000"/>
                      </a:solidFill>
                      <a:latin typeface="Arial" charset="0"/>
                      <a:cs typeface="Arial" charset="0"/>
                    </a:rPr>
                    <a:t>33</a:t>
                  </a:r>
                  <a:endParaRPr lang="ru-RU" altLang="ru-RU" sz="2000" b="1">
                    <a:cs typeface="Times New Roman" pitchFamily="18" charset="0"/>
                  </a:endParaRPr>
                </a:p>
                <a:p>
                  <a:pPr algn="just" eaLnBrk="0" hangingPunct="0">
                    <a:buFontTx/>
                    <a:buNone/>
                  </a:pPr>
                  <a:endParaRPr lang="ru-RU" altLang="ru-RU" sz="2000" b="1">
                    <a:solidFill>
                      <a:schemeClr val="tx1"/>
                    </a:solidFill>
                    <a:latin typeface="Times New Roman" pitchFamily="18" charset="0"/>
                  </a:endParaRPr>
                </a:p>
              </p:txBody>
            </p:sp>
            <p:sp>
              <p:nvSpPr>
                <p:cNvPr id="22693" name="Rectangle 165"/>
                <p:cNvSpPr>
                  <a:spLocks noChangeArrowheads="1"/>
                </p:cNvSpPr>
                <p:nvPr/>
              </p:nvSpPr>
              <p:spPr bwMode="auto">
                <a:xfrm>
                  <a:off x="3023" y="2130"/>
                  <a:ext cx="483" cy="21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2696" name="Group 168"/>
              <p:cNvGrpSpPr>
                <a:grpSpLocks/>
              </p:cNvGrpSpPr>
              <p:nvPr/>
            </p:nvGrpSpPr>
            <p:grpSpPr bwMode="auto">
              <a:xfrm>
                <a:off x="0" y="2533"/>
                <a:ext cx="1377" cy="403"/>
                <a:chOff x="0" y="2533"/>
                <a:chExt cx="1377" cy="403"/>
              </a:xfrm>
            </p:grpSpPr>
            <p:sp>
              <p:nvSpPr>
                <p:cNvPr id="22643" name="Rectangle 115"/>
                <p:cNvSpPr>
                  <a:spLocks noChangeArrowheads="1"/>
                </p:cNvSpPr>
                <p:nvPr/>
              </p:nvSpPr>
              <p:spPr bwMode="auto">
                <a:xfrm>
                  <a:off x="43" y="2533"/>
                  <a:ext cx="129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en-US" altLang="ru-RU" sz="2000" b="1">
                      <a:solidFill>
                        <a:schemeClr val="tx1"/>
                      </a:solidFill>
                      <a:latin typeface="Arial" charset="0"/>
                      <a:cs typeface="Arial" charset="0"/>
                    </a:rPr>
                    <a:t>FLOODED</a:t>
                  </a:r>
                  <a:endParaRPr lang="ru-RU" altLang="ru-RU" sz="2000" b="1">
                    <a:solidFill>
                      <a:schemeClr val="tx1"/>
                    </a:solidFill>
                    <a:cs typeface="Times New Roman" pitchFamily="18" charset="0"/>
                  </a:endParaRPr>
                </a:p>
                <a:p>
                  <a:pPr algn="just" eaLnBrk="0" hangingPunct="0">
                    <a:buFontTx/>
                    <a:buNone/>
                  </a:pPr>
                  <a:endParaRPr lang="ru-RU" altLang="ru-RU" sz="2000" b="1">
                    <a:solidFill>
                      <a:schemeClr val="tx1"/>
                    </a:solidFill>
                    <a:latin typeface="Times New Roman" pitchFamily="18" charset="0"/>
                  </a:endParaRPr>
                </a:p>
              </p:txBody>
            </p:sp>
            <p:sp>
              <p:nvSpPr>
                <p:cNvPr id="22695" name="Rectangle 167"/>
                <p:cNvSpPr>
                  <a:spLocks noChangeArrowheads="1"/>
                </p:cNvSpPr>
                <p:nvPr/>
              </p:nvSpPr>
              <p:spPr bwMode="auto">
                <a:xfrm>
                  <a:off x="0" y="2533"/>
                  <a:ext cx="1377" cy="21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2698" name="Group 170"/>
              <p:cNvGrpSpPr>
                <a:grpSpLocks/>
              </p:cNvGrpSpPr>
              <p:nvPr/>
            </p:nvGrpSpPr>
            <p:grpSpPr bwMode="auto">
              <a:xfrm>
                <a:off x="1377" y="2533"/>
                <a:ext cx="823" cy="403"/>
                <a:chOff x="1377" y="2533"/>
                <a:chExt cx="823" cy="403"/>
              </a:xfrm>
            </p:grpSpPr>
            <p:sp>
              <p:nvSpPr>
                <p:cNvPr id="22644" name="Rectangle 116"/>
                <p:cNvSpPr>
                  <a:spLocks noChangeArrowheads="1"/>
                </p:cNvSpPr>
                <p:nvPr/>
              </p:nvSpPr>
              <p:spPr bwMode="auto">
                <a:xfrm>
                  <a:off x="1420" y="2533"/>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en-US" altLang="ru-RU" sz="2000" b="1">
                      <a:solidFill>
                        <a:srgbClr val="000000"/>
                      </a:solidFill>
                      <a:latin typeface="Arial" charset="0"/>
                      <a:cs typeface="Arial" charset="0"/>
                    </a:rPr>
                    <a:t>21,621</a:t>
                  </a:r>
                  <a:endParaRPr lang="ru-RU" altLang="ru-RU" sz="2000" b="1">
                    <a:cs typeface="Times New Roman" pitchFamily="18" charset="0"/>
                  </a:endParaRPr>
                </a:p>
                <a:p>
                  <a:pPr algn="just" eaLnBrk="0" hangingPunct="0">
                    <a:buFontTx/>
                    <a:buNone/>
                  </a:pPr>
                  <a:endParaRPr lang="ru-RU" altLang="ru-RU" sz="2000" b="1">
                    <a:solidFill>
                      <a:schemeClr val="tx1"/>
                    </a:solidFill>
                    <a:latin typeface="Times New Roman" pitchFamily="18" charset="0"/>
                  </a:endParaRPr>
                </a:p>
              </p:txBody>
            </p:sp>
            <p:sp>
              <p:nvSpPr>
                <p:cNvPr id="22697" name="Rectangle 169"/>
                <p:cNvSpPr>
                  <a:spLocks noChangeArrowheads="1"/>
                </p:cNvSpPr>
                <p:nvPr/>
              </p:nvSpPr>
              <p:spPr bwMode="auto">
                <a:xfrm>
                  <a:off x="1377" y="2533"/>
                  <a:ext cx="823" cy="21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2700" name="Group 172"/>
              <p:cNvGrpSpPr>
                <a:grpSpLocks/>
              </p:cNvGrpSpPr>
              <p:nvPr/>
            </p:nvGrpSpPr>
            <p:grpSpPr bwMode="auto">
              <a:xfrm>
                <a:off x="2200" y="2533"/>
                <a:ext cx="823" cy="403"/>
                <a:chOff x="2200" y="2533"/>
                <a:chExt cx="823" cy="403"/>
              </a:xfrm>
            </p:grpSpPr>
            <p:sp>
              <p:nvSpPr>
                <p:cNvPr id="22645" name="Rectangle 117"/>
                <p:cNvSpPr>
                  <a:spLocks noChangeArrowheads="1"/>
                </p:cNvSpPr>
                <p:nvPr/>
              </p:nvSpPr>
              <p:spPr bwMode="auto">
                <a:xfrm>
                  <a:off x="2243" y="2533"/>
                  <a:ext cx="7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en-US" altLang="ru-RU" sz="2000" b="1">
                      <a:solidFill>
                        <a:schemeClr val="tx1"/>
                      </a:solidFill>
                      <a:latin typeface="Arial" charset="0"/>
                      <a:cs typeface="Arial" charset="0"/>
                    </a:rPr>
                    <a:t>1</a:t>
                  </a:r>
                  <a:endParaRPr lang="ru-RU" altLang="ru-RU" sz="2000" b="1">
                    <a:solidFill>
                      <a:schemeClr val="tx1"/>
                    </a:solidFill>
                    <a:cs typeface="Times New Roman" pitchFamily="18" charset="0"/>
                  </a:endParaRPr>
                </a:p>
                <a:p>
                  <a:pPr algn="just" eaLnBrk="0" hangingPunct="0">
                    <a:buFontTx/>
                    <a:buNone/>
                  </a:pPr>
                  <a:endParaRPr lang="ru-RU" altLang="ru-RU" sz="2000" b="1">
                    <a:solidFill>
                      <a:schemeClr val="tx1"/>
                    </a:solidFill>
                    <a:latin typeface="Times New Roman" pitchFamily="18" charset="0"/>
                  </a:endParaRPr>
                </a:p>
              </p:txBody>
            </p:sp>
            <p:sp>
              <p:nvSpPr>
                <p:cNvPr id="22699" name="Rectangle 171"/>
                <p:cNvSpPr>
                  <a:spLocks noChangeArrowheads="1"/>
                </p:cNvSpPr>
                <p:nvPr/>
              </p:nvSpPr>
              <p:spPr bwMode="auto">
                <a:xfrm>
                  <a:off x="2200" y="2533"/>
                  <a:ext cx="823" cy="21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nvGrpSpPr>
              <p:cNvPr id="22702" name="Group 174"/>
              <p:cNvGrpSpPr>
                <a:grpSpLocks/>
              </p:cNvGrpSpPr>
              <p:nvPr/>
            </p:nvGrpSpPr>
            <p:grpSpPr bwMode="auto">
              <a:xfrm>
                <a:off x="3023" y="2533"/>
                <a:ext cx="483" cy="403"/>
                <a:chOff x="3023" y="2533"/>
                <a:chExt cx="483" cy="403"/>
              </a:xfrm>
            </p:grpSpPr>
            <p:sp>
              <p:nvSpPr>
                <p:cNvPr id="22646" name="Rectangle 118"/>
                <p:cNvSpPr>
                  <a:spLocks noChangeArrowheads="1"/>
                </p:cNvSpPr>
                <p:nvPr/>
              </p:nvSpPr>
              <p:spPr bwMode="auto">
                <a:xfrm>
                  <a:off x="3066" y="2533"/>
                  <a:ext cx="39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en-US" altLang="ru-RU" sz="2000" b="1">
                      <a:solidFill>
                        <a:srgbClr val="000000"/>
                      </a:solidFill>
                      <a:latin typeface="Arial" charset="0"/>
                      <a:cs typeface="Arial" charset="0"/>
                    </a:rPr>
                    <a:t>35</a:t>
                  </a:r>
                  <a:endParaRPr lang="ru-RU" altLang="ru-RU" sz="2000" b="1">
                    <a:cs typeface="Times New Roman" pitchFamily="18" charset="0"/>
                  </a:endParaRPr>
                </a:p>
                <a:p>
                  <a:pPr algn="just" eaLnBrk="0" hangingPunct="0">
                    <a:buFontTx/>
                    <a:buNone/>
                  </a:pPr>
                  <a:endParaRPr lang="ru-RU" altLang="ru-RU" sz="2000" b="1">
                    <a:solidFill>
                      <a:schemeClr val="tx1"/>
                    </a:solidFill>
                    <a:latin typeface="Times New Roman" pitchFamily="18" charset="0"/>
                  </a:endParaRPr>
                </a:p>
              </p:txBody>
            </p:sp>
            <p:sp>
              <p:nvSpPr>
                <p:cNvPr id="22701" name="Rectangle 173"/>
                <p:cNvSpPr>
                  <a:spLocks noChangeArrowheads="1"/>
                </p:cNvSpPr>
                <p:nvPr/>
              </p:nvSpPr>
              <p:spPr bwMode="auto">
                <a:xfrm>
                  <a:off x="3023" y="2533"/>
                  <a:ext cx="483" cy="216"/>
                </a:xfrm>
                <a:prstGeom prst="rect">
                  <a:avLst/>
                </a:prstGeom>
                <a:noFill/>
                <a:ln w="7"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grpSp>
        <p:sp>
          <p:nvSpPr>
            <p:cNvPr id="22704" name="Rectangle 176"/>
            <p:cNvSpPr>
              <a:spLocks noChangeArrowheads="1"/>
            </p:cNvSpPr>
            <p:nvPr/>
          </p:nvSpPr>
          <p:spPr bwMode="auto">
            <a:xfrm>
              <a:off x="-3" y="-3"/>
              <a:ext cx="3512" cy="216"/>
            </a:xfrm>
            <a:prstGeom prst="rect">
              <a:avLst/>
            </a:prstGeom>
            <a:noFill/>
            <a:ln w="9525" cap="sq">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b="1"/>
            </a:p>
          </p:txBody>
        </p:sp>
      </p:grpSp>
      <p:sp>
        <p:nvSpPr>
          <p:cNvPr id="90" name="Rectangle 5"/>
          <p:cNvSpPr>
            <a:spLocks noChangeArrowheads="1"/>
          </p:cNvSpPr>
          <p:nvPr/>
        </p:nvSpPr>
        <p:spPr bwMode="auto">
          <a:xfrm>
            <a:off x="4716463" y="6384925"/>
            <a:ext cx="4427537" cy="396875"/>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ru-RU" sz="1000" b="1">
                <a:solidFill>
                  <a:schemeClr val="bg1"/>
                </a:solidFill>
                <a:cs typeface="Arial" charset="0"/>
              </a:rPr>
              <a:t>RAMIZ MAMMADOV</a:t>
            </a:r>
            <a:r>
              <a:rPr lang="ru-RU" altLang="ru-RU" sz="1000" b="1">
                <a:solidFill>
                  <a:schemeClr val="bg1"/>
                </a:solidFill>
                <a:cs typeface="Arial" charset="0"/>
              </a:rPr>
              <a:t> </a:t>
            </a:r>
            <a:endParaRPr lang="en-US" altLang="ru-RU" sz="1000" b="1">
              <a:solidFill>
                <a:schemeClr val="bg1"/>
              </a:solidFill>
              <a:cs typeface="Arial" charset="0"/>
            </a:endParaRPr>
          </a:p>
          <a:p>
            <a:pPr algn="ctr"/>
            <a:r>
              <a:rPr lang="en-US" altLang="ru-RU" sz="1000" b="1">
                <a:solidFill>
                  <a:schemeClr val="bg1"/>
                </a:solidFill>
                <a:cs typeface="Arial" charset="0"/>
              </a:rPr>
              <a:t>INSTITUTE OF GEOGRAPHY AZERBAIJAN ACDEMY OF SCIENCES</a:t>
            </a:r>
          </a:p>
        </p:txBody>
      </p:sp>
    </p:spTree>
    <p:extLst>
      <p:ext uri="{BB962C8B-B14F-4D97-AF65-F5344CB8AC3E}">
        <p14:creationId xmlns:p14="http://schemas.microsoft.com/office/powerpoint/2010/main" val="15039708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019" y="476672"/>
            <a:ext cx="8568952" cy="5570756"/>
          </a:xfrm>
          <a:prstGeom prst="rect">
            <a:avLst/>
          </a:prstGeom>
        </p:spPr>
        <p:txBody>
          <a:bodyPr wrap="square">
            <a:spAutoFit/>
          </a:bodyPr>
          <a:lstStyle/>
          <a:p>
            <a:r>
              <a:rPr lang="en-US" sz="3200" b="1" dirty="0"/>
              <a:t>Applied analysis of the results:</a:t>
            </a:r>
            <a:endParaRPr lang="ru-RU" sz="3200" dirty="0"/>
          </a:p>
          <a:p>
            <a:r>
              <a:rPr lang="en-US" b="1" dirty="0"/>
              <a:t> </a:t>
            </a:r>
            <a:endParaRPr lang="ru-RU" dirty="0"/>
          </a:p>
          <a:p>
            <a:r>
              <a:rPr lang="en-US" b="1" dirty="0"/>
              <a:t>Territories under the danger of desertification under the impact of natural factors:</a:t>
            </a:r>
            <a:endParaRPr lang="ru-RU" dirty="0"/>
          </a:p>
          <a:p>
            <a:r>
              <a:rPr lang="en-US" i="1" dirty="0"/>
              <a:t>The northern part of the Caspian off-shore</a:t>
            </a:r>
            <a:r>
              <a:rPr lang="en-US" dirty="0"/>
              <a:t>. </a:t>
            </a:r>
            <a:endParaRPr lang="ru-RU" dirty="0"/>
          </a:p>
          <a:p>
            <a:r>
              <a:rPr lang="en-US" i="1" dirty="0"/>
              <a:t>The middle part of off-shore</a:t>
            </a:r>
            <a:r>
              <a:rPr lang="en-US" dirty="0"/>
              <a:t> </a:t>
            </a:r>
            <a:endParaRPr lang="ru-RU" dirty="0"/>
          </a:p>
          <a:p>
            <a:r>
              <a:rPr lang="en-US" i="1" dirty="0"/>
              <a:t>Territories situating far from the coastline</a:t>
            </a:r>
            <a:r>
              <a:rPr lang="en-GB" i="1" dirty="0"/>
              <a:t> .</a:t>
            </a:r>
            <a:r>
              <a:rPr lang="en-GB" dirty="0"/>
              <a:t> </a:t>
            </a:r>
            <a:endParaRPr lang="ru-RU" dirty="0"/>
          </a:p>
          <a:p>
            <a:r>
              <a:rPr lang="en-US" i="1" dirty="0"/>
              <a:t>Kura - </a:t>
            </a:r>
            <a:r>
              <a:rPr lang="en-US" i="1" dirty="0" err="1"/>
              <a:t>Araz</a:t>
            </a:r>
            <a:r>
              <a:rPr lang="en-US" i="1" dirty="0"/>
              <a:t> lowland, estuary of Kur.</a:t>
            </a:r>
            <a:r>
              <a:rPr lang="en-US" dirty="0"/>
              <a:t> </a:t>
            </a:r>
            <a:endParaRPr lang="ru-RU" dirty="0"/>
          </a:p>
          <a:p>
            <a:r>
              <a:rPr lang="en-US" i="1" dirty="0" err="1"/>
              <a:t>Gizil-Agach</a:t>
            </a:r>
            <a:r>
              <a:rPr lang="en-US" i="1" dirty="0"/>
              <a:t> bay and its southern part </a:t>
            </a:r>
            <a:r>
              <a:rPr lang="en-US" dirty="0"/>
              <a:t>. </a:t>
            </a:r>
            <a:endParaRPr lang="ru-RU" dirty="0"/>
          </a:p>
          <a:p>
            <a:r>
              <a:rPr lang="en-US" b="1" dirty="0"/>
              <a:t> </a:t>
            </a:r>
            <a:endParaRPr lang="ru-RU" b="1" dirty="0"/>
          </a:p>
          <a:p>
            <a:r>
              <a:rPr lang="en-US" b="1" dirty="0"/>
              <a:t>Desertification under the impact of anthropogenic factors:</a:t>
            </a:r>
            <a:endParaRPr lang="ru-RU" b="1" dirty="0"/>
          </a:p>
          <a:p>
            <a:r>
              <a:rPr lang="en-US" b="1" i="1" dirty="0"/>
              <a:t>The results of high density of population.</a:t>
            </a:r>
            <a:endParaRPr lang="ru-RU" i="1" dirty="0"/>
          </a:p>
          <a:p>
            <a:r>
              <a:rPr lang="en-US" b="1" i="1" dirty="0"/>
              <a:t>Degradation and desertification as the result of agricultural activity.</a:t>
            </a:r>
            <a:endParaRPr lang="ru-RU" dirty="0"/>
          </a:p>
          <a:p>
            <a:r>
              <a:rPr lang="en-US" b="1" i="1" dirty="0"/>
              <a:t>Degradation of plants in  tourist bases and other </a:t>
            </a:r>
            <a:r>
              <a:rPr lang="en-US" b="1" dirty="0"/>
              <a:t>recreation zones.</a:t>
            </a:r>
            <a:endParaRPr lang="ru-RU" b="1" dirty="0"/>
          </a:p>
          <a:p>
            <a:r>
              <a:rPr lang="en-US" b="1" i="1" dirty="0"/>
              <a:t>Degradation of plants and strengthening of the process of desertification in stone and sand pits.</a:t>
            </a:r>
            <a:endParaRPr lang="ru-RU" dirty="0"/>
          </a:p>
          <a:p>
            <a:r>
              <a:rPr lang="en-US" b="1" i="1" dirty="0"/>
              <a:t>Desertification under the impact of  the construction of road networks and populated points.</a:t>
            </a:r>
            <a:endParaRPr lang="ru-RU" dirty="0"/>
          </a:p>
          <a:p>
            <a:r>
              <a:rPr lang="en-US" b="1" dirty="0"/>
              <a:t>Desertification of coastal zones under the influence of oil-gas exploration and production. </a:t>
            </a:r>
            <a:endParaRPr lang="ru-RU" dirty="0"/>
          </a:p>
        </p:txBody>
      </p:sp>
      <p:sp>
        <p:nvSpPr>
          <p:cNvPr id="3" name="Rectangle 5"/>
          <p:cNvSpPr>
            <a:spLocks noChangeArrowheads="1"/>
          </p:cNvSpPr>
          <p:nvPr/>
        </p:nvSpPr>
        <p:spPr bwMode="auto">
          <a:xfrm>
            <a:off x="4716463" y="6384925"/>
            <a:ext cx="4427537" cy="396875"/>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ru-RU" sz="1000" b="1">
                <a:solidFill>
                  <a:schemeClr val="bg1"/>
                </a:solidFill>
                <a:cs typeface="Arial" charset="0"/>
              </a:rPr>
              <a:t>RAMIZ MAMMADOV</a:t>
            </a:r>
            <a:r>
              <a:rPr lang="ru-RU" altLang="ru-RU" sz="1000" b="1">
                <a:solidFill>
                  <a:schemeClr val="bg1"/>
                </a:solidFill>
                <a:cs typeface="Arial" charset="0"/>
              </a:rPr>
              <a:t> </a:t>
            </a:r>
            <a:endParaRPr lang="en-US" altLang="ru-RU" sz="1000" b="1">
              <a:solidFill>
                <a:schemeClr val="bg1"/>
              </a:solidFill>
              <a:cs typeface="Arial" charset="0"/>
            </a:endParaRPr>
          </a:p>
          <a:p>
            <a:pPr algn="ctr"/>
            <a:r>
              <a:rPr lang="en-US" altLang="ru-RU" sz="1000" b="1">
                <a:solidFill>
                  <a:schemeClr val="bg1"/>
                </a:solidFill>
                <a:cs typeface="Arial" charset="0"/>
              </a:rPr>
              <a:t>INSTITUTE OF GEOGRAPHY AZERBAIJAN ACDEMY OF SCIENCES</a:t>
            </a:r>
          </a:p>
        </p:txBody>
      </p:sp>
    </p:spTree>
    <p:extLst>
      <p:ext uri="{BB962C8B-B14F-4D97-AF65-F5344CB8AC3E}">
        <p14:creationId xmlns:p14="http://schemas.microsoft.com/office/powerpoint/2010/main" val="7414976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844" y="116632"/>
            <a:ext cx="9144000" cy="6370975"/>
          </a:xfrm>
          <a:prstGeom prst="rect">
            <a:avLst/>
          </a:prstGeom>
        </p:spPr>
        <p:txBody>
          <a:bodyPr wrap="square">
            <a:spAutoFit/>
          </a:bodyPr>
          <a:lstStyle/>
          <a:p>
            <a:pPr algn="ctr"/>
            <a:r>
              <a:rPr lang="en-US" sz="2800" b="1" dirty="0" smtClean="0"/>
              <a:t>Results: </a:t>
            </a:r>
            <a:endParaRPr lang="ru-RU" sz="2800" b="1" dirty="0"/>
          </a:p>
          <a:p>
            <a:pPr marL="342900" lvl="0" indent="-342900">
              <a:buAutoNum type="arabicPeriod"/>
            </a:pPr>
            <a:r>
              <a:rPr lang="en-US" sz="2000" dirty="0" smtClean="0"/>
              <a:t>It </a:t>
            </a:r>
            <a:r>
              <a:rPr lang="en-US" sz="2000" dirty="0"/>
              <a:t>was established that</a:t>
            </a:r>
            <a:r>
              <a:rPr lang="en-GB" sz="2000" dirty="0"/>
              <a:t> all spectra of </a:t>
            </a:r>
            <a:r>
              <a:rPr lang="en-GB" sz="2000" dirty="0" smtClean="0"/>
              <a:t>mountainous </a:t>
            </a:r>
            <a:r>
              <a:rPr lang="en-GB" sz="2000" dirty="0"/>
              <a:t>and plain ecosystem of the territory of Azerbaijan are under the danger of degradation caused by the influence of different natural and </a:t>
            </a:r>
            <a:r>
              <a:rPr lang="en-GB" sz="2000" dirty="0" smtClean="0"/>
              <a:t>anthropogenic </a:t>
            </a:r>
            <a:r>
              <a:rPr lang="en-GB" sz="2000" dirty="0"/>
              <a:t>factors, but these processes appear more severely in arid and semiarid geosystems. </a:t>
            </a:r>
            <a:endParaRPr lang="en-US" sz="2000" dirty="0"/>
          </a:p>
          <a:p>
            <a:pPr marL="342900" lvl="0" indent="-342900">
              <a:buAutoNum type="arabicPeriod"/>
            </a:pPr>
            <a:r>
              <a:rPr lang="en-GB" sz="2000" dirty="0" smtClean="0"/>
              <a:t>In </a:t>
            </a:r>
            <a:r>
              <a:rPr lang="en-GB" sz="2000" dirty="0"/>
              <a:t>comparison with 1982 in 2010 the territory under the risk of desertification process increased to 340.606 km</a:t>
            </a:r>
            <a:r>
              <a:rPr lang="en-GB" sz="2000" baseline="30000" dirty="0"/>
              <a:t>2</a:t>
            </a:r>
            <a:r>
              <a:rPr lang="en-GB" sz="2000" dirty="0"/>
              <a:t>in the </a:t>
            </a:r>
            <a:r>
              <a:rPr lang="en-GB" sz="2000" dirty="0" smtClean="0"/>
              <a:t>region of an inquiry.</a:t>
            </a:r>
            <a:endParaRPr lang="en-US" sz="2000" dirty="0"/>
          </a:p>
          <a:p>
            <a:pPr marL="342900" lvl="0" indent="-342900">
              <a:buAutoNum type="arabicPeriod"/>
            </a:pPr>
            <a:r>
              <a:rPr lang="en-GB" sz="2000" dirty="0" smtClean="0"/>
              <a:t>In </a:t>
            </a:r>
            <a:r>
              <a:rPr lang="en-GB" sz="2000" dirty="0"/>
              <a:t>the region of an inquiry the sites under the risk of moderated and strong desertification consist </a:t>
            </a:r>
            <a:r>
              <a:rPr lang="en-GB" sz="2000" dirty="0" smtClean="0"/>
              <a:t>70</a:t>
            </a:r>
            <a:r>
              <a:rPr lang="ru-RU" sz="2000" dirty="0" smtClean="0"/>
              <a:t> %</a:t>
            </a:r>
            <a:r>
              <a:rPr lang="en-GB" sz="2000" dirty="0" smtClean="0"/>
              <a:t>, </a:t>
            </a:r>
            <a:r>
              <a:rPr lang="en-GB" sz="2000" dirty="0"/>
              <a:t>but the sites under weak and very strong risk of desertification consist correspondingly 19 and 11 </a:t>
            </a:r>
            <a:r>
              <a:rPr lang="ru-RU" sz="2000" dirty="0"/>
              <a:t>%</a:t>
            </a:r>
            <a:r>
              <a:rPr lang="en-GB" sz="2000" dirty="0" smtClean="0"/>
              <a:t>.</a:t>
            </a:r>
            <a:endParaRPr lang="en-US" sz="2000" dirty="0"/>
          </a:p>
          <a:p>
            <a:pPr marL="342900" lvl="0" indent="-342900">
              <a:buAutoNum type="arabicPeriod"/>
            </a:pPr>
            <a:r>
              <a:rPr lang="en-GB" sz="2000" dirty="0" smtClean="0"/>
              <a:t>The </a:t>
            </a:r>
            <a:r>
              <a:rPr lang="en-GB" sz="2000" dirty="0"/>
              <a:t>area of strong desertification has increased from 21 </a:t>
            </a:r>
            <a:r>
              <a:rPr lang="ru-RU" sz="2000" dirty="0"/>
              <a:t>%</a:t>
            </a:r>
            <a:r>
              <a:rPr lang="en-GB" sz="2000" dirty="0" smtClean="0"/>
              <a:t>  </a:t>
            </a:r>
            <a:r>
              <a:rPr lang="en-GB" sz="2000" dirty="0"/>
              <a:t>in 1982 to 36 </a:t>
            </a:r>
            <a:r>
              <a:rPr lang="ru-RU" sz="2000" dirty="0"/>
              <a:t>%</a:t>
            </a:r>
            <a:r>
              <a:rPr lang="en-GB" sz="2000" dirty="0" smtClean="0"/>
              <a:t> </a:t>
            </a:r>
            <a:r>
              <a:rPr lang="en-GB" sz="2000" dirty="0"/>
              <a:t>in 2010. The area of moderated desertification has decreased from 54 </a:t>
            </a:r>
            <a:r>
              <a:rPr lang="ru-RU" sz="2000" dirty="0"/>
              <a:t>%</a:t>
            </a:r>
            <a:r>
              <a:rPr lang="en-GB" sz="2000" dirty="0" smtClean="0"/>
              <a:t> </a:t>
            </a:r>
            <a:r>
              <a:rPr lang="en-GB" sz="2000" dirty="0"/>
              <a:t>in 1982 to 35 </a:t>
            </a:r>
            <a:r>
              <a:rPr lang="ru-RU" sz="2000" dirty="0"/>
              <a:t>%</a:t>
            </a:r>
            <a:r>
              <a:rPr lang="en-GB" sz="2000" dirty="0" smtClean="0"/>
              <a:t> </a:t>
            </a:r>
            <a:r>
              <a:rPr lang="en-GB" sz="2000" dirty="0"/>
              <a:t>in 1998.   </a:t>
            </a:r>
            <a:endParaRPr lang="en-US" sz="2000" dirty="0"/>
          </a:p>
          <a:p>
            <a:pPr marL="342900" lvl="0" indent="-342900">
              <a:buAutoNum type="arabicPeriod"/>
            </a:pPr>
            <a:r>
              <a:rPr lang="en-GB" sz="2000" dirty="0" smtClean="0"/>
              <a:t>It </a:t>
            </a:r>
            <a:r>
              <a:rPr lang="en-GB" sz="2000" dirty="0"/>
              <a:t>means that the areas of moderated desertification has transformed into strong and very strong ones. During the above- mentioned period the areas of weak desertification increased only 1 per cent (from 18 </a:t>
            </a:r>
            <a:r>
              <a:rPr lang="ru-RU" sz="2000" dirty="0"/>
              <a:t>%</a:t>
            </a:r>
            <a:r>
              <a:rPr lang="en-GB" sz="2000" dirty="0" smtClean="0"/>
              <a:t> </a:t>
            </a:r>
            <a:r>
              <a:rPr lang="en-GB" sz="2000" dirty="0"/>
              <a:t>to 19 </a:t>
            </a:r>
            <a:r>
              <a:rPr lang="ru-RU" sz="2000" dirty="0"/>
              <a:t>%</a:t>
            </a:r>
            <a:r>
              <a:rPr lang="en-GB" sz="2000" dirty="0" smtClean="0"/>
              <a:t>).</a:t>
            </a:r>
            <a:endParaRPr lang="en-US" sz="2000" dirty="0"/>
          </a:p>
          <a:p>
            <a:pPr marL="342900" lvl="0" indent="-342900">
              <a:buAutoNum type="arabicPeriod"/>
            </a:pPr>
            <a:r>
              <a:rPr lang="en-GB" sz="2000" dirty="0" smtClean="0"/>
              <a:t>In </a:t>
            </a:r>
            <a:r>
              <a:rPr lang="en-GB" sz="2000" dirty="0"/>
              <a:t>this way, the areas with weak and moderated desertification have decreased, as well as the areas, which are not under the risk of desertification, have decreased and the areas with strong and very strong degree of desertification have extremely increased.</a:t>
            </a:r>
            <a:endParaRPr lang="ru-RU" sz="2000" dirty="0"/>
          </a:p>
        </p:txBody>
      </p:sp>
      <p:sp>
        <p:nvSpPr>
          <p:cNvPr id="3" name="Rectangle 5"/>
          <p:cNvSpPr>
            <a:spLocks noChangeArrowheads="1"/>
          </p:cNvSpPr>
          <p:nvPr/>
        </p:nvSpPr>
        <p:spPr bwMode="auto">
          <a:xfrm>
            <a:off x="4716463" y="6384925"/>
            <a:ext cx="4427537" cy="396875"/>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ru-RU" sz="1000" b="1">
                <a:solidFill>
                  <a:schemeClr val="bg1"/>
                </a:solidFill>
                <a:cs typeface="Arial" charset="0"/>
              </a:rPr>
              <a:t>RAMIZ MAMMADOV</a:t>
            </a:r>
            <a:r>
              <a:rPr lang="ru-RU" altLang="ru-RU" sz="1000" b="1">
                <a:solidFill>
                  <a:schemeClr val="bg1"/>
                </a:solidFill>
                <a:cs typeface="Arial" charset="0"/>
              </a:rPr>
              <a:t> </a:t>
            </a:r>
            <a:endParaRPr lang="en-US" altLang="ru-RU" sz="1000" b="1">
              <a:solidFill>
                <a:schemeClr val="bg1"/>
              </a:solidFill>
              <a:cs typeface="Arial" charset="0"/>
            </a:endParaRPr>
          </a:p>
          <a:p>
            <a:pPr algn="ctr"/>
            <a:r>
              <a:rPr lang="en-US" altLang="ru-RU" sz="1000" b="1">
                <a:solidFill>
                  <a:schemeClr val="bg1"/>
                </a:solidFill>
                <a:cs typeface="Arial" charset="0"/>
              </a:rPr>
              <a:t>INSTITUTE OF GEOGRAPHY AZERBAIJAN ACDEMY OF SCIENCES</a:t>
            </a:r>
          </a:p>
        </p:txBody>
      </p:sp>
    </p:spTree>
    <p:extLst>
      <p:ext uri="{BB962C8B-B14F-4D97-AF65-F5344CB8AC3E}">
        <p14:creationId xmlns:p14="http://schemas.microsoft.com/office/powerpoint/2010/main" val="4078021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Foto-1-Vulk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509588"/>
            <a:ext cx="8785225" cy="5838825"/>
          </a:xfrm>
          <a:prstGeom prst="rect">
            <a:avLst/>
          </a:prstGeom>
          <a:noFill/>
          <a:extLst>
            <a:ext uri="{909E8E84-426E-40DD-AFC4-6F175D3DCCD1}">
              <a14:hiddenFill xmlns:a14="http://schemas.microsoft.com/office/drawing/2010/main">
                <a:solidFill>
                  <a:srgbClr val="FFFFFF"/>
                </a:solidFill>
              </a14:hiddenFill>
            </a:ext>
          </a:extLst>
        </p:spPr>
      </p:pic>
      <p:sp>
        <p:nvSpPr>
          <p:cNvPr id="49157" name="Rectangle 5"/>
          <p:cNvSpPr>
            <a:spLocks noChangeArrowheads="1"/>
          </p:cNvSpPr>
          <p:nvPr/>
        </p:nvSpPr>
        <p:spPr bwMode="auto">
          <a:xfrm>
            <a:off x="4716463" y="6384925"/>
            <a:ext cx="4427537" cy="396875"/>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ru-RU" sz="1000" b="1">
                <a:solidFill>
                  <a:schemeClr val="bg1"/>
                </a:solidFill>
                <a:cs typeface="Arial" charset="0"/>
              </a:rPr>
              <a:t>RAMIZ MAMMADOV</a:t>
            </a:r>
            <a:r>
              <a:rPr lang="ru-RU" altLang="ru-RU" sz="1000" b="1">
                <a:solidFill>
                  <a:schemeClr val="bg1"/>
                </a:solidFill>
                <a:cs typeface="Arial" charset="0"/>
              </a:rPr>
              <a:t> </a:t>
            </a:r>
            <a:endParaRPr lang="en-US" altLang="ru-RU" sz="1000" b="1">
              <a:solidFill>
                <a:schemeClr val="bg1"/>
              </a:solidFill>
              <a:cs typeface="Arial" charset="0"/>
            </a:endParaRPr>
          </a:p>
          <a:p>
            <a:pPr algn="ctr"/>
            <a:r>
              <a:rPr lang="en-US" altLang="ru-RU" sz="1000" b="1">
                <a:solidFill>
                  <a:schemeClr val="bg1"/>
                </a:solidFill>
                <a:cs typeface="Arial" charset="0"/>
              </a:rPr>
              <a:t>INSTITUTE OF GEOGRAPHY AZERBAIJAN ACDEMY OF SCIENCES</a:t>
            </a:r>
          </a:p>
        </p:txBody>
      </p:sp>
    </p:spTree>
    <p:extLst>
      <p:ext uri="{BB962C8B-B14F-4D97-AF65-F5344CB8AC3E}">
        <p14:creationId xmlns:p14="http://schemas.microsoft.com/office/powerpoint/2010/main" val="3017077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Foto-2-Kary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260350"/>
            <a:ext cx="8748713" cy="5788025"/>
          </a:xfrm>
          <a:prstGeom prst="rect">
            <a:avLst/>
          </a:prstGeom>
          <a:noFill/>
          <a:extLst>
            <a:ext uri="{909E8E84-426E-40DD-AFC4-6F175D3DCCD1}">
              <a14:hiddenFill xmlns:a14="http://schemas.microsoft.com/office/drawing/2010/main">
                <a:solidFill>
                  <a:srgbClr val="FFFFFF"/>
                </a:solidFill>
              </a14:hiddenFill>
            </a:ext>
          </a:extLst>
        </p:spPr>
      </p:pic>
      <p:sp>
        <p:nvSpPr>
          <p:cNvPr id="50181" name="Rectangle 5"/>
          <p:cNvSpPr>
            <a:spLocks noChangeArrowheads="1"/>
          </p:cNvSpPr>
          <p:nvPr/>
        </p:nvSpPr>
        <p:spPr bwMode="auto">
          <a:xfrm>
            <a:off x="4716463" y="6384925"/>
            <a:ext cx="4427537" cy="396875"/>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ru-RU" sz="1000" b="1">
                <a:solidFill>
                  <a:schemeClr val="bg1"/>
                </a:solidFill>
                <a:cs typeface="Arial" charset="0"/>
              </a:rPr>
              <a:t>RAMIZ MAMMADOV</a:t>
            </a:r>
            <a:r>
              <a:rPr lang="ru-RU" altLang="ru-RU" sz="1000" b="1">
                <a:solidFill>
                  <a:schemeClr val="bg1"/>
                </a:solidFill>
                <a:cs typeface="Arial" charset="0"/>
              </a:rPr>
              <a:t> </a:t>
            </a:r>
            <a:endParaRPr lang="en-US" altLang="ru-RU" sz="1000" b="1">
              <a:solidFill>
                <a:schemeClr val="bg1"/>
              </a:solidFill>
              <a:cs typeface="Arial" charset="0"/>
            </a:endParaRPr>
          </a:p>
          <a:p>
            <a:pPr algn="ctr"/>
            <a:r>
              <a:rPr lang="en-US" altLang="ru-RU" sz="1000" b="1">
                <a:solidFill>
                  <a:schemeClr val="bg1"/>
                </a:solidFill>
                <a:cs typeface="Arial" charset="0"/>
              </a:rPr>
              <a:t>INSTITUTE OF GEOGRAPHY AZERBAIJAN ACDEMY OF SCIENCES</a:t>
            </a:r>
          </a:p>
        </p:txBody>
      </p:sp>
    </p:spTree>
    <p:extLst>
      <p:ext uri="{BB962C8B-B14F-4D97-AF65-F5344CB8AC3E}">
        <p14:creationId xmlns:p14="http://schemas.microsoft.com/office/powerpoint/2010/main" val="2240055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Прямоугольник 1"/>
          <p:cNvSpPr/>
          <p:nvPr/>
        </p:nvSpPr>
        <p:spPr>
          <a:xfrm>
            <a:off x="0" y="332656"/>
            <a:ext cx="9144000" cy="6494085"/>
          </a:xfrm>
          <a:prstGeom prst="rect">
            <a:avLst/>
          </a:prstGeom>
        </p:spPr>
        <p:txBody>
          <a:bodyPr wrap="square">
            <a:spAutoFit/>
          </a:bodyPr>
          <a:lstStyle/>
          <a:p>
            <a:r>
              <a:rPr lang="en-US" sz="3200" b="1" dirty="0">
                <a:latin typeface="Arial" panose="020B0604020202020204" pitchFamily="34" charset="0"/>
                <a:cs typeface="Arial" panose="020B0604020202020204" pitchFamily="34" charset="0"/>
              </a:rPr>
              <a:t>According UNEP: </a:t>
            </a:r>
            <a:endParaRPr lang="en-US" sz="3200" b="1"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b="1" dirty="0" smtClean="0">
                <a:latin typeface="Arial" panose="020B0604020202020204" pitchFamily="34" charset="0"/>
                <a:cs typeface="Arial" panose="020B0604020202020204" pitchFamily="34" charset="0"/>
              </a:rPr>
              <a:t>More </a:t>
            </a:r>
            <a:r>
              <a:rPr lang="en-US" sz="3200" b="1" dirty="0">
                <a:latin typeface="Arial" panose="020B0604020202020204" pitchFamily="34" charset="0"/>
                <a:cs typeface="Arial" panose="020B0604020202020204" pitchFamily="34" charset="0"/>
              </a:rPr>
              <a:t>than 100 states undergoes the threat  of desertification. </a:t>
            </a:r>
            <a:endParaRPr lang="ru-RU" sz="32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b="1" dirty="0">
                <a:latin typeface="Arial" panose="020B0604020202020204" pitchFamily="34" charset="0"/>
                <a:cs typeface="Arial" panose="020B0604020202020204" pitchFamily="34" charset="0"/>
              </a:rPr>
              <a:t>About 900 million people  feel the negative impact of desertification and    </a:t>
            </a:r>
            <a:endParaRPr lang="ru-RU" sz="32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b="1" dirty="0">
                <a:latin typeface="Arial" panose="020B0604020202020204" pitchFamily="34" charset="0"/>
                <a:cs typeface="Arial" panose="020B0604020202020204" pitchFamily="34" charset="0"/>
              </a:rPr>
              <a:t>About 10 million people are obliged to migrate from  </a:t>
            </a:r>
            <a:r>
              <a:rPr lang="en-US" sz="3200" b="1" dirty="0" err="1">
                <a:latin typeface="Arial" panose="020B0604020202020204" pitchFamily="34" charset="0"/>
                <a:cs typeface="Arial" panose="020B0604020202020204" pitchFamily="34" charset="0"/>
              </a:rPr>
              <a:t>desertificated</a:t>
            </a:r>
            <a:r>
              <a:rPr lang="en-US" sz="3200" b="1" dirty="0">
                <a:latin typeface="Arial" panose="020B0604020202020204" pitchFamily="34" charset="0"/>
                <a:cs typeface="Arial" panose="020B0604020202020204" pitchFamily="34" charset="0"/>
              </a:rPr>
              <a:t> territories  </a:t>
            </a:r>
            <a:r>
              <a:rPr lang="en-US" sz="3200" b="1" dirty="0" smtClean="0">
                <a:latin typeface="Arial" panose="020B0604020202020204" pitchFamily="34" charset="0"/>
                <a:cs typeface="Arial" panose="020B0604020202020204" pitchFamily="34" charset="0"/>
              </a:rPr>
              <a:t>as </a:t>
            </a:r>
            <a:r>
              <a:rPr lang="en-US" sz="3200" b="1" dirty="0">
                <a:latin typeface="Arial" panose="020B0604020202020204" pitchFamily="34" charset="0"/>
                <a:cs typeface="Arial" panose="020B0604020202020204" pitchFamily="34" charset="0"/>
              </a:rPr>
              <a:t>ecological  refugees. </a:t>
            </a:r>
            <a:endParaRPr lang="en-US" sz="3200" b="1" dirty="0" smtClean="0">
              <a:latin typeface="Arial" panose="020B0604020202020204" pitchFamily="34" charset="0"/>
              <a:cs typeface="Arial" panose="020B0604020202020204" pitchFamily="34" charset="0"/>
            </a:endParaRPr>
          </a:p>
          <a:p>
            <a:pPr marL="457200" indent="-457200"/>
            <a:endParaRPr lang="en-US" sz="3200" b="1" dirty="0" smtClean="0">
              <a:latin typeface="Arial" panose="020B0604020202020204" pitchFamily="34" charset="0"/>
              <a:cs typeface="Arial" panose="020B0604020202020204" pitchFamily="34" charset="0"/>
            </a:endParaRPr>
          </a:p>
          <a:p>
            <a:pPr marL="457200" indent="-457200"/>
            <a:r>
              <a:rPr lang="en-US" sz="3200" b="1" dirty="0" smtClean="0">
                <a:latin typeface="Arial" panose="020B0604020202020204" pitchFamily="34" charset="0"/>
                <a:cs typeface="Arial" panose="020B0604020202020204" pitchFamily="34" charset="0"/>
              </a:rPr>
              <a:t>In this meaning the territory of the Republic of Azerbaijan  is not an exception</a:t>
            </a:r>
            <a:endParaRPr lang="ru-RU" sz="3200" b="1"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b="1"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ru-RU" sz="3200" b="1" dirty="0">
              <a:latin typeface="Arial" panose="020B0604020202020204" pitchFamily="34" charset="0"/>
              <a:cs typeface="Arial" panose="020B0604020202020204" pitchFamily="34" charset="0"/>
            </a:endParaRPr>
          </a:p>
        </p:txBody>
      </p:sp>
      <p:sp>
        <p:nvSpPr>
          <p:cNvPr id="3" name="Rectangle 5"/>
          <p:cNvSpPr>
            <a:spLocks noChangeArrowheads="1"/>
          </p:cNvSpPr>
          <p:nvPr/>
        </p:nvSpPr>
        <p:spPr bwMode="auto">
          <a:xfrm>
            <a:off x="4699739" y="6452609"/>
            <a:ext cx="4427537" cy="396875"/>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ru-RU" sz="1000" b="1">
                <a:solidFill>
                  <a:schemeClr val="bg1"/>
                </a:solidFill>
                <a:cs typeface="Arial" charset="0"/>
              </a:rPr>
              <a:t>RAMIZ MAMMADOV</a:t>
            </a:r>
            <a:r>
              <a:rPr lang="ru-RU" altLang="ru-RU" sz="1000" b="1">
                <a:solidFill>
                  <a:schemeClr val="bg1"/>
                </a:solidFill>
                <a:cs typeface="Arial" charset="0"/>
              </a:rPr>
              <a:t> </a:t>
            </a:r>
            <a:endParaRPr lang="en-US" altLang="ru-RU" sz="1000" b="1">
              <a:solidFill>
                <a:schemeClr val="bg1"/>
              </a:solidFill>
              <a:cs typeface="Arial" charset="0"/>
            </a:endParaRPr>
          </a:p>
          <a:p>
            <a:pPr algn="ctr"/>
            <a:r>
              <a:rPr lang="en-US" altLang="ru-RU" sz="1000" b="1">
                <a:solidFill>
                  <a:schemeClr val="bg1"/>
                </a:solidFill>
                <a:cs typeface="Arial" charset="0"/>
              </a:rPr>
              <a:t>INSTITUTE OF GEOGRAPHY AZERBAIJAN ACDEMY OF SCIENCES</a:t>
            </a:r>
          </a:p>
        </p:txBody>
      </p:sp>
    </p:spTree>
    <p:extLst>
      <p:ext uri="{BB962C8B-B14F-4D97-AF65-F5344CB8AC3E}">
        <p14:creationId xmlns:p14="http://schemas.microsoft.com/office/powerpoint/2010/main" val="41896715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Foto-3-Nef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333375"/>
            <a:ext cx="8351837" cy="5546725"/>
          </a:xfrm>
          <a:prstGeom prst="rect">
            <a:avLst/>
          </a:prstGeom>
          <a:noFill/>
          <a:extLst>
            <a:ext uri="{909E8E84-426E-40DD-AFC4-6F175D3DCCD1}">
              <a14:hiddenFill xmlns:a14="http://schemas.microsoft.com/office/drawing/2010/main">
                <a:solidFill>
                  <a:srgbClr val="FFFFFF"/>
                </a:solidFill>
              </a14:hiddenFill>
            </a:ext>
          </a:extLst>
        </p:spPr>
      </p:pic>
      <p:sp>
        <p:nvSpPr>
          <p:cNvPr id="51205" name="Rectangle 5"/>
          <p:cNvSpPr>
            <a:spLocks noChangeArrowheads="1"/>
          </p:cNvSpPr>
          <p:nvPr/>
        </p:nvSpPr>
        <p:spPr bwMode="auto">
          <a:xfrm>
            <a:off x="4716463" y="6384925"/>
            <a:ext cx="4427537" cy="396875"/>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ru-RU" sz="1000" b="1">
                <a:solidFill>
                  <a:schemeClr val="bg1"/>
                </a:solidFill>
                <a:cs typeface="Arial" charset="0"/>
              </a:rPr>
              <a:t>RAMIZ MAMMADOV</a:t>
            </a:r>
            <a:r>
              <a:rPr lang="ru-RU" altLang="ru-RU" sz="1000" b="1">
                <a:solidFill>
                  <a:schemeClr val="bg1"/>
                </a:solidFill>
                <a:cs typeface="Arial" charset="0"/>
              </a:rPr>
              <a:t> </a:t>
            </a:r>
            <a:endParaRPr lang="en-US" altLang="ru-RU" sz="1000" b="1">
              <a:solidFill>
                <a:schemeClr val="bg1"/>
              </a:solidFill>
              <a:cs typeface="Arial" charset="0"/>
            </a:endParaRPr>
          </a:p>
          <a:p>
            <a:pPr algn="ctr"/>
            <a:r>
              <a:rPr lang="en-US" altLang="ru-RU" sz="1000" b="1">
                <a:solidFill>
                  <a:schemeClr val="bg1"/>
                </a:solidFill>
                <a:cs typeface="Arial" charset="0"/>
              </a:rPr>
              <a:t>INSTITUTE OF GEOGRAPHY AZERBAIJAN ACDEMY OF SCIENCES</a:t>
            </a:r>
          </a:p>
        </p:txBody>
      </p:sp>
    </p:spTree>
    <p:extLst>
      <p:ext uri="{BB962C8B-B14F-4D97-AF65-F5344CB8AC3E}">
        <p14:creationId xmlns:p14="http://schemas.microsoft.com/office/powerpoint/2010/main" val="1122873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Фото-4-SOLENO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415925"/>
            <a:ext cx="8497888" cy="5922963"/>
          </a:xfrm>
          <a:prstGeom prst="rect">
            <a:avLst/>
          </a:prstGeom>
          <a:noFill/>
          <a:extLst>
            <a:ext uri="{909E8E84-426E-40DD-AFC4-6F175D3DCCD1}">
              <a14:hiddenFill xmlns:a14="http://schemas.microsoft.com/office/drawing/2010/main">
                <a:solidFill>
                  <a:srgbClr val="FFFFFF"/>
                </a:solidFill>
              </a14:hiddenFill>
            </a:ext>
          </a:extLst>
        </p:spPr>
      </p:pic>
      <p:sp>
        <p:nvSpPr>
          <p:cNvPr id="53253" name="Rectangle 5"/>
          <p:cNvSpPr>
            <a:spLocks noChangeArrowheads="1"/>
          </p:cNvSpPr>
          <p:nvPr/>
        </p:nvSpPr>
        <p:spPr bwMode="auto">
          <a:xfrm>
            <a:off x="4716463" y="6384925"/>
            <a:ext cx="4427537" cy="396875"/>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ru-RU" sz="1000" b="1">
                <a:solidFill>
                  <a:schemeClr val="bg1"/>
                </a:solidFill>
                <a:cs typeface="Arial" charset="0"/>
              </a:rPr>
              <a:t>RAMIZ MAMMADOV</a:t>
            </a:r>
            <a:r>
              <a:rPr lang="ru-RU" altLang="ru-RU" sz="1000" b="1">
                <a:solidFill>
                  <a:schemeClr val="bg1"/>
                </a:solidFill>
                <a:cs typeface="Arial" charset="0"/>
              </a:rPr>
              <a:t> </a:t>
            </a:r>
            <a:endParaRPr lang="en-US" altLang="ru-RU" sz="1000" b="1">
              <a:solidFill>
                <a:schemeClr val="bg1"/>
              </a:solidFill>
              <a:cs typeface="Arial" charset="0"/>
            </a:endParaRPr>
          </a:p>
          <a:p>
            <a:pPr algn="ctr"/>
            <a:r>
              <a:rPr lang="en-US" altLang="ru-RU" sz="1000" b="1">
                <a:solidFill>
                  <a:schemeClr val="bg1"/>
                </a:solidFill>
                <a:cs typeface="Arial" charset="0"/>
              </a:rPr>
              <a:t>INSTITUTE OF GEOGRAPHY AZERBAIJAN ACDEMY OF SCIENCES</a:t>
            </a:r>
          </a:p>
        </p:txBody>
      </p:sp>
    </p:spTree>
    <p:extLst>
      <p:ext uri="{BB962C8B-B14F-4D97-AF65-F5344CB8AC3E}">
        <p14:creationId xmlns:p14="http://schemas.microsoft.com/office/powerpoint/2010/main" val="1125692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519588" y="5975193"/>
            <a:ext cx="6680739" cy="73040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smtClean="0">
                <a:latin typeface="Times New Roman" pitchFamily="18" charset="0"/>
                <a:ea typeface="MS Mincho" pitchFamily="49" charset="-128"/>
                <a:cs typeface="Times New Roman" pitchFamily="18" charset="0"/>
              </a:rPr>
              <a:t>New Landscape map of the Azerbaijan Republic</a:t>
            </a:r>
            <a:endParaRPr kumimoji="0" lang="az-Latn-AZ"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z-Latn-A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58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88" y="260193"/>
            <a:ext cx="690562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4733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8" y="-171400"/>
            <a:ext cx="78200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277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80900" name="Text Box 4"/>
          <p:cNvSpPr txBox="1">
            <a:spLocks noChangeArrowheads="1"/>
          </p:cNvSpPr>
          <p:nvPr/>
        </p:nvSpPr>
        <p:spPr bwMode="auto">
          <a:xfrm>
            <a:off x="2463800" y="2584450"/>
            <a:ext cx="4052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ltLang="ru-RU"/>
          </a:p>
        </p:txBody>
      </p:sp>
      <p:sp>
        <p:nvSpPr>
          <p:cNvPr id="80901" name="Text Box 5"/>
          <p:cNvSpPr txBox="1">
            <a:spLocks noChangeArrowheads="1"/>
          </p:cNvSpPr>
          <p:nvPr/>
        </p:nvSpPr>
        <p:spPr bwMode="auto">
          <a:xfrm>
            <a:off x="971550" y="1412875"/>
            <a:ext cx="6913563" cy="14465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ru-RU" sz="4400" b="1" dirty="0" smtClean="0">
                <a:solidFill>
                  <a:srgbClr val="FF0066"/>
                </a:solidFill>
                <a:latin typeface="A3 Times AzCyr" pitchFamily="18" charset="-52"/>
              </a:rPr>
              <a:t>THANK YOU VERY MUCH!</a:t>
            </a:r>
            <a:endParaRPr lang="ru-RU" altLang="ru-RU" sz="4400" b="1" dirty="0">
              <a:solidFill>
                <a:srgbClr val="FF0066"/>
              </a:solidFill>
              <a:latin typeface="A3 Times AzCyr" pitchFamily="18" charset="-52"/>
            </a:endParaRPr>
          </a:p>
        </p:txBody>
      </p:sp>
      <p:sp>
        <p:nvSpPr>
          <p:cNvPr id="80902" name="Rectangle 6"/>
          <p:cNvSpPr>
            <a:spLocks noChangeArrowheads="1"/>
          </p:cNvSpPr>
          <p:nvPr/>
        </p:nvSpPr>
        <p:spPr bwMode="auto">
          <a:xfrm>
            <a:off x="4716463" y="6384925"/>
            <a:ext cx="4427537" cy="396875"/>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ru-RU" sz="1000" b="1">
                <a:solidFill>
                  <a:schemeClr val="bg1"/>
                </a:solidFill>
                <a:cs typeface="Arial" charset="0"/>
              </a:rPr>
              <a:t>RAMIZ MAMMADOV</a:t>
            </a:r>
            <a:r>
              <a:rPr lang="ru-RU" altLang="ru-RU" sz="1000" b="1">
                <a:solidFill>
                  <a:schemeClr val="bg1"/>
                </a:solidFill>
                <a:cs typeface="Arial" charset="0"/>
              </a:rPr>
              <a:t> </a:t>
            </a:r>
            <a:endParaRPr lang="en-US" altLang="ru-RU" sz="1000" b="1">
              <a:solidFill>
                <a:schemeClr val="bg1"/>
              </a:solidFill>
              <a:cs typeface="Arial" charset="0"/>
            </a:endParaRPr>
          </a:p>
          <a:p>
            <a:pPr algn="ctr"/>
            <a:r>
              <a:rPr lang="en-US" altLang="ru-RU" sz="1000" b="1">
                <a:solidFill>
                  <a:schemeClr val="bg1"/>
                </a:solidFill>
                <a:cs typeface="Arial" charset="0"/>
              </a:rPr>
              <a:t>INSTITUTE OF GEOGRAPHY AZERBAIJAN ACDEMY OF SCIENCES</a:t>
            </a:r>
          </a:p>
        </p:txBody>
      </p:sp>
    </p:spTree>
    <p:extLst>
      <p:ext uri="{BB962C8B-B14F-4D97-AF65-F5344CB8AC3E}">
        <p14:creationId xmlns:p14="http://schemas.microsoft.com/office/powerpoint/2010/main" val="2133173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Изображение 144"/>
          <p:cNvPicPr>
            <a:picLocks noChangeAspect="1" noChangeArrowheads="1"/>
          </p:cNvPicPr>
          <p:nvPr/>
        </p:nvPicPr>
        <p:blipFill>
          <a:blip r:embed="rId2" cstate="print"/>
          <a:srcRect/>
          <a:stretch>
            <a:fillRect/>
          </a:stretch>
        </p:blipFill>
        <p:spPr bwMode="auto">
          <a:xfrm>
            <a:off x="688657" y="836712"/>
            <a:ext cx="8030409" cy="6021288"/>
          </a:xfrm>
          <a:prstGeom prst="rect">
            <a:avLst/>
          </a:prstGeom>
          <a:noFill/>
          <a:ln w="9525">
            <a:noFill/>
            <a:miter lim="800000"/>
            <a:headEnd/>
            <a:tailEnd/>
          </a:ln>
        </p:spPr>
      </p:pic>
      <p:sp>
        <p:nvSpPr>
          <p:cNvPr id="68609" name="Rectangle 1"/>
          <p:cNvSpPr>
            <a:spLocks noChangeArrowheads="1"/>
          </p:cNvSpPr>
          <p:nvPr/>
        </p:nvSpPr>
        <p:spPr bwMode="auto">
          <a:xfrm>
            <a:off x="10434" y="188640"/>
            <a:ext cx="883286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Mugan</a:t>
            </a:r>
            <a:r>
              <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Lowland area - rather like to classic desertification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Изображение 145"/>
          <p:cNvPicPr>
            <a:picLocks noChangeAspect="1" noChangeArrowheads="1"/>
          </p:cNvPicPr>
          <p:nvPr/>
        </p:nvPicPr>
        <p:blipFill>
          <a:blip r:embed="rId2" cstate="print"/>
          <a:srcRect/>
          <a:stretch>
            <a:fillRect/>
          </a:stretch>
        </p:blipFill>
        <p:spPr bwMode="auto">
          <a:xfrm>
            <a:off x="611560" y="332656"/>
            <a:ext cx="8259000" cy="619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6" name="Rectangle 4"/>
          <p:cNvSpPr>
            <a:spLocks noChangeArrowheads="1"/>
          </p:cNvSpPr>
          <p:nvPr/>
        </p:nvSpPr>
        <p:spPr bwMode="auto">
          <a:xfrm>
            <a:off x="251520" y="188640"/>
            <a:ext cx="8379025" cy="584775"/>
          </a:xfrm>
          <a:prstGeom prst="rect">
            <a:avLst/>
          </a:prstGeom>
          <a:solidFill>
            <a:schemeClr val="tx1"/>
          </a:solidFill>
          <a:ln w="9525">
            <a:noFill/>
            <a:miter lim="800000"/>
            <a:headEnd/>
            <a:tailEnd/>
          </a:ln>
          <a:effectLst/>
        </p:spPr>
        <p:txBody>
          <a:bodyPr wrap="none" anchor="ctr">
            <a:spAutoFit/>
          </a:bodyPr>
          <a:lstStyle/>
          <a:p>
            <a:r>
              <a:rPr lang="en-US" sz="3200" dirty="0" smtClean="0">
                <a:solidFill>
                  <a:srgbClr val="FFFF00"/>
                </a:solidFill>
              </a:rPr>
              <a:t>Stalinization in the </a:t>
            </a:r>
            <a:r>
              <a:rPr lang="en-US" sz="3200" dirty="0" err="1" smtClean="0">
                <a:solidFill>
                  <a:srgbClr val="FFFF00"/>
                </a:solidFill>
              </a:rPr>
              <a:t>Mugan</a:t>
            </a:r>
            <a:r>
              <a:rPr lang="en-US" sz="3200" dirty="0" smtClean="0">
                <a:solidFill>
                  <a:srgbClr val="FFFF00"/>
                </a:solidFill>
              </a:rPr>
              <a:t> Lowland of Azerbaijan</a:t>
            </a:r>
            <a:endParaRPr lang="az-Latn-AZ" sz="3200" dirty="0">
              <a:solidFill>
                <a:srgbClr val="FFFF00"/>
              </a:solidFill>
            </a:endParaRPr>
          </a:p>
        </p:txBody>
      </p:sp>
      <p:pic>
        <p:nvPicPr>
          <p:cNvPr id="525317" name="Picture 5" descr="Изображение 160"/>
          <p:cNvPicPr>
            <a:picLocks noChangeAspect="1" noChangeArrowheads="1"/>
          </p:cNvPicPr>
          <p:nvPr/>
        </p:nvPicPr>
        <p:blipFill>
          <a:blip r:embed="rId2" cstate="print"/>
          <a:srcRect/>
          <a:stretch>
            <a:fillRect/>
          </a:stretch>
        </p:blipFill>
        <p:spPr bwMode="auto">
          <a:xfrm>
            <a:off x="323850" y="857250"/>
            <a:ext cx="3887788" cy="2916238"/>
          </a:xfrm>
          <a:prstGeom prst="rect">
            <a:avLst/>
          </a:prstGeom>
          <a:noFill/>
          <a:ln w="9525">
            <a:noFill/>
            <a:miter lim="800000"/>
            <a:headEnd/>
            <a:tailEnd/>
          </a:ln>
        </p:spPr>
      </p:pic>
      <p:pic>
        <p:nvPicPr>
          <p:cNvPr id="525318" name="Picture 6" descr="Изображение 162"/>
          <p:cNvPicPr>
            <a:picLocks noChangeAspect="1" noChangeArrowheads="1"/>
          </p:cNvPicPr>
          <p:nvPr/>
        </p:nvPicPr>
        <p:blipFill>
          <a:blip r:embed="rId3" cstate="print"/>
          <a:srcRect/>
          <a:stretch>
            <a:fillRect/>
          </a:stretch>
        </p:blipFill>
        <p:spPr bwMode="auto">
          <a:xfrm>
            <a:off x="4427538" y="855663"/>
            <a:ext cx="3889375" cy="2917825"/>
          </a:xfrm>
          <a:prstGeom prst="rect">
            <a:avLst/>
          </a:prstGeom>
          <a:noFill/>
          <a:ln w="9525">
            <a:noFill/>
            <a:miter lim="800000"/>
            <a:headEnd/>
            <a:tailEnd/>
          </a:ln>
        </p:spPr>
      </p:pic>
      <p:pic>
        <p:nvPicPr>
          <p:cNvPr id="525319" name="Picture 7" descr="Изображение 161"/>
          <p:cNvPicPr>
            <a:picLocks noChangeAspect="1" noChangeArrowheads="1"/>
          </p:cNvPicPr>
          <p:nvPr/>
        </p:nvPicPr>
        <p:blipFill>
          <a:blip r:embed="rId4" cstate="print"/>
          <a:srcRect/>
          <a:stretch>
            <a:fillRect/>
          </a:stretch>
        </p:blipFill>
        <p:spPr bwMode="auto">
          <a:xfrm>
            <a:off x="323850" y="3943350"/>
            <a:ext cx="3887788" cy="2914650"/>
          </a:xfrm>
          <a:prstGeom prst="rect">
            <a:avLst/>
          </a:prstGeom>
          <a:noFill/>
          <a:ln w="9525">
            <a:noFill/>
            <a:miter lim="800000"/>
            <a:headEnd/>
            <a:tailEnd/>
          </a:ln>
        </p:spPr>
      </p:pic>
      <p:pic>
        <p:nvPicPr>
          <p:cNvPr id="525320" name="Picture 8" descr="Изображение 244"/>
          <p:cNvPicPr>
            <a:picLocks noChangeAspect="1" noChangeArrowheads="1"/>
          </p:cNvPicPr>
          <p:nvPr/>
        </p:nvPicPr>
        <p:blipFill>
          <a:blip r:embed="rId5" cstate="print"/>
          <a:srcRect/>
          <a:stretch>
            <a:fillRect/>
          </a:stretch>
        </p:blipFill>
        <p:spPr bwMode="auto">
          <a:xfrm>
            <a:off x="4427538" y="3940175"/>
            <a:ext cx="3889375" cy="291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6" name="Group 4"/>
          <p:cNvGrpSpPr>
            <a:grpSpLocks noChangeAspect="1"/>
          </p:cNvGrpSpPr>
          <p:nvPr/>
        </p:nvGrpSpPr>
        <p:grpSpPr bwMode="auto">
          <a:xfrm>
            <a:off x="611188" y="1484313"/>
            <a:ext cx="7924800" cy="4914900"/>
            <a:chOff x="1938" y="2092"/>
            <a:chExt cx="9601" cy="5991"/>
          </a:xfrm>
        </p:grpSpPr>
        <p:sp>
          <p:nvSpPr>
            <p:cNvPr id="59397" name="AutoShape 5"/>
            <p:cNvSpPr>
              <a:spLocks noChangeAspect="1" noChangeArrowheads="1"/>
            </p:cNvSpPr>
            <p:nvPr/>
          </p:nvSpPr>
          <p:spPr bwMode="auto">
            <a:xfrm>
              <a:off x="1938" y="2092"/>
              <a:ext cx="9601" cy="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lstStyle/>
            <a:p>
              <a:endParaRPr lang="ru-RU" sz="1400" dirty="0">
                <a:latin typeface="+mj-lt"/>
              </a:endParaRPr>
            </a:p>
          </p:txBody>
        </p:sp>
        <p:sp>
          <p:nvSpPr>
            <p:cNvPr id="59398" name="Text Box 6"/>
            <p:cNvSpPr txBox="1">
              <a:spLocks noChangeArrowheads="1"/>
            </p:cNvSpPr>
            <p:nvPr/>
          </p:nvSpPr>
          <p:spPr bwMode="auto">
            <a:xfrm>
              <a:off x="2030" y="2371"/>
              <a:ext cx="1846" cy="1672"/>
            </a:xfrm>
            <a:prstGeom prst="rect">
              <a:avLst/>
            </a:prstGeom>
            <a:solidFill>
              <a:srgbClr val="FFCC99"/>
            </a:solidFill>
            <a:ln w="57150" cmpd="thinThick">
              <a:solidFill>
                <a:srgbClr val="000000"/>
              </a:solidFill>
              <a:miter lim="800000"/>
              <a:headEnd/>
              <a:tailEnd/>
            </a:ln>
          </p:spPr>
          <p:txBody>
            <a:bodyPr/>
            <a:lstStyle/>
            <a:p>
              <a:r>
                <a:rPr lang="en-US" altLang="ru-RU" sz="1400" b="1" dirty="0" smtClean="0">
                  <a:solidFill>
                    <a:srgbClr val="333399"/>
                  </a:solidFill>
                  <a:latin typeface="+mj-lt"/>
                </a:rPr>
                <a:t>Strategy of development</a:t>
              </a:r>
              <a:r>
                <a:rPr lang="ru-RU" altLang="ru-RU" sz="1400" b="1" dirty="0" smtClean="0">
                  <a:solidFill>
                    <a:srgbClr val="333399"/>
                  </a:solidFill>
                  <a:latin typeface="+mj-lt"/>
                </a:rPr>
                <a:t>:</a:t>
              </a:r>
              <a:endParaRPr lang="en-US" altLang="ru-RU" sz="1400" b="1" dirty="0" smtClean="0">
                <a:solidFill>
                  <a:srgbClr val="333399"/>
                </a:solidFill>
                <a:latin typeface="+mj-lt"/>
              </a:endParaRPr>
            </a:p>
            <a:p>
              <a:r>
                <a:rPr lang="en-US" altLang="ru-RU" sz="1400" b="1" dirty="0" smtClean="0">
                  <a:solidFill>
                    <a:srgbClr val="333399"/>
                  </a:solidFill>
                  <a:latin typeface="+mj-lt"/>
                </a:rPr>
                <a:t>modernization</a:t>
              </a:r>
              <a:r>
                <a:rPr lang="ru-RU" altLang="ru-RU" sz="1400" b="1" dirty="0" smtClean="0">
                  <a:solidFill>
                    <a:srgbClr val="333399"/>
                  </a:solidFill>
                  <a:latin typeface="+mj-lt"/>
                </a:rPr>
                <a:t>»</a:t>
              </a:r>
              <a:endParaRPr lang="ru-RU" altLang="ru-RU" sz="1400" b="1" dirty="0">
                <a:solidFill>
                  <a:srgbClr val="333399"/>
                </a:solidFill>
                <a:latin typeface="+mj-lt"/>
              </a:endParaRPr>
            </a:p>
            <a:p>
              <a:r>
                <a:rPr lang="ru-RU" altLang="ru-RU" sz="1400" b="1" dirty="0" smtClean="0">
                  <a:solidFill>
                    <a:srgbClr val="333399"/>
                  </a:solidFill>
                  <a:latin typeface="+mj-lt"/>
                </a:rPr>
                <a:t>-«</a:t>
              </a:r>
              <a:r>
                <a:rPr lang="en-US" altLang="ru-RU" sz="1400" b="1" dirty="0" smtClean="0">
                  <a:solidFill>
                    <a:srgbClr val="333399"/>
                  </a:solidFill>
                  <a:latin typeface="+mj-lt"/>
                </a:rPr>
                <a:t>Social revolution</a:t>
              </a:r>
              <a:r>
                <a:rPr lang="ru-RU" altLang="ru-RU" sz="1400" b="1" dirty="0" smtClean="0">
                  <a:solidFill>
                    <a:srgbClr val="333399"/>
                  </a:solidFill>
                  <a:latin typeface="+mj-lt"/>
                </a:rPr>
                <a:t>»</a:t>
              </a:r>
              <a:endParaRPr lang="ru-RU" altLang="ru-RU" sz="1400" b="1" dirty="0">
                <a:solidFill>
                  <a:srgbClr val="333399"/>
                </a:solidFill>
                <a:latin typeface="+mj-lt"/>
              </a:endParaRPr>
            </a:p>
            <a:p>
              <a:r>
                <a:rPr lang="ru-RU" altLang="ru-RU" sz="1400" b="1" dirty="0" smtClean="0">
                  <a:solidFill>
                    <a:srgbClr val="333399"/>
                  </a:solidFill>
                  <a:latin typeface="+mj-lt"/>
                </a:rPr>
                <a:t>-«</a:t>
              </a:r>
              <a:r>
                <a:rPr lang="en-US" altLang="ru-RU" sz="1400" b="1" dirty="0" smtClean="0">
                  <a:solidFill>
                    <a:srgbClr val="333399"/>
                  </a:solidFill>
                  <a:latin typeface="+mj-lt"/>
                </a:rPr>
                <a:t>main resource</a:t>
              </a:r>
              <a:r>
                <a:rPr lang="ru-RU" altLang="ru-RU" sz="1400" b="1" dirty="0" smtClean="0">
                  <a:solidFill>
                    <a:srgbClr val="333399"/>
                  </a:solidFill>
                  <a:latin typeface="+mj-lt"/>
                </a:rPr>
                <a:t>»</a:t>
              </a:r>
              <a:endParaRPr lang="ru-RU" altLang="ru-RU" sz="1400" b="1" dirty="0">
                <a:solidFill>
                  <a:srgbClr val="333399"/>
                </a:solidFill>
                <a:latin typeface="+mj-lt"/>
              </a:endParaRPr>
            </a:p>
            <a:p>
              <a:endParaRPr lang="ru-RU" altLang="ru-RU" sz="1400" dirty="0">
                <a:latin typeface="+mj-lt"/>
              </a:endParaRPr>
            </a:p>
          </p:txBody>
        </p:sp>
        <p:sp>
          <p:nvSpPr>
            <p:cNvPr id="59399" name="Line 7"/>
            <p:cNvSpPr>
              <a:spLocks noChangeShapeType="1"/>
            </p:cNvSpPr>
            <p:nvPr/>
          </p:nvSpPr>
          <p:spPr bwMode="auto">
            <a:xfrm>
              <a:off x="3877" y="2928"/>
              <a:ext cx="277" cy="1"/>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400">
                <a:latin typeface="+mj-lt"/>
              </a:endParaRPr>
            </a:p>
          </p:txBody>
        </p:sp>
        <p:sp>
          <p:nvSpPr>
            <p:cNvPr id="59400" name="Text Box 8"/>
            <p:cNvSpPr txBox="1">
              <a:spLocks noChangeArrowheads="1"/>
            </p:cNvSpPr>
            <p:nvPr/>
          </p:nvSpPr>
          <p:spPr bwMode="auto">
            <a:xfrm>
              <a:off x="4154" y="2371"/>
              <a:ext cx="1844" cy="1672"/>
            </a:xfrm>
            <a:prstGeom prst="rect">
              <a:avLst/>
            </a:prstGeom>
            <a:solidFill>
              <a:srgbClr val="FFCC99"/>
            </a:solidFill>
            <a:ln w="57150" cmpd="thinThick">
              <a:solidFill>
                <a:srgbClr val="000000"/>
              </a:solidFill>
              <a:miter lim="800000"/>
              <a:headEnd/>
              <a:tailEnd/>
            </a:ln>
          </p:spPr>
          <p:txBody>
            <a:bodyPr/>
            <a:lstStyle/>
            <a:p>
              <a:r>
                <a:rPr lang="en-US" altLang="ru-RU" sz="1400" b="1" dirty="0" smtClean="0">
                  <a:solidFill>
                    <a:srgbClr val="333399"/>
                  </a:solidFill>
                  <a:latin typeface="+mj-lt"/>
                </a:rPr>
                <a:t>Convention UNO on Desertification,</a:t>
              </a:r>
            </a:p>
            <a:p>
              <a:r>
                <a:rPr lang="en-US" altLang="ru-RU" sz="1400" b="1" dirty="0" smtClean="0">
                  <a:solidFill>
                    <a:srgbClr val="333399"/>
                  </a:solidFill>
                  <a:latin typeface="+mj-lt"/>
                </a:rPr>
                <a:t>1977</a:t>
              </a:r>
              <a:endParaRPr lang="ru-RU" altLang="ru-RU" sz="1400" dirty="0">
                <a:latin typeface="+mj-lt"/>
              </a:endParaRPr>
            </a:p>
          </p:txBody>
        </p:sp>
        <p:sp>
          <p:nvSpPr>
            <p:cNvPr id="59401" name="Text Box 9"/>
            <p:cNvSpPr txBox="1">
              <a:spLocks noChangeArrowheads="1"/>
            </p:cNvSpPr>
            <p:nvPr/>
          </p:nvSpPr>
          <p:spPr bwMode="auto">
            <a:xfrm>
              <a:off x="6277" y="2371"/>
              <a:ext cx="1938" cy="1672"/>
            </a:xfrm>
            <a:prstGeom prst="rect">
              <a:avLst/>
            </a:prstGeom>
            <a:solidFill>
              <a:srgbClr val="FFCC99"/>
            </a:solidFill>
            <a:ln w="57150" cmpd="thinThick">
              <a:solidFill>
                <a:srgbClr val="000000"/>
              </a:solidFill>
              <a:miter lim="800000"/>
              <a:headEnd/>
              <a:tailEnd/>
            </a:ln>
          </p:spPr>
          <p:txBody>
            <a:bodyPr/>
            <a:lstStyle/>
            <a:p>
              <a:r>
                <a:rPr lang="en-US" altLang="ru-RU" sz="1400" b="1" dirty="0" smtClean="0">
                  <a:solidFill>
                    <a:srgbClr val="333399"/>
                  </a:solidFill>
                  <a:latin typeface="+mj-lt"/>
                </a:rPr>
                <a:t>Convention UNO on protection and development  environmental, 1992</a:t>
              </a:r>
              <a:endParaRPr lang="ru-RU" altLang="ru-RU" sz="1400" dirty="0">
                <a:latin typeface="+mj-lt"/>
              </a:endParaRPr>
            </a:p>
          </p:txBody>
        </p:sp>
        <p:sp>
          <p:nvSpPr>
            <p:cNvPr id="59402" name="Text Box 10"/>
            <p:cNvSpPr txBox="1">
              <a:spLocks noChangeArrowheads="1"/>
            </p:cNvSpPr>
            <p:nvPr/>
          </p:nvSpPr>
          <p:spPr bwMode="auto">
            <a:xfrm>
              <a:off x="8492" y="2371"/>
              <a:ext cx="2031" cy="1672"/>
            </a:xfrm>
            <a:prstGeom prst="rect">
              <a:avLst/>
            </a:prstGeom>
            <a:solidFill>
              <a:srgbClr val="FFCC99"/>
            </a:solidFill>
            <a:ln w="57150" cmpd="thinThick">
              <a:solidFill>
                <a:srgbClr val="000000"/>
              </a:solidFill>
              <a:miter lim="800000"/>
              <a:headEnd/>
              <a:tailEnd/>
            </a:ln>
          </p:spPr>
          <p:txBody>
            <a:bodyPr/>
            <a:lstStyle/>
            <a:p>
              <a:r>
                <a:rPr lang="en-US" altLang="ru-RU" sz="1400" b="1" dirty="0" smtClean="0">
                  <a:solidFill>
                    <a:srgbClr val="333399"/>
                  </a:solidFill>
                  <a:latin typeface="+mj-lt"/>
                </a:rPr>
                <a:t>Convention on combating desertification </a:t>
              </a:r>
              <a:r>
                <a:rPr lang="ru-RU" altLang="ru-RU" sz="1400" b="1" dirty="0" smtClean="0">
                  <a:solidFill>
                    <a:srgbClr val="333399"/>
                  </a:solidFill>
                  <a:latin typeface="+mj-lt"/>
                </a:rPr>
                <a:t>, </a:t>
              </a:r>
              <a:r>
                <a:rPr lang="ru-RU" altLang="ru-RU" sz="1400" b="1" dirty="0">
                  <a:solidFill>
                    <a:srgbClr val="333399"/>
                  </a:solidFill>
                  <a:latin typeface="+mj-lt"/>
                </a:rPr>
                <a:t>26.12.1996</a:t>
              </a:r>
              <a:endParaRPr lang="ru-RU" altLang="ru-RU" sz="1400" dirty="0">
                <a:latin typeface="+mj-lt"/>
              </a:endParaRPr>
            </a:p>
          </p:txBody>
        </p:sp>
        <p:sp>
          <p:nvSpPr>
            <p:cNvPr id="59403" name="Line 11"/>
            <p:cNvSpPr>
              <a:spLocks noChangeShapeType="1"/>
            </p:cNvSpPr>
            <p:nvPr/>
          </p:nvSpPr>
          <p:spPr bwMode="auto">
            <a:xfrm>
              <a:off x="6000" y="2928"/>
              <a:ext cx="277" cy="1"/>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400">
                <a:latin typeface="+mj-lt"/>
              </a:endParaRPr>
            </a:p>
          </p:txBody>
        </p:sp>
        <p:sp>
          <p:nvSpPr>
            <p:cNvPr id="59404" name="Line 12"/>
            <p:cNvSpPr>
              <a:spLocks noChangeShapeType="1"/>
            </p:cNvSpPr>
            <p:nvPr/>
          </p:nvSpPr>
          <p:spPr bwMode="auto">
            <a:xfrm>
              <a:off x="8215" y="2928"/>
              <a:ext cx="277" cy="1"/>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400">
                <a:latin typeface="+mj-lt"/>
              </a:endParaRPr>
            </a:p>
          </p:txBody>
        </p:sp>
        <p:sp>
          <p:nvSpPr>
            <p:cNvPr id="59405" name="Text Box 13"/>
            <p:cNvSpPr txBox="1">
              <a:spLocks noChangeArrowheads="1"/>
            </p:cNvSpPr>
            <p:nvPr/>
          </p:nvSpPr>
          <p:spPr bwMode="auto">
            <a:xfrm>
              <a:off x="2123" y="5018"/>
              <a:ext cx="1567" cy="1113"/>
            </a:xfrm>
            <a:prstGeom prst="rect">
              <a:avLst/>
            </a:prstGeom>
            <a:solidFill>
              <a:srgbClr val="FFCC99"/>
            </a:solidFill>
            <a:ln w="38100" cmpd="dbl">
              <a:solidFill>
                <a:srgbClr val="000000"/>
              </a:solidFill>
              <a:miter lim="800000"/>
              <a:headEnd/>
              <a:tailEnd/>
            </a:ln>
          </p:spPr>
          <p:txBody>
            <a:bodyPr/>
            <a:lstStyle/>
            <a:p>
              <a:r>
                <a:rPr lang="en-US" altLang="ru-RU" sz="1400" b="1" dirty="0" smtClean="0">
                  <a:solidFill>
                    <a:srgbClr val="333399"/>
                  </a:solidFill>
                  <a:latin typeface="+mj-lt"/>
                </a:rPr>
                <a:t>Plan combating on desertification</a:t>
              </a:r>
              <a:endParaRPr lang="ru-RU" altLang="ru-RU" sz="1400" dirty="0">
                <a:latin typeface="+mj-lt"/>
              </a:endParaRPr>
            </a:p>
          </p:txBody>
        </p:sp>
        <p:sp>
          <p:nvSpPr>
            <p:cNvPr id="59406" name="Text Box 14"/>
            <p:cNvSpPr txBox="1">
              <a:spLocks noChangeArrowheads="1"/>
            </p:cNvSpPr>
            <p:nvPr/>
          </p:nvSpPr>
          <p:spPr bwMode="auto">
            <a:xfrm>
              <a:off x="3784" y="5018"/>
              <a:ext cx="1477" cy="1114"/>
            </a:xfrm>
            <a:prstGeom prst="rect">
              <a:avLst/>
            </a:prstGeom>
            <a:solidFill>
              <a:srgbClr val="FFCC99"/>
            </a:solidFill>
            <a:ln w="38100" cmpd="dbl">
              <a:solidFill>
                <a:srgbClr val="000000"/>
              </a:solidFill>
              <a:miter lim="800000"/>
              <a:headEnd/>
              <a:tailEnd/>
            </a:ln>
          </p:spPr>
          <p:txBody>
            <a:bodyPr/>
            <a:lstStyle/>
            <a:p>
              <a:r>
                <a:rPr lang="en-US" altLang="ru-RU" sz="1400" b="1" dirty="0" smtClean="0">
                  <a:solidFill>
                    <a:srgbClr val="333399"/>
                  </a:solidFill>
                  <a:latin typeface="+mj-lt"/>
                </a:rPr>
                <a:t>Program   Man and Biosphere</a:t>
              </a:r>
              <a:endParaRPr lang="ru-RU" altLang="ru-RU" sz="1400" dirty="0">
                <a:latin typeface="+mj-lt"/>
              </a:endParaRPr>
            </a:p>
          </p:txBody>
        </p:sp>
        <p:sp>
          <p:nvSpPr>
            <p:cNvPr id="59408" name="Text Box 16"/>
            <p:cNvSpPr txBox="1">
              <a:spLocks noChangeArrowheads="1"/>
            </p:cNvSpPr>
            <p:nvPr/>
          </p:nvSpPr>
          <p:spPr bwMode="auto">
            <a:xfrm>
              <a:off x="7846" y="5018"/>
              <a:ext cx="2033" cy="1114"/>
            </a:xfrm>
            <a:prstGeom prst="rect">
              <a:avLst/>
            </a:prstGeom>
            <a:solidFill>
              <a:srgbClr val="FFCC99"/>
            </a:solidFill>
            <a:ln w="38100" cmpd="dbl">
              <a:solidFill>
                <a:srgbClr val="000000"/>
              </a:solidFill>
              <a:miter lim="800000"/>
              <a:headEnd/>
              <a:tailEnd/>
            </a:ln>
          </p:spPr>
          <p:txBody>
            <a:bodyPr/>
            <a:lstStyle/>
            <a:p>
              <a:r>
                <a:rPr lang="en-US" altLang="ru-RU" sz="1400" b="1" dirty="0" smtClean="0">
                  <a:solidFill>
                    <a:srgbClr val="333399"/>
                  </a:solidFill>
                  <a:latin typeface="+mj-lt"/>
                </a:rPr>
                <a:t>Agenda </a:t>
              </a:r>
              <a:r>
                <a:rPr lang="ru-RU" altLang="ru-RU" sz="1400" b="1" dirty="0" smtClean="0">
                  <a:solidFill>
                    <a:srgbClr val="333399"/>
                  </a:solidFill>
                  <a:latin typeface="+mj-lt"/>
                </a:rPr>
                <a:t> 21</a:t>
              </a:r>
              <a:r>
                <a:rPr lang="en-US" altLang="ru-RU" sz="1400" b="1" dirty="0" smtClean="0">
                  <a:solidFill>
                    <a:srgbClr val="333399"/>
                  </a:solidFill>
                  <a:latin typeface="+mj-lt"/>
                </a:rPr>
                <a:t>, chapter 12, </a:t>
              </a:r>
              <a:r>
                <a:rPr lang="ru-RU" altLang="ru-RU" sz="1400" b="1" dirty="0" smtClean="0">
                  <a:solidFill>
                    <a:srgbClr val="333399"/>
                  </a:solidFill>
                  <a:latin typeface="+mj-lt"/>
                </a:rPr>
                <a:t> </a:t>
              </a:r>
              <a:r>
                <a:rPr lang="en-US" altLang="ru-RU" sz="1400" b="1" dirty="0" smtClean="0">
                  <a:solidFill>
                    <a:srgbClr val="333399"/>
                  </a:solidFill>
                  <a:latin typeface="+mj-lt"/>
                </a:rPr>
                <a:t>Combating dryland</a:t>
              </a:r>
              <a:endParaRPr lang="ru-RU" altLang="ru-RU" sz="1400" dirty="0">
                <a:latin typeface="+mj-lt"/>
              </a:endParaRPr>
            </a:p>
          </p:txBody>
        </p:sp>
        <p:sp>
          <p:nvSpPr>
            <p:cNvPr id="59409" name="Line 17"/>
            <p:cNvSpPr>
              <a:spLocks noChangeShapeType="1"/>
            </p:cNvSpPr>
            <p:nvPr/>
          </p:nvSpPr>
          <p:spPr bwMode="auto">
            <a:xfrm flipH="1">
              <a:off x="2953" y="4043"/>
              <a:ext cx="1201" cy="975"/>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400">
                <a:latin typeface="+mj-lt"/>
              </a:endParaRPr>
            </a:p>
          </p:txBody>
        </p:sp>
        <p:sp>
          <p:nvSpPr>
            <p:cNvPr id="59410" name="Line 18"/>
            <p:cNvSpPr>
              <a:spLocks noChangeShapeType="1"/>
            </p:cNvSpPr>
            <p:nvPr/>
          </p:nvSpPr>
          <p:spPr bwMode="auto">
            <a:xfrm>
              <a:off x="8215" y="4043"/>
              <a:ext cx="1016" cy="975"/>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1400">
                <a:latin typeface="+mj-lt"/>
              </a:endParaRPr>
            </a:p>
          </p:txBody>
        </p:sp>
        <p:sp>
          <p:nvSpPr>
            <p:cNvPr id="59411" name="Text Box 19"/>
            <p:cNvSpPr txBox="1">
              <a:spLocks noChangeArrowheads="1"/>
            </p:cNvSpPr>
            <p:nvPr/>
          </p:nvSpPr>
          <p:spPr bwMode="auto">
            <a:xfrm>
              <a:off x="10062" y="4879"/>
              <a:ext cx="1339" cy="1250"/>
            </a:xfrm>
            <a:prstGeom prst="rect">
              <a:avLst/>
            </a:prstGeom>
            <a:solidFill>
              <a:srgbClr val="FFCC99"/>
            </a:solidFill>
            <a:ln w="57150" cmpd="thinThick">
              <a:solidFill>
                <a:srgbClr val="000000"/>
              </a:solidFill>
              <a:miter lim="800000"/>
              <a:headEnd/>
              <a:tailEnd/>
            </a:ln>
          </p:spPr>
          <p:txBody>
            <a:bodyPr/>
            <a:lstStyle/>
            <a:p>
              <a:r>
                <a:rPr lang="en-US" altLang="ru-RU" sz="1400" b="1" dirty="0" smtClean="0">
                  <a:solidFill>
                    <a:srgbClr val="333399"/>
                  </a:solidFill>
                  <a:latin typeface="+mj-lt"/>
                </a:rPr>
                <a:t>Convention on biodiversity</a:t>
              </a:r>
              <a:endParaRPr lang="ru-RU" altLang="ru-RU" sz="1400" dirty="0">
                <a:latin typeface="+mj-lt"/>
              </a:endParaRPr>
            </a:p>
          </p:txBody>
        </p:sp>
        <p:sp>
          <p:nvSpPr>
            <p:cNvPr id="59412" name="Text Box 20"/>
            <p:cNvSpPr txBox="1">
              <a:spLocks noChangeArrowheads="1"/>
            </p:cNvSpPr>
            <p:nvPr/>
          </p:nvSpPr>
          <p:spPr bwMode="auto">
            <a:xfrm>
              <a:off x="10062" y="6690"/>
              <a:ext cx="1339" cy="1255"/>
            </a:xfrm>
            <a:prstGeom prst="rect">
              <a:avLst/>
            </a:prstGeom>
            <a:solidFill>
              <a:srgbClr val="FFCC99"/>
            </a:solidFill>
            <a:ln w="57150" cmpd="thinThick">
              <a:solidFill>
                <a:srgbClr val="000000"/>
              </a:solidFill>
              <a:miter lim="800000"/>
              <a:headEnd/>
              <a:tailEnd/>
            </a:ln>
          </p:spPr>
          <p:txBody>
            <a:bodyPr/>
            <a:lstStyle/>
            <a:p>
              <a:r>
                <a:rPr lang="en-US" altLang="ru-RU" sz="1400" b="1" dirty="0" smtClean="0">
                  <a:solidFill>
                    <a:srgbClr val="333399"/>
                  </a:solidFill>
                  <a:latin typeface="+mj-lt"/>
                </a:rPr>
                <a:t>Convention on Climate change</a:t>
              </a:r>
              <a:endParaRPr lang="ru-RU" altLang="ru-RU" sz="1400" dirty="0">
                <a:latin typeface="+mj-lt"/>
              </a:endParaRPr>
            </a:p>
          </p:txBody>
        </p:sp>
        <p:sp>
          <p:nvSpPr>
            <p:cNvPr id="59413" name="Line 21"/>
            <p:cNvSpPr>
              <a:spLocks noChangeShapeType="1"/>
            </p:cNvSpPr>
            <p:nvPr/>
          </p:nvSpPr>
          <p:spPr bwMode="auto">
            <a:xfrm>
              <a:off x="10431" y="4043"/>
              <a:ext cx="1" cy="836"/>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ru-RU" sz="1400">
                <a:latin typeface="+mj-lt"/>
              </a:endParaRPr>
            </a:p>
          </p:txBody>
        </p:sp>
        <p:sp>
          <p:nvSpPr>
            <p:cNvPr id="59414" name="Line 22"/>
            <p:cNvSpPr>
              <a:spLocks noChangeShapeType="1"/>
            </p:cNvSpPr>
            <p:nvPr/>
          </p:nvSpPr>
          <p:spPr bwMode="auto">
            <a:xfrm flipV="1">
              <a:off x="10523" y="6132"/>
              <a:ext cx="2" cy="559"/>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ru-RU" sz="1400">
                <a:latin typeface="+mj-lt"/>
              </a:endParaRPr>
            </a:p>
          </p:txBody>
        </p:sp>
      </p:grpSp>
      <p:sp>
        <p:nvSpPr>
          <p:cNvPr id="59415" name="Text Box 23"/>
          <p:cNvSpPr txBox="1">
            <a:spLocks noChangeArrowheads="1"/>
          </p:cNvSpPr>
          <p:nvPr/>
        </p:nvSpPr>
        <p:spPr bwMode="auto">
          <a:xfrm>
            <a:off x="611188" y="260350"/>
            <a:ext cx="8065268" cy="954107"/>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b="1" dirty="0"/>
              <a:t>Development of the </a:t>
            </a:r>
            <a:r>
              <a:rPr lang="en-US" sz="2800" b="1" dirty="0" smtClean="0"/>
              <a:t>activity</a:t>
            </a:r>
            <a:r>
              <a:rPr lang="ru-RU" sz="2800" b="1" dirty="0" smtClean="0"/>
              <a:t> </a:t>
            </a:r>
            <a:r>
              <a:rPr lang="en-US" sz="2800" b="1" dirty="0" smtClean="0"/>
              <a:t>on international level on </a:t>
            </a:r>
            <a:r>
              <a:rPr lang="en-US" sz="2800" b="1" dirty="0"/>
              <a:t>desertification problems</a:t>
            </a:r>
            <a:endParaRPr lang="ru-RU" altLang="ru-RU" sz="2800" b="1" dirty="0">
              <a:solidFill>
                <a:srgbClr val="CC6600"/>
              </a:solidFill>
              <a:latin typeface="A3 Times AzLat" pitchFamily="18" charset="-52"/>
            </a:endParaRPr>
          </a:p>
        </p:txBody>
      </p:sp>
      <p:sp>
        <p:nvSpPr>
          <p:cNvPr id="59416" name="Rectangle 24"/>
          <p:cNvSpPr>
            <a:spLocks noChangeArrowheads="1"/>
          </p:cNvSpPr>
          <p:nvPr/>
        </p:nvSpPr>
        <p:spPr bwMode="auto">
          <a:xfrm>
            <a:off x="4716463" y="6384925"/>
            <a:ext cx="4427537" cy="396875"/>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ru-RU" sz="1000" b="1">
                <a:solidFill>
                  <a:schemeClr val="bg1"/>
                </a:solidFill>
                <a:cs typeface="Arial" charset="0"/>
              </a:rPr>
              <a:t>RAMIZ MAMMADOV</a:t>
            </a:r>
            <a:r>
              <a:rPr lang="ru-RU" altLang="ru-RU" sz="1000" b="1">
                <a:solidFill>
                  <a:schemeClr val="bg1"/>
                </a:solidFill>
                <a:cs typeface="Arial" charset="0"/>
              </a:rPr>
              <a:t> </a:t>
            </a:r>
            <a:endParaRPr lang="en-US" altLang="ru-RU" sz="1000" b="1">
              <a:solidFill>
                <a:schemeClr val="bg1"/>
              </a:solidFill>
              <a:cs typeface="Arial" charset="0"/>
            </a:endParaRPr>
          </a:p>
          <a:p>
            <a:pPr algn="ctr"/>
            <a:r>
              <a:rPr lang="en-US" altLang="ru-RU" sz="1000" b="1">
                <a:solidFill>
                  <a:schemeClr val="bg1"/>
                </a:solidFill>
                <a:cs typeface="Arial" charset="0"/>
              </a:rPr>
              <a:t>INSTITUTE OF GEOGRAPHY AZERBAIJAN ACDEMY OF SCIENCES</a:t>
            </a:r>
          </a:p>
        </p:txBody>
      </p:sp>
      <p:sp>
        <p:nvSpPr>
          <p:cNvPr id="24" name="Text Box 15"/>
          <p:cNvSpPr txBox="1">
            <a:spLocks noChangeArrowheads="1"/>
          </p:cNvSpPr>
          <p:nvPr/>
        </p:nvSpPr>
        <p:spPr bwMode="auto">
          <a:xfrm>
            <a:off x="3506740" y="3884747"/>
            <a:ext cx="1903405" cy="913904"/>
          </a:xfrm>
          <a:prstGeom prst="rect">
            <a:avLst/>
          </a:prstGeom>
          <a:solidFill>
            <a:srgbClr val="FFCC99"/>
          </a:solidFill>
          <a:ln w="38100" cmpd="dbl">
            <a:solidFill>
              <a:srgbClr val="000000"/>
            </a:solidFill>
            <a:miter lim="800000"/>
            <a:headEnd/>
            <a:tailEnd/>
          </a:ln>
        </p:spPr>
        <p:txBody>
          <a:bodyPr/>
          <a:lstStyle/>
          <a:p>
            <a:r>
              <a:rPr lang="en-US" altLang="ru-RU" sz="1400" b="1" dirty="0" smtClean="0">
                <a:solidFill>
                  <a:srgbClr val="333399"/>
                </a:solidFill>
                <a:latin typeface="+mj-lt"/>
              </a:rPr>
              <a:t>National Program about Environmental </a:t>
            </a:r>
            <a:r>
              <a:rPr lang="en-US" altLang="ru-RU" sz="1400" b="1" dirty="0">
                <a:solidFill>
                  <a:srgbClr val="333399"/>
                </a:solidFill>
                <a:latin typeface="+mj-lt"/>
              </a:rPr>
              <a:t>P</a:t>
            </a:r>
            <a:r>
              <a:rPr lang="en-US" altLang="ru-RU" sz="1400" b="1" dirty="0" smtClean="0">
                <a:solidFill>
                  <a:srgbClr val="333399"/>
                </a:solidFill>
                <a:latin typeface="+mj-lt"/>
              </a:rPr>
              <a:t>rotection</a:t>
            </a:r>
            <a:endParaRPr lang="ru-RU" altLang="ru-RU" sz="1400" dirty="0">
              <a:latin typeface="+mj-lt"/>
            </a:endParaRPr>
          </a:p>
        </p:txBody>
      </p:sp>
    </p:spTree>
    <p:extLst>
      <p:ext uri="{BB962C8B-B14F-4D97-AF65-F5344CB8AC3E}">
        <p14:creationId xmlns:p14="http://schemas.microsoft.com/office/powerpoint/2010/main" val="18679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2706" name="Rectangle 242"/>
          <p:cNvSpPr>
            <a:spLocks noChangeArrowheads="1"/>
          </p:cNvSpPr>
          <p:nvPr/>
        </p:nvSpPr>
        <p:spPr bwMode="auto">
          <a:xfrm>
            <a:off x="4716463" y="6384925"/>
            <a:ext cx="4427537" cy="396875"/>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ru-RU" sz="1000" b="1">
                <a:solidFill>
                  <a:srgbClr val="66FF99"/>
                </a:solidFill>
                <a:cs typeface="Arial" charset="0"/>
              </a:rPr>
              <a:t>RAMIZ MAMMADOV</a:t>
            </a:r>
            <a:r>
              <a:rPr lang="ru-RU" altLang="ru-RU" sz="1000" b="1">
                <a:solidFill>
                  <a:srgbClr val="66FF99"/>
                </a:solidFill>
                <a:cs typeface="Arial" charset="0"/>
              </a:rPr>
              <a:t> </a:t>
            </a:r>
            <a:endParaRPr lang="en-US" altLang="ru-RU" sz="1000" b="1">
              <a:solidFill>
                <a:srgbClr val="66FF99"/>
              </a:solidFill>
              <a:cs typeface="Arial" charset="0"/>
            </a:endParaRPr>
          </a:p>
          <a:p>
            <a:pPr algn="ctr"/>
            <a:r>
              <a:rPr lang="en-US" altLang="ru-RU" sz="1000" b="1">
                <a:solidFill>
                  <a:srgbClr val="66FF99"/>
                </a:solidFill>
                <a:cs typeface="Arial" charset="0"/>
              </a:rPr>
              <a:t>INSTITUTE OF GEOGRAPHY AZERBAIJAN ACDEMY OF SCIENCES</a:t>
            </a:r>
          </a:p>
        </p:txBody>
      </p:sp>
      <p:sp>
        <p:nvSpPr>
          <p:cNvPr id="5" name="Прямоугольник 4"/>
          <p:cNvSpPr/>
          <p:nvPr/>
        </p:nvSpPr>
        <p:spPr>
          <a:xfrm>
            <a:off x="179512" y="332656"/>
            <a:ext cx="8424936" cy="523220"/>
          </a:xfrm>
          <a:prstGeom prst="rect">
            <a:avLst/>
          </a:prstGeom>
        </p:spPr>
        <p:txBody>
          <a:bodyPr wrap="square">
            <a:spAutoFit/>
          </a:bodyPr>
          <a:lstStyle/>
          <a:p>
            <a:r>
              <a:rPr lang="en-US" sz="2800" b="1" dirty="0" smtClean="0"/>
              <a:t>The </a:t>
            </a:r>
            <a:r>
              <a:rPr lang="en-US" sz="2800" b="1" dirty="0"/>
              <a:t>indicators and classes of desertification</a:t>
            </a:r>
            <a:endParaRPr lang="ru-RU" sz="2800" dirty="0"/>
          </a:p>
        </p:txBody>
      </p:sp>
      <p:graphicFrame>
        <p:nvGraphicFramePr>
          <p:cNvPr id="8" name="Table 7"/>
          <p:cNvGraphicFramePr>
            <a:graphicFrameLocks noGrp="1"/>
          </p:cNvGraphicFramePr>
          <p:nvPr/>
        </p:nvGraphicFramePr>
        <p:xfrm>
          <a:off x="539552" y="1268760"/>
          <a:ext cx="7848872" cy="4099522"/>
        </p:xfrm>
        <a:graphic>
          <a:graphicData uri="http://schemas.openxmlformats.org/drawingml/2006/table">
            <a:tbl>
              <a:tblPr/>
              <a:tblGrid>
                <a:gridCol w="786692"/>
                <a:gridCol w="2674260"/>
                <a:gridCol w="2325623"/>
                <a:gridCol w="2062297"/>
              </a:tblGrid>
              <a:tr h="1152127">
                <a:tc>
                  <a:txBody>
                    <a:bodyPr/>
                    <a:lstStyle/>
                    <a:p>
                      <a:pPr algn="ctr">
                        <a:spcAft>
                          <a:spcPts val="0"/>
                        </a:spcAft>
                      </a:pPr>
                      <a:r>
                        <a:rPr lang="en-US" sz="2000" b="1">
                          <a:latin typeface="Times New Roman"/>
                          <a:ea typeface="Calibri"/>
                          <a:cs typeface="Times New Roman"/>
                        </a:rPr>
                        <a:t>№ </a:t>
                      </a:r>
                      <a:endParaRPr lang="ru-RU"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a:latin typeface="Times New Roman"/>
                          <a:ea typeface="Calibri"/>
                          <a:cs typeface="Times New Roman"/>
                        </a:rPr>
                        <a:t>Types of desertification </a:t>
                      </a:r>
                      <a:endParaRPr lang="ru-RU"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a:latin typeface="Times New Roman"/>
                          <a:ea typeface="Calibri"/>
                          <a:cs typeface="Times New Roman"/>
                        </a:rPr>
                        <a:t>Degree of desertification </a:t>
                      </a:r>
                      <a:endParaRPr lang="ru-RU"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a:latin typeface="Times New Roman"/>
                          <a:ea typeface="Calibri"/>
                          <a:cs typeface="Times New Roman"/>
                        </a:rPr>
                        <a:t>Reasons of desertification </a:t>
                      </a:r>
                      <a:endParaRPr lang="ru-RU"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5">
                <a:tc>
                  <a:txBody>
                    <a:bodyPr/>
                    <a:lstStyle/>
                    <a:p>
                      <a:pPr algn="ctr">
                        <a:spcAft>
                          <a:spcPts val="0"/>
                        </a:spcAft>
                      </a:pPr>
                      <a:r>
                        <a:rPr lang="en-US" sz="2000" b="1">
                          <a:latin typeface="Times New Roman"/>
                          <a:ea typeface="Calibri"/>
                          <a:cs typeface="Times New Roman"/>
                        </a:rPr>
                        <a:t>1. </a:t>
                      </a:r>
                      <a:endParaRPr lang="ru-RU"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a:latin typeface="Times New Roman"/>
                          <a:ea typeface="Calibri"/>
                          <a:cs typeface="Times New Roman"/>
                        </a:rPr>
                        <a:t>Wind erosion </a:t>
                      </a:r>
                      <a:endParaRPr lang="ru-RU"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a:latin typeface="Times New Roman"/>
                          <a:ea typeface="Calibri"/>
                          <a:cs typeface="Times New Roman"/>
                        </a:rPr>
                        <a:t>No desertification </a:t>
                      </a:r>
                      <a:endParaRPr lang="ru-RU"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2000" b="1" dirty="0" err="1">
                          <a:latin typeface="Times New Roman"/>
                          <a:ea typeface="Calibri"/>
                          <a:cs typeface="Times New Roman"/>
                        </a:rPr>
                        <a:t>Nt</a:t>
                      </a:r>
                      <a:r>
                        <a:rPr lang="en-US" sz="2000" b="1" dirty="0">
                          <a:latin typeface="Times New Roman"/>
                          <a:ea typeface="Calibri"/>
                          <a:cs typeface="Times New Roman"/>
                        </a:rPr>
                        <a:t>   </a:t>
                      </a:r>
                      <a:r>
                        <a:rPr lang="en-US" sz="2000" b="1" dirty="0" smtClean="0">
                          <a:latin typeface="Times New Roman"/>
                          <a:ea typeface="Calibri"/>
                          <a:cs typeface="Times New Roman"/>
                        </a:rPr>
                        <a:t>-  </a:t>
                      </a:r>
                      <a:r>
                        <a:rPr lang="en-US" sz="2000" b="1" dirty="0">
                          <a:latin typeface="Times New Roman"/>
                          <a:ea typeface="Calibri"/>
                          <a:cs typeface="Times New Roman"/>
                        </a:rPr>
                        <a:t>Natural </a:t>
                      </a:r>
                      <a:endParaRPr lang="ru-RU"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5">
                <a:tc>
                  <a:txBody>
                    <a:bodyPr/>
                    <a:lstStyle/>
                    <a:p>
                      <a:pPr algn="ctr">
                        <a:spcAft>
                          <a:spcPts val="0"/>
                        </a:spcAft>
                      </a:pPr>
                      <a:r>
                        <a:rPr lang="en-US" sz="2000" b="1">
                          <a:latin typeface="Times New Roman"/>
                          <a:ea typeface="Calibri"/>
                          <a:cs typeface="Times New Roman"/>
                        </a:rPr>
                        <a:t>2. </a:t>
                      </a:r>
                      <a:endParaRPr lang="ru-RU"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a:latin typeface="Times New Roman"/>
                          <a:ea typeface="Calibri"/>
                          <a:cs typeface="Times New Roman"/>
                        </a:rPr>
                        <a:t>Deflation </a:t>
                      </a:r>
                      <a:endParaRPr lang="ru-RU"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a:latin typeface="Times New Roman"/>
                          <a:ea typeface="Calibri"/>
                          <a:cs typeface="Times New Roman"/>
                        </a:rPr>
                        <a:t>Weak </a:t>
                      </a:r>
                      <a:endParaRPr lang="ru-RU"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000" b="1" dirty="0">
                          <a:latin typeface="Times New Roman"/>
                          <a:ea typeface="Calibri"/>
                          <a:cs typeface="Times New Roman"/>
                        </a:rPr>
                        <a:t>Ct  </a:t>
                      </a:r>
                      <a:r>
                        <a:rPr lang="en-US" sz="2000" b="1" dirty="0" smtClean="0">
                          <a:latin typeface="Times New Roman"/>
                          <a:ea typeface="Calibri"/>
                          <a:cs typeface="Times New Roman"/>
                        </a:rPr>
                        <a:t>- Agricultural </a:t>
                      </a:r>
                      <a:endParaRPr lang="ru-RU"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5">
                <a:tc>
                  <a:txBody>
                    <a:bodyPr/>
                    <a:lstStyle/>
                    <a:p>
                      <a:pPr algn="ctr">
                        <a:spcAft>
                          <a:spcPts val="0"/>
                        </a:spcAft>
                      </a:pPr>
                      <a:r>
                        <a:rPr lang="en-US" sz="2000" b="1">
                          <a:latin typeface="Times New Roman"/>
                          <a:ea typeface="Calibri"/>
                          <a:cs typeface="Times New Roman"/>
                        </a:rPr>
                        <a:t>3. </a:t>
                      </a:r>
                      <a:endParaRPr lang="ru-RU"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a:latin typeface="Times New Roman"/>
                          <a:ea typeface="Calibri"/>
                          <a:cs typeface="Times New Roman"/>
                        </a:rPr>
                        <a:t>Salinization </a:t>
                      </a:r>
                      <a:endParaRPr lang="ru-RU"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a:latin typeface="Times New Roman"/>
                          <a:ea typeface="Calibri"/>
                          <a:cs typeface="Times New Roman"/>
                        </a:rPr>
                        <a:t>Moderate </a:t>
                      </a:r>
                      <a:endParaRPr lang="ru-RU"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000" b="1" dirty="0">
                          <a:latin typeface="Times New Roman"/>
                          <a:ea typeface="Calibri"/>
                          <a:cs typeface="Times New Roman"/>
                        </a:rPr>
                        <a:t>PR   </a:t>
                      </a:r>
                      <a:r>
                        <a:rPr lang="en-US" sz="2000" b="1" dirty="0" smtClean="0">
                          <a:latin typeface="Times New Roman"/>
                          <a:ea typeface="Calibri"/>
                          <a:cs typeface="Times New Roman"/>
                        </a:rPr>
                        <a:t>-  </a:t>
                      </a:r>
                      <a:r>
                        <a:rPr lang="en-US" sz="2000" b="1" dirty="0">
                          <a:latin typeface="Times New Roman"/>
                          <a:ea typeface="Calibri"/>
                          <a:cs typeface="Times New Roman"/>
                        </a:rPr>
                        <a:t>man-caused </a:t>
                      </a:r>
                      <a:endParaRPr lang="ru-RU"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5">
                <a:tc>
                  <a:txBody>
                    <a:bodyPr/>
                    <a:lstStyle/>
                    <a:p>
                      <a:pPr algn="ctr">
                        <a:spcAft>
                          <a:spcPts val="0"/>
                        </a:spcAft>
                      </a:pPr>
                      <a:r>
                        <a:rPr lang="en-US" sz="2000" b="1">
                          <a:latin typeface="Times New Roman"/>
                          <a:ea typeface="Calibri"/>
                          <a:cs typeface="Times New Roman"/>
                        </a:rPr>
                        <a:t>4. </a:t>
                      </a:r>
                      <a:endParaRPr lang="ru-RU"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a:latin typeface="Times New Roman"/>
                          <a:ea typeface="Calibri"/>
                          <a:cs typeface="Times New Roman"/>
                        </a:rPr>
                        <a:t>Man-caused </a:t>
                      </a:r>
                      <a:endParaRPr lang="ru-RU"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a:latin typeface="Times New Roman"/>
                          <a:ea typeface="Calibri"/>
                          <a:cs typeface="Times New Roman"/>
                        </a:rPr>
                        <a:t>Strong </a:t>
                      </a:r>
                      <a:endParaRPr lang="ru-RU"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000" b="1" dirty="0" err="1">
                          <a:latin typeface="Times New Roman"/>
                          <a:ea typeface="Calibri"/>
                          <a:cs typeface="Times New Roman"/>
                        </a:rPr>
                        <a:t>Og</a:t>
                      </a:r>
                      <a:r>
                        <a:rPr lang="en-US" sz="2000" b="1" dirty="0">
                          <a:latin typeface="Times New Roman"/>
                          <a:ea typeface="Calibri"/>
                          <a:cs typeface="Times New Roman"/>
                        </a:rPr>
                        <a:t>  </a:t>
                      </a:r>
                      <a:r>
                        <a:rPr lang="en-US" sz="2000" b="1" dirty="0" smtClean="0">
                          <a:latin typeface="Times New Roman"/>
                          <a:ea typeface="Calibri"/>
                          <a:cs typeface="Times New Roman"/>
                        </a:rPr>
                        <a:t>-  </a:t>
                      </a:r>
                      <a:r>
                        <a:rPr lang="en-US" sz="2000" b="1" dirty="0">
                          <a:latin typeface="Times New Roman"/>
                          <a:ea typeface="Calibri"/>
                          <a:cs typeface="Times New Roman"/>
                        </a:rPr>
                        <a:t>Cattle breeding </a:t>
                      </a:r>
                      <a:endParaRPr lang="ru-RU"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5">
                <a:tc>
                  <a:txBody>
                    <a:bodyPr/>
                    <a:lstStyle/>
                    <a:p>
                      <a:pPr algn="ctr">
                        <a:spcAft>
                          <a:spcPts val="0"/>
                        </a:spcAft>
                      </a:pPr>
                      <a:r>
                        <a:rPr lang="en-US" sz="2000" b="1">
                          <a:latin typeface="Times New Roman"/>
                          <a:ea typeface="Calibri"/>
                          <a:cs typeface="Times New Roman"/>
                        </a:rPr>
                        <a:t>5. </a:t>
                      </a:r>
                      <a:endParaRPr lang="ru-RU"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latin typeface="Times New Roman"/>
                          <a:ea typeface="Calibri"/>
                          <a:cs typeface="Times New Roman"/>
                        </a:rPr>
                        <a:t>Degradation of flora </a:t>
                      </a:r>
                      <a:endParaRPr lang="ru-RU"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a:latin typeface="Times New Roman"/>
                          <a:ea typeface="Calibri"/>
                          <a:cs typeface="Times New Roman"/>
                        </a:rPr>
                        <a:t>Too strong </a:t>
                      </a:r>
                      <a:endParaRPr lang="ru-RU"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000" b="1" dirty="0">
                          <a:latin typeface="Times New Roman"/>
                          <a:ea typeface="Calibri"/>
                          <a:cs typeface="Times New Roman"/>
                        </a:rPr>
                        <a:t>Ag </a:t>
                      </a:r>
                      <a:r>
                        <a:rPr lang="en-US" sz="2000" b="1" dirty="0" smtClean="0">
                          <a:latin typeface="Times New Roman"/>
                          <a:ea typeface="Calibri"/>
                          <a:cs typeface="Times New Roman"/>
                        </a:rPr>
                        <a:t>-Deforestation </a:t>
                      </a:r>
                      <a:endParaRPr lang="ru-RU"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93858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5"/>
          <p:cNvSpPr>
            <a:spLocks noGrp="1" noChangeArrowheads="1"/>
          </p:cNvSpPr>
          <p:nvPr>
            <p:ph type="title"/>
          </p:nvPr>
        </p:nvSpPr>
        <p:spPr>
          <a:xfrm>
            <a:off x="250824" y="0"/>
            <a:ext cx="8425631" cy="692696"/>
          </a:xfrm>
          <a:solidFill>
            <a:srgbClr val="CCFFCC"/>
          </a:solidFill>
          <a:ln/>
        </p:spPr>
        <p:txBody>
          <a:bodyPr>
            <a:normAutofit/>
          </a:bodyPr>
          <a:lstStyle/>
          <a:p>
            <a:r>
              <a:rPr lang="en-US" altLang="ru-RU" sz="3200" b="1" dirty="0" smtClean="0">
                <a:latin typeface="A3 Times AzLat" pitchFamily="18" charset="-52"/>
              </a:rPr>
              <a:t>Criteria for estimate of desertification by EU </a:t>
            </a:r>
            <a:endParaRPr lang="ru-RU" altLang="ru-RU" dirty="0">
              <a:latin typeface="A3 Times AzLat" pitchFamily="18" charset="-52"/>
            </a:endParaRPr>
          </a:p>
        </p:txBody>
      </p:sp>
      <p:sp>
        <p:nvSpPr>
          <p:cNvPr id="5" name="Rectangle 5"/>
          <p:cNvSpPr>
            <a:spLocks noChangeArrowheads="1"/>
          </p:cNvSpPr>
          <p:nvPr/>
        </p:nvSpPr>
        <p:spPr bwMode="auto">
          <a:xfrm>
            <a:off x="4699739" y="6452609"/>
            <a:ext cx="4427537" cy="396875"/>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ru-RU" sz="1000" b="1">
                <a:solidFill>
                  <a:schemeClr val="bg1"/>
                </a:solidFill>
                <a:cs typeface="Arial" charset="0"/>
              </a:rPr>
              <a:t>RAMIZ MAMMADOV</a:t>
            </a:r>
            <a:r>
              <a:rPr lang="ru-RU" altLang="ru-RU" sz="1000" b="1">
                <a:solidFill>
                  <a:schemeClr val="bg1"/>
                </a:solidFill>
                <a:cs typeface="Arial" charset="0"/>
              </a:rPr>
              <a:t> </a:t>
            </a:r>
            <a:endParaRPr lang="en-US" altLang="ru-RU" sz="1000" b="1">
              <a:solidFill>
                <a:schemeClr val="bg1"/>
              </a:solidFill>
              <a:cs typeface="Arial" charset="0"/>
            </a:endParaRPr>
          </a:p>
          <a:p>
            <a:pPr algn="ctr"/>
            <a:r>
              <a:rPr lang="en-US" altLang="ru-RU" sz="1000" b="1">
                <a:solidFill>
                  <a:schemeClr val="bg1"/>
                </a:solidFill>
                <a:cs typeface="Arial" charset="0"/>
              </a:rPr>
              <a:t>INSTITUTE OF GEOGRAPHY AZERBAIJAN ACDEMY OF SCIENCES</a:t>
            </a:r>
          </a:p>
        </p:txBody>
      </p:sp>
      <p:sp>
        <p:nvSpPr>
          <p:cNvPr id="2" name="Таблица 1"/>
          <p:cNvSpPr>
            <a:spLocks noGrp="1"/>
          </p:cNvSpPr>
          <p:nvPr>
            <p:ph type="tbl" idx="1"/>
          </p:nvPr>
        </p:nvSpPr>
        <p:spPr/>
      </p:sp>
      <p:graphicFrame>
        <p:nvGraphicFramePr>
          <p:cNvPr id="7" name="Group 100"/>
          <p:cNvGraphicFramePr>
            <a:graphicFrameLocks/>
          </p:cNvGraphicFramePr>
          <p:nvPr>
            <p:extLst>
              <p:ext uri="{D42A27DB-BD31-4B8C-83A1-F6EECF244321}">
                <p14:modId xmlns:p14="http://schemas.microsoft.com/office/powerpoint/2010/main" val="912738723"/>
              </p:ext>
            </p:extLst>
          </p:nvPr>
        </p:nvGraphicFramePr>
        <p:xfrm>
          <a:off x="-1" y="623393"/>
          <a:ext cx="9180513" cy="6154430"/>
        </p:xfrm>
        <a:graphic>
          <a:graphicData uri="http://schemas.openxmlformats.org/drawingml/2006/table">
            <a:tbl>
              <a:tblPr/>
              <a:tblGrid>
                <a:gridCol w="3434022"/>
                <a:gridCol w="1284720"/>
                <a:gridCol w="1069443"/>
                <a:gridCol w="986110"/>
                <a:gridCol w="1112846"/>
                <a:gridCol w="1293372"/>
              </a:tblGrid>
              <a:tr h="28629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ru-RU" sz="1400" b="1" i="0" u="none" strike="noStrike" cap="none" normalizeH="0" baseline="0" dirty="0" smtClean="0">
                          <a:ln>
                            <a:noFill/>
                          </a:ln>
                          <a:solidFill>
                            <a:schemeClr val="tx1"/>
                          </a:solidFill>
                          <a:effectLst/>
                          <a:latin typeface="Arial" charset="0"/>
                          <a:ea typeface="Times New Roman" pitchFamily="18" charset="0"/>
                          <a:cs typeface="Arial" charset="0"/>
                        </a:rPr>
                        <a:t>Type of desertification</a:t>
                      </a:r>
                      <a:endParaRPr kumimoji="0" lang="en-GB" altLang="ru-RU"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gridSpan="5">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400" b="1" i="0" u="none" strike="noStrike" cap="none" normalizeH="0" baseline="0" dirty="0" smtClean="0">
                          <a:ln>
                            <a:noFill/>
                          </a:ln>
                          <a:solidFill>
                            <a:schemeClr val="tx1"/>
                          </a:solidFill>
                          <a:effectLst/>
                          <a:latin typeface="Arial" charset="0"/>
                          <a:ea typeface="Times New Roman" pitchFamily="18" charset="0"/>
                          <a:cs typeface="Arial" charset="0"/>
                        </a:rPr>
                        <a:t>Category of desertification ( degree of desertification)</a:t>
                      </a:r>
                      <a:endParaRPr kumimoji="0" lang="en-GB" altLang="ru-RU"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6803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1" i="0" u="none" strike="noStrike" cap="none" normalizeH="0" baseline="0" dirty="0" smtClean="0">
                          <a:ln>
                            <a:noFill/>
                          </a:ln>
                          <a:solidFill>
                            <a:schemeClr val="tx1"/>
                          </a:solidFill>
                          <a:effectLst/>
                          <a:latin typeface="Arial" charset="0"/>
                          <a:ea typeface="Times New Roman" pitchFamily="18" charset="0"/>
                          <a:cs typeface="Arial" charset="0"/>
                        </a:rPr>
                        <a:t>Not degradation geosystems </a:t>
                      </a:r>
                      <a:endParaRPr kumimoji="0" lang="en-GB" altLang="ru-RU"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1" i="0" u="none" strike="noStrike" cap="none" normalizeH="0" baseline="0" dirty="0" smtClean="0">
                          <a:ln>
                            <a:noFill/>
                          </a:ln>
                          <a:solidFill>
                            <a:schemeClr val="tx1"/>
                          </a:solidFill>
                          <a:effectLst/>
                          <a:latin typeface="Arial" charset="0"/>
                          <a:ea typeface="Times New Roman" pitchFamily="18" charset="0"/>
                          <a:cs typeface="Arial" charset="0"/>
                        </a:rPr>
                        <a:t>Weak degradation </a:t>
                      </a:r>
                      <a:endParaRPr kumimoji="0" lang="en-GB" altLang="ru-RU"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1" i="0" u="none" strike="noStrike" cap="none" normalizeH="0" baseline="0" dirty="0" smtClean="0">
                          <a:ln>
                            <a:noFill/>
                          </a:ln>
                          <a:solidFill>
                            <a:schemeClr val="tx1"/>
                          </a:solidFill>
                          <a:effectLst/>
                          <a:latin typeface="Arial" charset="0"/>
                          <a:ea typeface="Times New Roman" pitchFamily="18" charset="0"/>
                          <a:cs typeface="Arial" charset="0"/>
                        </a:rPr>
                        <a:t>Moderate degradation </a:t>
                      </a:r>
                      <a:endParaRPr kumimoji="0" lang="en-GB" altLang="ru-RU"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1" i="0" u="none" strike="noStrike" cap="none" normalizeH="0" baseline="0" dirty="0" smtClean="0">
                          <a:ln>
                            <a:noFill/>
                          </a:ln>
                          <a:solidFill>
                            <a:schemeClr val="tx1"/>
                          </a:solidFill>
                          <a:effectLst/>
                          <a:latin typeface="Arial" charset="0"/>
                          <a:ea typeface="Times New Roman" pitchFamily="18" charset="0"/>
                          <a:cs typeface="Arial" charset="0"/>
                        </a:rPr>
                        <a:t>Strong degradation </a:t>
                      </a:r>
                      <a:endParaRPr kumimoji="0" lang="en-GB" altLang="ru-RU"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1" i="0" u="none" strike="noStrike" cap="none" normalizeH="0" baseline="0" dirty="0" smtClean="0">
                          <a:ln>
                            <a:noFill/>
                          </a:ln>
                          <a:solidFill>
                            <a:schemeClr val="tx1"/>
                          </a:solidFill>
                          <a:effectLst/>
                          <a:latin typeface="Arial" charset="0"/>
                          <a:ea typeface="Times New Roman" pitchFamily="18" charset="0"/>
                          <a:cs typeface="Arial" charset="0"/>
                        </a:rPr>
                        <a:t>Very strong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ru-RU" sz="1200" b="1" i="0" u="none" strike="noStrike" cap="none" normalizeH="0" baseline="0" dirty="0" smtClean="0">
                          <a:ln>
                            <a:noFill/>
                          </a:ln>
                          <a:solidFill>
                            <a:schemeClr val="tx1"/>
                          </a:solidFill>
                          <a:effectLst/>
                          <a:latin typeface="Arial" charset="0"/>
                          <a:ea typeface="Times New Roman" pitchFamily="18" charset="0"/>
                          <a:cs typeface="Arial" charset="0"/>
                        </a:rPr>
                        <a:t>degradation </a:t>
                      </a:r>
                      <a:endParaRPr kumimoji="0" lang="en-GB" altLang="ru-RU"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8629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ru-RU" sz="1400" b="1" i="0" u="none" strike="noStrike" cap="none" normalizeH="0" baseline="0" dirty="0" smtClean="0">
                          <a:ln>
                            <a:noFill/>
                          </a:ln>
                          <a:solidFill>
                            <a:schemeClr val="tx1"/>
                          </a:solidFill>
                          <a:effectLst/>
                          <a:latin typeface="Arial" charset="0"/>
                          <a:ea typeface="Times New Roman" pitchFamily="18" charset="0"/>
                          <a:cs typeface="Arial" charset="0"/>
                        </a:rPr>
                        <a:t>Degradation of vegetation </a:t>
                      </a:r>
                      <a:endParaRPr kumimoji="0" lang="en-GB" altLang="ru-RU"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r>
              <a:tr h="477165">
                <a:tc>
                  <a:txBody>
                    <a:bodyPr/>
                    <a:lstStyle>
                      <a:lvl1pPr>
                        <a:spcBef>
                          <a:spcPct val="20000"/>
                        </a:spcBef>
                        <a:tabLst>
                          <a:tab pos="228600" algn="l"/>
                        </a:tabLst>
                        <a:defRPr sz="2800">
                          <a:solidFill>
                            <a:schemeClr val="tx1"/>
                          </a:solidFill>
                          <a:latin typeface="Arial" charset="0"/>
                        </a:defRPr>
                      </a:lvl1pPr>
                      <a:lvl2pPr>
                        <a:spcBef>
                          <a:spcPct val="20000"/>
                        </a:spcBef>
                        <a:tabLst>
                          <a:tab pos="228600" algn="l"/>
                        </a:tabLst>
                        <a:defRPr sz="2400">
                          <a:solidFill>
                            <a:schemeClr val="tx1"/>
                          </a:solidFill>
                          <a:latin typeface="Arial" charset="0"/>
                        </a:defRPr>
                      </a:lvl2pPr>
                      <a:lvl3pPr>
                        <a:spcBef>
                          <a:spcPct val="20000"/>
                        </a:spcBef>
                        <a:tabLst>
                          <a:tab pos="228600" algn="l"/>
                        </a:tabLst>
                        <a:defRPr sz="2000">
                          <a:solidFill>
                            <a:schemeClr val="tx1"/>
                          </a:solidFill>
                          <a:latin typeface="Arial" charset="0"/>
                        </a:defRPr>
                      </a:lvl3pPr>
                      <a:lvl4pPr>
                        <a:spcBef>
                          <a:spcPct val="20000"/>
                        </a:spcBef>
                        <a:tabLst>
                          <a:tab pos="228600" algn="l"/>
                        </a:tabLst>
                        <a:defRPr>
                          <a:solidFill>
                            <a:schemeClr val="tx1"/>
                          </a:solidFill>
                          <a:latin typeface="Arial" charset="0"/>
                        </a:defRPr>
                      </a:lvl4pPr>
                      <a:lvl5pPr>
                        <a:spcBef>
                          <a:spcPct val="20000"/>
                        </a:spcBef>
                        <a:tabLst>
                          <a:tab pos="228600" algn="l"/>
                        </a:tabLst>
                        <a:defRPr>
                          <a:solidFill>
                            <a:schemeClr val="tx1"/>
                          </a:solidFill>
                          <a:latin typeface="Arial" charset="0"/>
                        </a:defRPr>
                      </a:lvl5pPr>
                      <a:lvl6pPr fontAlgn="base">
                        <a:spcBef>
                          <a:spcPct val="20000"/>
                        </a:spcBef>
                        <a:spcAft>
                          <a:spcPct val="0"/>
                        </a:spcAft>
                        <a:tabLst>
                          <a:tab pos="228600" algn="l"/>
                        </a:tabLst>
                        <a:defRPr>
                          <a:solidFill>
                            <a:schemeClr val="tx1"/>
                          </a:solidFill>
                          <a:latin typeface="Arial" charset="0"/>
                        </a:defRPr>
                      </a:lvl6pPr>
                      <a:lvl7pPr fontAlgn="base">
                        <a:spcBef>
                          <a:spcPct val="20000"/>
                        </a:spcBef>
                        <a:spcAft>
                          <a:spcPct val="0"/>
                        </a:spcAft>
                        <a:tabLst>
                          <a:tab pos="228600" algn="l"/>
                        </a:tabLst>
                        <a:defRPr>
                          <a:solidFill>
                            <a:schemeClr val="tx1"/>
                          </a:solidFill>
                          <a:latin typeface="Arial" charset="0"/>
                        </a:defRPr>
                      </a:lvl7pPr>
                      <a:lvl8pPr fontAlgn="base">
                        <a:spcBef>
                          <a:spcPct val="20000"/>
                        </a:spcBef>
                        <a:spcAft>
                          <a:spcPct val="0"/>
                        </a:spcAft>
                        <a:tabLst>
                          <a:tab pos="228600" algn="l"/>
                        </a:tabLst>
                        <a:defRPr>
                          <a:solidFill>
                            <a:schemeClr val="tx1"/>
                          </a:solidFill>
                          <a:latin typeface="Arial" charset="0"/>
                        </a:defRPr>
                      </a:lvl8pPr>
                      <a:lvl9pPr fontAlgn="base">
                        <a:spcBef>
                          <a:spcPct val="20000"/>
                        </a:spcBef>
                        <a:spcAft>
                          <a:spcPct val="0"/>
                        </a:spcAft>
                        <a:tabLst>
                          <a:tab pos="228600" algn="l"/>
                        </a:tabLs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AutoNum type="arabicPeriod"/>
                        <a:tabLst>
                          <a:tab pos="228600" algn="l"/>
                        </a:tabLst>
                      </a:pPr>
                      <a:r>
                        <a:rPr lang="en-US" sz="1200" b="1" kern="1200" dirty="0" smtClean="0">
                          <a:solidFill>
                            <a:schemeClr val="tx1"/>
                          </a:solidFill>
                          <a:latin typeface="Arial" charset="0"/>
                          <a:ea typeface="+mn-ea"/>
                          <a:cs typeface="+mn-cs"/>
                        </a:rPr>
                        <a:t>Decrease in biological productivity </a:t>
                      </a:r>
                      <a:r>
                        <a:rPr kumimoji="0" lang="en-GB" altLang="ru-RU" sz="1200" b="1" i="0" u="none" strike="noStrike" cap="none" normalizeH="0" baseline="0" dirty="0" smtClean="0">
                          <a:ln>
                            <a:noFill/>
                          </a:ln>
                          <a:solidFill>
                            <a:schemeClr val="tx1"/>
                          </a:solidFill>
                          <a:effectLst/>
                          <a:latin typeface="Arial" charset="0"/>
                          <a:ea typeface="Times New Roman" pitchFamily="18" charset="0"/>
                          <a:cs typeface="Arial" charset="0"/>
                        </a:rPr>
                        <a:t>(%)</a:t>
                      </a:r>
                      <a:endParaRPr kumimoji="0" lang="en-GB" altLang="ru-RU"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b="1" kern="1200" dirty="0" smtClean="0">
                          <a:solidFill>
                            <a:schemeClr val="tx1"/>
                          </a:solidFill>
                          <a:latin typeface="Arial" charset="0"/>
                          <a:ea typeface="+mn-ea"/>
                          <a:cs typeface="+mn-cs"/>
                        </a:rPr>
                        <a:t>Without appreciable changes</a:t>
                      </a:r>
                      <a:endParaRPr kumimoji="0" lang="en-GB" altLang="ru-RU" sz="1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0" i="0" u="none" strike="noStrike" cap="none" normalizeH="0" baseline="0" smtClean="0">
                          <a:ln>
                            <a:noFill/>
                          </a:ln>
                          <a:solidFill>
                            <a:schemeClr val="tx1"/>
                          </a:solidFill>
                          <a:effectLst/>
                          <a:latin typeface="Arial" charset="0"/>
                          <a:ea typeface="Times New Roman" pitchFamily="18" charset="0"/>
                          <a:cs typeface="Arial" charset="0"/>
                        </a:rPr>
                        <a:t>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0" i="0" u="none" strike="noStrike" cap="none" normalizeH="0" baseline="0" dirty="0" smtClean="0">
                          <a:ln>
                            <a:noFill/>
                          </a:ln>
                          <a:solidFill>
                            <a:schemeClr val="tx1"/>
                          </a:solidFill>
                          <a:effectLst/>
                          <a:latin typeface="Arial" charset="0"/>
                          <a:ea typeface="Times New Roman" pitchFamily="18" charset="0"/>
                          <a:cs typeface="Arial" charset="0"/>
                        </a:rPr>
                        <a:t>25-50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0" i="0" u="none" strike="noStrike" cap="none" normalizeH="0" baseline="0" dirty="0" smtClean="0">
                          <a:ln>
                            <a:noFill/>
                          </a:ln>
                          <a:solidFill>
                            <a:schemeClr val="tx1"/>
                          </a:solidFill>
                          <a:effectLst/>
                          <a:latin typeface="Arial" charset="0"/>
                          <a:ea typeface="Times New Roman" pitchFamily="18" charset="0"/>
                          <a:cs typeface="Arial" charset="0"/>
                        </a:rPr>
                        <a:t>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0" i="0" u="none" strike="noStrike" cap="none" normalizeH="0" baseline="0" smtClean="0">
                          <a:ln>
                            <a:noFill/>
                          </a:ln>
                          <a:solidFill>
                            <a:schemeClr val="tx1"/>
                          </a:solidFill>
                          <a:effectLst/>
                          <a:latin typeface="Arial" charset="0"/>
                          <a:ea typeface="Times New Roman" pitchFamily="18" charset="0"/>
                          <a:cs typeface="Arial" charset="0"/>
                        </a:rPr>
                        <a:t>&gt; 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8629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ru-RU" sz="1400" b="1" i="0" u="none" strike="noStrike" cap="none" normalizeH="0" baseline="0" dirty="0" smtClean="0">
                          <a:ln>
                            <a:noFill/>
                          </a:ln>
                          <a:solidFill>
                            <a:schemeClr val="tx1"/>
                          </a:solidFill>
                          <a:effectLst/>
                          <a:latin typeface="Arial" charset="0"/>
                          <a:ea typeface="Times New Roman" pitchFamily="18" charset="0"/>
                          <a:cs typeface="Arial" charset="0"/>
                        </a:rPr>
                        <a:t>Defilation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r>
              <a:tr h="477165">
                <a:tc>
                  <a:txBody>
                    <a:bodyPr/>
                    <a:lstStyle>
                      <a:lvl1pPr>
                        <a:spcBef>
                          <a:spcPct val="20000"/>
                        </a:spcBef>
                        <a:tabLst>
                          <a:tab pos="228600" algn="l"/>
                        </a:tabLst>
                        <a:defRPr sz="2800">
                          <a:solidFill>
                            <a:schemeClr val="tx1"/>
                          </a:solidFill>
                          <a:latin typeface="Arial" charset="0"/>
                        </a:defRPr>
                      </a:lvl1pPr>
                      <a:lvl2pPr>
                        <a:spcBef>
                          <a:spcPct val="20000"/>
                        </a:spcBef>
                        <a:tabLst>
                          <a:tab pos="228600" algn="l"/>
                        </a:tabLst>
                        <a:defRPr sz="2400">
                          <a:solidFill>
                            <a:schemeClr val="tx1"/>
                          </a:solidFill>
                          <a:latin typeface="Arial" charset="0"/>
                        </a:defRPr>
                      </a:lvl2pPr>
                      <a:lvl3pPr>
                        <a:spcBef>
                          <a:spcPct val="20000"/>
                        </a:spcBef>
                        <a:tabLst>
                          <a:tab pos="228600" algn="l"/>
                        </a:tabLst>
                        <a:defRPr sz="2000">
                          <a:solidFill>
                            <a:schemeClr val="tx1"/>
                          </a:solidFill>
                          <a:latin typeface="Arial" charset="0"/>
                        </a:defRPr>
                      </a:lvl3pPr>
                      <a:lvl4pPr>
                        <a:spcBef>
                          <a:spcPct val="20000"/>
                        </a:spcBef>
                        <a:tabLst>
                          <a:tab pos="228600" algn="l"/>
                        </a:tabLst>
                        <a:defRPr>
                          <a:solidFill>
                            <a:schemeClr val="tx1"/>
                          </a:solidFill>
                          <a:latin typeface="Arial" charset="0"/>
                        </a:defRPr>
                      </a:lvl4pPr>
                      <a:lvl5pPr>
                        <a:spcBef>
                          <a:spcPct val="20000"/>
                        </a:spcBef>
                        <a:tabLst>
                          <a:tab pos="228600" algn="l"/>
                        </a:tabLst>
                        <a:defRPr>
                          <a:solidFill>
                            <a:schemeClr val="tx1"/>
                          </a:solidFill>
                          <a:latin typeface="Arial" charset="0"/>
                        </a:defRPr>
                      </a:lvl5pPr>
                      <a:lvl6pPr fontAlgn="base">
                        <a:spcBef>
                          <a:spcPct val="20000"/>
                        </a:spcBef>
                        <a:spcAft>
                          <a:spcPct val="0"/>
                        </a:spcAft>
                        <a:tabLst>
                          <a:tab pos="228600" algn="l"/>
                        </a:tabLst>
                        <a:defRPr>
                          <a:solidFill>
                            <a:schemeClr val="tx1"/>
                          </a:solidFill>
                          <a:latin typeface="Arial" charset="0"/>
                        </a:defRPr>
                      </a:lvl6pPr>
                      <a:lvl7pPr fontAlgn="base">
                        <a:spcBef>
                          <a:spcPct val="20000"/>
                        </a:spcBef>
                        <a:spcAft>
                          <a:spcPct val="0"/>
                        </a:spcAft>
                        <a:tabLst>
                          <a:tab pos="228600" algn="l"/>
                        </a:tabLst>
                        <a:defRPr>
                          <a:solidFill>
                            <a:schemeClr val="tx1"/>
                          </a:solidFill>
                          <a:latin typeface="Arial" charset="0"/>
                        </a:defRPr>
                      </a:lvl7pPr>
                      <a:lvl8pPr fontAlgn="base">
                        <a:spcBef>
                          <a:spcPct val="20000"/>
                        </a:spcBef>
                        <a:spcAft>
                          <a:spcPct val="0"/>
                        </a:spcAft>
                        <a:tabLst>
                          <a:tab pos="228600" algn="l"/>
                        </a:tabLst>
                        <a:defRPr>
                          <a:solidFill>
                            <a:schemeClr val="tx1"/>
                          </a:solidFill>
                          <a:latin typeface="Arial" charset="0"/>
                        </a:defRPr>
                      </a:lvl8pPr>
                      <a:lvl9pPr fontAlgn="base">
                        <a:spcBef>
                          <a:spcPct val="20000"/>
                        </a:spcBef>
                        <a:spcAft>
                          <a:spcPct val="0"/>
                        </a:spcAft>
                        <a:tabLst>
                          <a:tab pos="228600" algn="l"/>
                        </a:tabLs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AutoNum type="arabicPeriod"/>
                        <a:tabLst>
                          <a:tab pos="228600" algn="l"/>
                        </a:tabLst>
                      </a:pPr>
                      <a:r>
                        <a:rPr kumimoji="0" lang="en-GB" altLang="ru-RU" sz="1200" b="1" i="0" u="none" strike="noStrike" cap="none" normalizeH="0" baseline="0" dirty="0" smtClean="0">
                          <a:ln>
                            <a:noFill/>
                          </a:ln>
                          <a:solidFill>
                            <a:schemeClr val="tx1"/>
                          </a:solidFill>
                          <a:effectLst/>
                          <a:latin typeface="Arial" charset="0"/>
                          <a:ea typeface="Times New Roman" pitchFamily="18" charset="0"/>
                          <a:cs typeface="Arial" charset="0"/>
                        </a:rPr>
                        <a:t>(1) </a:t>
                      </a:r>
                      <a:r>
                        <a:rPr lang="en-US" sz="1200" b="1" kern="1200" dirty="0" smtClean="0">
                          <a:solidFill>
                            <a:schemeClr val="tx1"/>
                          </a:solidFill>
                          <a:latin typeface="Arial" charset="0"/>
                          <a:ea typeface="+mn-ea"/>
                          <a:cs typeface="+mn-cs"/>
                        </a:rPr>
                        <a:t>Deflation of the top horizon of soil, </a:t>
                      </a:r>
                      <a:r>
                        <a:rPr kumimoji="0" lang="en-GB" altLang="ru-RU" sz="1200" b="1" i="0" u="none" strike="noStrike" cap="none" normalizeH="0" baseline="0" dirty="0" smtClean="0">
                          <a:ln>
                            <a:noFill/>
                          </a:ln>
                          <a:solidFill>
                            <a:schemeClr val="tx1"/>
                          </a:solidFill>
                          <a:effectLst/>
                          <a:latin typeface="Arial" charset="0"/>
                          <a:ea typeface="Times New Roman" pitchFamily="18" charset="0"/>
                          <a:cs typeface="Arial" charset="0"/>
                        </a:rPr>
                        <a:t>(%)</a:t>
                      </a:r>
                      <a:endParaRPr kumimoji="0" lang="en-GB" altLang="ru-RU"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b="1" kern="1200" dirty="0" smtClean="0">
                          <a:solidFill>
                            <a:schemeClr val="tx1"/>
                          </a:solidFill>
                          <a:latin typeface="Arial" charset="0"/>
                          <a:ea typeface="+mn-ea"/>
                          <a:cs typeface="+mn-cs"/>
                        </a:rPr>
                        <a:t>Without appreciable changes</a:t>
                      </a:r>
                      <a:endParaRPr kumimoji="0" lang="en-GB" altLang="ru-RU" sz="1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0" i="0" u="none" strike="noStrike" cap="none" normalizeH="0" baseline="0" smtClean="0">
                          <a:ln>
                            <a:noFill/>
                          </a:ln>
                          <a:solidFill>
                            <a:schemeClr val="tx1"/>
                          </a:solidFill>
                          <a:effectLst/>
                          <a:latin typeface="Arial" charset="0"/>
                          <a:ea typeface="Times New Roman" pitchFamily="18" charset="0"/>
                          <a:cs typeface="Arial" charset="0"/>
                        </a:rPr>
                        <a:t>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0" i="0" u="none" strike="noStrike" cap="none" normalizeH="0" baseline="0" smtClean="0">
                          <a:ln>
                            <a:noFill/>
                          </a:ln>
                          <a:solidFill>
                            <a:schemeClr val="tx1"/>
                          </a:solidFill>
                          <a:effectLst/>
                          <a:latin typeface="Arial" charset="0"/>
                          <a:ea typeface="Times New Roman" pitchFamily="18" charset="0"/>
                          <a:cs typeface="Arial" charset="0"/>
                        </a:rPr>
                        <a:t>25-50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0" i="0" u="none" strike="noStrike" cap="none" normalizeH="0" baseline="0" smtClean="0">
                          <a:ln>
                            <a:noFill/>
                          </a:ln>
                          <a:solidFill>
                            <a:schemeClr val="tx1"/>
                          </a:solidFill>
                          <a:effectLst/>
                          <a:latin typeface="Arial" charset="0"/>
                          <a:ea typeface="Times New Roman" pitchFamily="18" charset="0"/>
                          <a:cs typeface="Arial" charset="0"/>
                        </a:rPr>
                        <a:t>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0" i="0" u="none" strike="noStrike" cap="none" normalizeH="0" baseline="0" smtClean="0">
                          <a:ln>
                            <a:noFill/>
                          </a:ln>
                          <a:solidFill>
                            <a:schemeClr val="tx1"/>
                          </a:solidFill>
                          <a:effectLst/>
                          <a:latin typeface="Arial" charset="0"/>
                          <a:ea typeface="Times New Roman" pitchFamily="18" charset="0"/>
                          <a:cs typeface="Arial" charset="0"/>
                        </a:rPr>
                        <a:t>&gt; 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r>
              <a:tr h="668030">
                <a:tc>
                  <a:txBody>
                    <a:bodyPr/>
                    <a:lstStyle>
                      <a:lvl1pPr>
                        <a:spcBef>
                          <a:spcPct val="20000"/>
                        </a:spcBef>
                        <a:tabLst>
                          <a:tab pos="228600" algn="l"/>
                        </a:tabLst>
                        <a:defRPr sz="2800">
                          <a:solidFill>
                            <a:schemeClr val="tx1"/>
                          </a:solidFill>
                          <a:latin typeface="Arial" charset="0"/>
                        </a:defRPr>
                      </a:lvl1pPr>
                      <a:lvl2pPr>
                        <a:spcBef>
                          <a:spcPct val="20000"/>
                        </a:spcBef>
                        <a:tabLst>
                          <a:tab pos="228600" algn="l"/>
                        </a:tabLst>
                        <a:defRPr sz="2400">
                          <a:solidFill>
                            <a:schemeClr val="tx1"/>
                          </a:solidFill>
                          <a:latin typeface="Arial" charset="0"/>
                        </a:defRPr>
                      </a:lvl2pPr>
                      <a:lvl3pPr>
                        <a:spcBef>
                          <a:spcPct val="20000"/>
                        </a:spcBef>
                        <a:tabLst>
                          <a:tab pos="228600" algn="l"/>
                        </a:tabLst>
                        <a:defRPr sz="2000">
                          <a:solidFill>
                            <a:schemeClr val="tx1"/>
                          </a:solidFill>
                          <a:latin typeface="Arial" charset="0"/>
                        </a:defRPr>
                      </a:lvl3pPr>
                      <a:lvl4pPr>
                        <a:spcBef>
                          <a:spcPct val="20000"/>
                        </a:spcBef>
                        <a:tabLst>
                          <a:tab pos="228600" algn="l"/>
                        </a:tabLst>
                        <a:defRPr>
                          <a:solidFill>
                            <a:schemeClr val="tx1"/>
                          </a:solidFill>
                          <a:latin typeface="Arial" charset="0"/>
                        </a:defRPr>
                      </a:lvl4pPr>
                      <a:lvl5pPr>
                        <a:spcBef>
                          <a:spcPct val="20000"/>
                        </a:spcBef>
                        <a:tabLst>
                          <a:tab pos="228600" algn="l"/>
                        </a:tabLst>
                        <a:defRPr>
                          <a:solidFill>
                            <a:schemeClr val="tx1"/>
                          </a:solidFill>
                          <a:latin typeface="Arial" charset="0"/>
                        </a:defRPr>
                      </a:lvl5pPr>
                      <a:lvl6pPr fontAlgn="base">
                        <a:spcBef>
                          <a:spcPct val="20000"/>
                        </a:spcBef>
                        <a:spcAft>
                          <a:spcPct val="0"/>
                        </a:spcAft>
                        <a:tabLst>
                          <a:tab pos="228600" algn="l"/>
                        </a:tabLst>
                        <a:defRPr>
                          <a:solidFill>
                            <a:schemeClr val="tx1"/>
                          </a:solidFill>
                          <a:latin typeface="Arial" charset="0"/>
                        </a:defRPr>
                      </a:lvl6pPr>
                      <a:lvl7pPr fontAlgn="base">
                        <a:spcBef>
                          <a:spcPct val="20000"/>
                        </a:spcBef>
                        <a:spcAft>
                          <a:spcPct val="0"/>
                        </a:spcAft>
                        <a:tabLst>
                          <a:tab pos="228600" algn="l"/>
                        </a:tabLst>
                        <a:defRPr>
                          <a:solidFill>
                            <a:schemeClr val="tx1"/>
                          </a:solidFill>
                          <a:latin typeface="Arial" charset="0"/>
                        </a:defRPr>
                      </a:lvl7pPr>
                      <a:lvl8pPr fontAlgn="base">
                        <a:spcBef>
                          <a:spcPct val="20000"/>
                        </a:spcBef>
                        <a:spcAft>
                          <a:spcPct val="0"/>
                        </a:spcAft>
                        <a:tabLst>
                          <a:tab pos="228600" algn="l"/>
                        </a:tabLst>
                        <a:defRPr>
                          <a:solidFill>
                            <a:schemeClr val="tx1"/>
                          </a:solidFill>
                          <a:latin typeface="Arial" charset="0"/>
                        </a:defRPr>
                      </a:lvl8pPr>
                      <a:lvl9pPr fontAlgn="base">
                        <a:spcBef>
                          <a:spcPct val="20000"/>
                        </a:spcBef>
                        <a:spcAft>
                          <a:spcPct val="0"/>
                        </a:spcAft>
                        <a:tabLst>
                          <a:tab pos="228600" algn="l"/>
                        </a:tabLs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AutoNum type="arabicPeriod"/>
                        <a:tabLst>
                          <a:tab pos="228600" algn="l"/>
                        </a:tabLst>
                      </a:pPr>
                      <a:r>
                        <a:rPr kumimoji="0" lang="ru-RU" altLang="ru-RU" sz="1200" b="1" i="0" u="none" strike="noStrike" cap="none" normalizeH="0" baseline="0" dirty="0" smtClean="0">
                          <a:ln>
                            <a:noFill/>
                          </a:ln>
                          <a:solidFill>
                            <a:schemeClr val="tx1"/>
                          </a:solidFill>
                          <a:effectLst/>
                          <a:latin typeface="Arial" charset="0"/>
                          <a:ea typeface="Times New Roman" pitchFamily="18" charset="0"/>
                          <a:cs typeface="Arial" charset="0"/>
                        </a:rPr>
                        <a:t>(2)</a:t>
                      </a:r>
                      <a:r>
                        <a:rPr lang="en-US" sz="2800" kern="1200" dirty="0" smtClean="0">
                          <a:solidFill>
                            <a:schemeClr val="tx1"/>
                          </a:solidFill>
                          <a:latin typeface="Arial" charset="0"/>
                          <a:ea typeface="+mn-ea"/>
                          <a:cs typeface="+mn-cs"/>
                        </a:rPr>
                        <a:t> </a:t>
                      </a:r>
                      <a:r>
                        <a:rPr lang="en-US" sz="1200" b="1" kern="1200" dirty="0" smtClean="0">
                          <a:solidFill>
                            <a:schemeClr val="tx1"/>
                          </a:solidFill>
                          <a:latin typeface="Arial" charset="0"/>
                          <a:ea typeface="+mn-ea"/>
                          <a:cs typeface="+mn-cs"/>
                        </a:rPr>
                        <a:t>Decrease in productivity of grain crops and other products (%) [for mastered </a:t>
                      </a:r>
                      <a:r>
                        <a:rPr lang="az-Latn-AZ" sz="1200" b="1" kern="1200" dirty="0" err="1" smtClean="0">
                          <a:solidFill>
                            <a:schemeClr val="tx1"/>
                          </a:solidFill>
                          <a:latin typeface="Arial" charset="0"/>
                          <a:ea typeface="+mn-ea"/>
                          <a:cs typeface="+mn-cs"/>
                        </a:rPr>
                        <a:t>territory</a:t>
                      </a:r>
                      <a:r>
                        <a:rPr lang="en-US" sz="1200" b="1" kern="1200" dirty="0" smtClean="0">
                          <a:solidFill>
                            <a:schemeClr val="tx1"/>
                          </a:solidFill>
                          <a:latin typeface="Arial" charset="0"/>
                          <a:ea typeface="+mn-ea"/>
                          <a:cs typeface="+mn-cs"/>
                        </a:rPr>
                        <a:t>] </a:t>
                      </a:r>
                      <a:endParaRPr kumimoji="0" lang="ru-RU" altLang="ru-RU" sz="12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0" i="0" u="none" strike="noStrike" cap="none" normalizeH="0" baseline="0" smtClean="0">
                          <a:ln>
                            <a:noFill/>
                          </a:ln>
                          <a:solidFill>
                            <a:schemeClr val="tx1"/>
                          </a:solidFill>
                          <a:effectLst/>
                          <a:latin typeface="Arial" charset="0"/>
                          <a:ea typeface="Times New Roman" pitchFamily="18" charset="0"/>
                          <a:cs typeface="Arial"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0" i="0" u="none" strike="noStrike" cap="none" normalizeH="0" baseline="0" smtClean="0">
                          <a:ln>
                            <a:noFill/>
                          </a:ln>
                          <a:solidFill>
                            <a:schemeClr val="tx1"/>
                          </a:solidFill>
                          <a:effectLst/>
                          <a:latin typeface="Arial" charset="0"/>
                          <a:ea typeface="Times New Roman" pitchFamily="18" charset="0"/>
                          <a:cs typeface="Arial" charset="0"/>
                        </a:rPr>
                        <a:t>10-50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0" i="0" u="none" strike="noStrike" cap="none" normalizeH="0" baseline="0" smtClean="0">
                          <a:ln>
                            <a:noFill/>
                          </a:ln>
                          <a:solidFill>
                            <a:schemeClr val="tx1"/>
                          </a:solidFill>
                          <a:effectLst/>
                          <a:latin typeface="Arial" charset="0"/>
                          <a:ea typeface="Times New Roman" pitchFamily="18" charset="0"/>
                          <a:cs typeface="Arial" charset="0"/>
                        </a:rPr>
                        <a:t>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0" i="0" u="none" strike="noStrike" cap="none" normalizeH="0" baseline="0" dirty="0" smtClean="0">
                          <a:ln>
                            <a:noFill/>
                          </a:ln>
                          <a:solidFill>
                            <a:schemeClr val="tx1"/>
                          </a:solidFill>
                          <a:effectLst/>
                          <a:latin typeface="Arial" charset="0"/>
                          <a:ea typeface="Times New Roman" pitchFamily="18" charset="0"/>
                          <a:cs typeface="Arial" charset="0"/>
                        </a:rPr>
                        <a:t>&gt; 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8629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chemeClr val="tx1"/>
                          </a:solidFill>
                          <a:effectLst/>
                          <a:latin typeface="Arial" charset="0"/>
                          <a:ea typeface="Times New Roman" pitchFamily="18" charset="0"/>
                          <a:cs typeface="Arial" charset="0"/>
                        </a:rPr>
                        <a:t>Water erosion </a:t>
                      </a:r>
                      <a:endParaRPr kumimoji="0" lang="en-GB" altLang="ru-RU" sz="14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r>
              <a:tr h="477165">
                <a:tc>
                  <a:txBody>
                    <a:bodyPr/>
                    <a:lstStyle>
                      <a:lvl1pPr>
                        <a:spcBef>
                          <a:spcPct val="20000"/>
                        </a:spcBef>
                        <a:tabLst>
                          <a:tab pos="228600" algn="l"/>
                        </a:tabLst>
                        <a:defRPr sz="2800">
                          <a:solidFill>
                            <a:schemeClr val="tx1"/>
                          </a:solidFill>
                          <a:latin typeface="Arial" charset="0"/>
                        </a:defRPr>
                      </a:lvl1pPr>
                      <a:lvl2pPr>
                        <a:spcBef>
                          <a:spcPct val="20000"/>
                        </a:spcBef>
                        <a:tabLst>
                          <a:tab pos="228600" algn="l"/>
                        </a:tabLst>
                        <a:defRPr sz="2400">
                          <a:solidFill>
                            <a:schemeClr val="tx1"/>
                          </a:solidFill>
                          <a:latin typeface="Arial" charset="0"/>
                        </a:defRPr>
                      </a:lvl2pPr>
                      <a:lvl3pPr>
                        <a:spcBef>
                          <a:spcPct val="20000"/>
                        </a:spcBef>
                        <a:tabLst>
                          <a:tab pos="228600" algn="l"/>
                        </a:tabLst>
                        <a:defRPr sz="2000">
                          <a:solidFill>
                            <a:schemeClr val="tx1"/>
                          </a:solidFill>
                          <a:latin typeface="Arial" charset="0"/>
                        </a:defRPr>
                      </a:lvl3pPr>
                      <a:lvl4pPr>
                        <a:spcBef>
                          <a:spcPct val="20000"/>
                        </a:spcBef>
                        <a:tabLst>
                          <a:tab pos="228600" algn="l"/>
                        </a:tabLst>
                        <a:defRPr>
                          <a:solidFill>
                            <a:schemeClr val="tx1"/>
                          </a:solidFill>
                          <a:latin typeface="Arial" charset="0"/>
                        </a:defRPr>
                      </a:lvl4pPr>
                      <a:lvl5pPr>
                        <a:spcBef>
                          <a:spcPct val="20000"/>
                        </a:spcBef>
                        <a:tabLst>
                          <a:tab pos="228600" algn="l"/>
                        </a:tabLst>
                        <a:defRPr>
                          <a:solidFill>
                            <a:schemeClr val="tx1"/>
                          </a:solidFill>
                          <a:latin typeface="Arial" charset="0"/>
                        </a:defRPr>
                      </a:lvl5pPr>
                      <a:lvl6pPr fontAlgn="base">
                        <a:spcBef>
                          <a:spcPct val="20000"/>
                        </a:spcBef>
                        <a:spcAft>
                          <a:spcPct val="0"/>
                        </a:spcAft>
                        <a:tabLst>
                          <a:tab pos="228600" algn="l"/>
                        </a:tabLst>
                        <a:defRPr>
                          <a:solidFill>
                            <a:schemeClr val="tx1"/>
                          </a:solidFill>
                          <a:latin typeface="Arial" charset="0"/>
                        </a:defRPr>
                      </a:lvl6pPr>
                      <a:lvl7pPr fontAlgn="base">
                        <a:spcBef>
                          <a:spcPct val="20000"/>
                        </a:spcBef>
                        <a:spcAft>
                          <a:spcPct val="0"/>
                        </a:spcAft>
                        <a:tabLst>
                          <a:tab pos="228600" algn="l"/>
                        </a:tabLst>
                        <a:defRPr>
                          <a:solidFill>
                            <a:schemeClr val="tx1"/>
                          </a:solidFill>
                          <a:latin typeface="Arial" charset="0"/>
                        </a:defRPr>
                      </a:lvl7pPr>
                      <a:lvl8pPr fontAlgn="base">
                        <a:spcBef>
                          <a:spcPct val="20000"/>
                        </a:spcBef>
                        <a:spcAft>
                          <a:spcPct val="0"/>
                        </a:spcAft>
                        <a:tabLst>
                          <a:tab pos="228600" algn="l"/>
                        </a:tabLst>
                        <a:defRPr>
                          <a:solidFill>
                            <a:schemeClr val="tx1"/>
                          </a:solidFill>
                          <a:latin typeface="Arial" charset="0"/>
                        </a:defRPr>
                      </a:lvl8pPr>
                      <a:lvl9pPr fontAlgn="base">
                        <a:spcBef>
                          <a:spcPct val="20000"/>
                        </a:spcBef>
                        <a:spcAft>
                          <a:spcPct val="0"/>
                        </a:spcAft>
                        <a:tabLst>
                          <a:tab pos="228600" algn="l"/>
                        </a:tabLs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AutoNum type="arabicPeriod"/>
                        <a:tabLst>
                          <a:tab pos="228600" algn="l"/>
                        </a:tabLst>
                      </a:pPr>
                      <a:r>
                        <a:rPr kumimoji="0" lang="en-GB" altLang="ru-RU" sz="1200" b="1" i="0" u="none" strike="noStrike" cap="none" normalizeH="0" baseline="0" dirty="0" smtClean="0">
                          <a:ln>
                            <a:noFill/>
                          </a:ln>
                          <a:solidFill>
                            <a:schemeClr val="tx1"/>
                          </a:solidFill>
                          <a:effectLst/>
                          <a:latin typeface="Arial" charset="0"/>
                          <a:ea typeface="Times New Roman" pitchFamily="18" charset="0"/>
                          <a:cs typeface="Arial" charset="0"/>
                        </a:rPr>
                        <a:t>(1) </a:t>
                      </a:r>
                      <a:r>
                        <a:rPr lang="en-US" sz="1200" b="1" kern="1200" dirty="0" smtClean="0">
                          <a:solidFill>
                            <a:schemeClr val="tx1"/>
                          </a:solidFill>
                          <a:latin typeface="Arial" charset="0"/>
                          <a:ea typeface="+mn-ea"/>
                          <a:cs typeface="+mn-cs"/>
                        </a:rPr>
                        <a:t>Washout of the top horizon of soil,</a:t>
                      </a:r>
                      <a:r>
                        <a:rPr lang="en-US" sz="1200" b="1" kern="1200" baseline="0" dirty="0" smtClean="0">
                          <a:solidFill>
                            <a:schemeClr val="tx1"/>
                          </a:solidFill>
                          <a:latin typeface="Arial" charset="0"/>
                          <a:ea typeface="+mn-ea"/>
                          <a:cs typeface="+mn-cs"/>
                        </a:rPr>
                        <a:t> </a:t>
                      </a:r>
                      <a:r>
                        <a:rPr lang="en-US" sz="1200" b="1" kern="1200" dirty="0" smtClean="0">
                          <a:solidFill>
                            <a:schemeClr val="tx1"/>
                          </a:solidFill>
                          <a:latin typeface="Arial" charset="0"/>
                          <a:ea typeface="+mn-ea"/>
                          <a:cs typeface="+mn-cs"/>
                        </a:rPr>
                        <a:t> </a:t>
                      </a:r>
                      <a:r>
                        <a:rPr kumimoji="0" lang="en-GB" altLang="ru-RU" sz="1200" b="1" i="0" u="none" strike="noStrike" cap="none" normalizeH="0" baseline="0" dirty="0" smtClean="0">
                          <a:ln>
                            <a:noFill/>
                          </a:ln>
                          <a:solidFill>
                            <a:schemeClr val="tx1"/>
                          </a:solidFill>
                          <a:effectLst/>
                          <a:latin typeface="Arial" charset="0"/>
                          <a:ea typeface="Times New Roman" pitchFamily="18" charset="0"/>
                          <a:cs typeface="Arial" charset="0"/>
                        </a:rPr>
                        <a:t>(%)</a:t>
                      </a:r>
                      <a:endParaRPr kumimoji="0" lang="en-GB" altLang="ru-RU"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b="1" kern="1200" dirty="0" smtClean="0">
                          <a:solidFill>
                            <a:schemeClr val="tx1"/>
                          </a:solidFill>
                          <a:latin typeface="Arial" charset="0"/>
                          <a:ea typeface="+mn-ea"/>
                          <a:cs typeface="+mn-cs"/>
                        </a:rPr>
                        <a:t>Without appreciable changes</a:t>
                      </a:r>
                      <a:endParaRPr kumimoji="0" lang="en-GB" altLang="ru-RU" sz="1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0" i="0" u="none" strike="noStrike" cap="none" normalizeH="0" baseline="0" smtClean="0">
                          <a:ln>
                            <a:noFill/>
                          </a:ln>
                          <a:solidFill>
                            <a:schemeClr val="tx1"/>
                          </a:solidFill>
                          <a:effectLst/>
                          <a:latin typeface="Arial" charset="0"/>
                          <a:ea typeface="Times New Roman" pitchFamily="18" charset="0"/>
                          <a:cs typeface="Arial" charset="0"/>
                        </a:rPr>
                        <a:t>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0" i="0" u="none" strike="noStrike" cap="none" normalizeH="0" baseline="0" smtClean="0">
                          <a:ln>
                            <a:noFill/>
                          </a:ln>
                          <a:solidFill>
                            <a:schemeClr val="tx1"/>
                          </a:solidFill>
                          <a:effectLst/>
                          <a:latin typeface="Arial" charset="0"/>
                          <a:ea typeface="Times New Roman" pitchFamily="18" charset="0"/>
                          <a:cs typeface="Arial" charset="0"/>
                        </a:rPr>
                        <a:t>25-50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0" i="0" u="none" strike="noStrike" cap="none" normalizeH="0" baseline="0" smtClean="0">
                          <a:ln>
                            <a:noFill/>
                          </a:ln>
                          <a:solidFill>
                            <a:schemeClr val="tx1"/>
                          </a:solidFill>
                          <a:effectLst/>
                          <a:latin typeface="Arial" charset="0"/>
                          <a:ea typeface="Times New Roman" pitchFamily="18" charset="0"/>
                          <a:cs typeface="Arial" charset="0"/>
                        </a:rPr>
                        <a:t>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0" i="0" u="none" strike="noStrike" cap="none" normalizeH="0" baseline="0" smtClean="0">
                          <a:ln>
                            <a:noFill/>
                          </a:ln>
                          <a:solidFill>
                            <a:schemeClr val="tx1"/>
                          </a:solidFill>
                          <a:effectLst/>
                          <a:latin typeface="Arial" charset="0"/>
                          <a:ea typeface="Times New Roman" pitchFamily="18" charset="0"/>
                          <a:cs typeface="Arial" charset="0"/>
                        </a:rPr>
                        <a:t>&gt; 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r>
              <a:tr h="668030">
                <a:tc>
                  <a:txBody>
                    <a:bodyPr/>
                    <a:lstStyle>
                      <a:lvl1pPr>
                        <a:spcBef>
                          <a:spcPct val="20000"/>
                        </a:spcBef>
                        <a:tabLst>
                          <a:tab pos="228600" algn="l"/>
                        </a:tabLst>
                        <a:defRPr sz="2800">
                          <a:solidFill>
                            <a:schemeClr val="tx1"/>
                          </a:solidFill>
                          <a:latin typeface="Arial" charset="0"/>
                        </a:defRPr>
                      </a:lvl1pPr>
                      <a:lvl2pPr>
                        <a:spcBef>
                          <a:spcPct val="20000"/>
                        </a:spcBef>
                        <a:tabLst>
                          <a:tab pos="228600" algn="l"/>
                        </a:tabLst>
                        <a:defRPr sz="2400">
                          <a:solidFill>
                            <a:schemeClr val="tx1"/>
                          </a:solidFill>
                          <a:latin typeface="Arial" charset="0"/>
                        </a:defRPr>
                      </a:lvl2pPr>
                      <a:lvl3pPr>
                        <a:spcBef>
                          <a:spcPct val="20000"/>
                        </a:spcBef>
                        <a:tabLst>
                          <a:tab pos="228600" algn="l"/>
                        </a:tabLst>
                        <a:defRPr sz="2000">
                          <a:solidFill>
                            <a:schemeClr val="tx1"/>
                          </a:solidFill>
                          <a:latin typeface="Arial" charset="0"/>
                        </a:defRPr>
                      </a:lvl3pPr>
                      <a:lvl4pPr>
                        <a:spcBef>
                          <a:spcPct val="20000"/>
                        </a:spcBef>
                        <a:tabLst>
                          <a:tab pos="228600" algn="l"/>
                        </a:tabLst>
                        <a:defRPr>
                          <a:solidFill>
                            <a:schemeClr val="tx1"/>
                          </a:solidFill>
                          <a:latin typeface="Arial" charset="0"/>
                        </a:defRPr>
                      </a:lvl4pPr>
                      <a:lvl5pPr>
                        <a:spcBef>
                          <a:spcPct val="20000"/>
                        </a:spcBef>
                        <a:tabLst>
                          <a:tab pos="228600" algn="l"/>
                        </a:tabLst>
                        <a:defRPr>
                          <a:solidFill>
                            <a:schemeClr val="tx1"/>
                          </a:solidFill>
                          <a:latin typeface="Arial" charset="0"/>
                        </a:defRPr>
                      </a:lvl5pPr>
                      <a:lvl6pPr fontAlgn="base">
                        <a:spcBef>
                          <a:spcPct val="20000"/>
                        </a:spcBef>
                        <a:spcAft>
                          <a:spcPct val="0"/>
                        </a:spcAft>
                        <a:tabLst>
                          <a:tab pos="228600" algn="l"/>
                        </a:tabLst>
                        <a:defRPr>
                          <a:solidFill>
                            <a:schemeClr val="tx1"/>
                          </a:solidFill>
                          <a:latin typeface="Arial" charset="0"/>
                        </a:defRPr>
                      </a:lvl6pPr>
                      <a:lvl7pPr fontAlgn="base">
                        <a:spcBef>
                          <a:spcPct val="20000"/>
                        </a:spcBef>
                        <a:spcAft>
                          <a:spcPct val="0"/>
                        </a:spcAft>
                        <a:tabLst>
                          <a:tab pos="228600" algn="l"/>
                        </a:tabLst>
                        <a:defRPr>
                          <a:solidFill>
                            <a:schemeClr val="tx1"/>
                          </a:solidFill>
                          <a:latin typeface="Arial" charset="0"/>
                        </a:defRPr>
                      </a:lvl7pPr>
                      <a:lvl8pPr fontAlgn="base">
                        <a:spcBef>
                          <a:spcPct val="20000"/>
                        </a:spcBef>
                        <a:spcAft>
                          <a:spcPct val="0"/>
                        </a:spcAft>
                        <a:tabLst>
                          <a:tab pos="228600" algn="l"/>
                        </a:tabLst>
                        <a:defRPr>
                          <a:solidFill>
                            <a:schemeClr val="tx1"/>
                          </a:solidFill>
                          <a:latin typeface="Arial" charset="0"/>
                        </a:defRPr>
                      </a:lvl8pPr>
                      <a:lvl9pPr fontAlgn="base">
                        <a:spcBef>
                          <a:spcPct val="20000"/>
                        </a:spcBef>
                        <a:spcAft>
                          <a:spcPct val="0"/>
                        </a:spcAft>
                        <a:tabLst>
                          <a:tab pos="228600" algn="l"/>
                        </a:tabLs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AutoNum type="arabicPeriod"/>
                        <a:tabLst>
                          <a:tab pos="228600" algn="l"/>
                        </a:tabLst>
                      </a:pPr>
                      <a:r>
                        <a:rPr kumimoji="0" lang="ru-RU" altLang="ru-RU" sz="1200" b="1" i="0" u="none" strike="noStrike" cap="none" normalizeH="0" baseline="0" smtClean="0">
                          <a:ln>
                            <a:noFill/>
                          </a:ln>
                          <a:solidFill>
                            <a:schemeClr val="tx1"/>
                          </a:solidFill>
                          <a:effectLst/>
                          <a:latin typeface="Arial" charset="0"/>
                          <a:ea typeface="Times New Roman" pitchFamily="18" charset="0"/>
                          <a:cs typeface="Arial" charset="0"/>
                        </a:rPr>
                        <a:t>(2)</a:t>
                      </a:r>
                      <a:r>
                        <a:rPr lang="en-US" sz="2800" kern="1200" smtClean="0">
                          <a:solidFill>
                            <a:schemeClr val="tx1"/>
                          </a:solidFill>
                          <a:latin typeface="Arial" charset="0"/>
                          <a:ea typeface="+mn-ea"/>
                          <a:cs typeface="+mn-cs"/>
                        </a:rPr>
                        <a:t> </a:t>
                      </a:r>
                      <a:r>
                        <a:rPr lang="en-US" sz="1200" b="1" kern="1200" smtClean="0">
                          <a:solidFill>
                            <a:schemeClr val="tx1"/>
                          </a:solidFill>
                          <a:latin typeface="Arial" charset="0"/>
                          <a:ea typeface="+mn-ea"/>
                          <a:cs typeface="+mn-cs"/>
                        </a:rPr>
                        <a:t>Decrease in productivity of grain crops and other products (%) [for the mastered territories]</a:t>
                      </a:r>
                      <a:endParaRPr kumimoji="0" lang="ru-RU" altLang="ru-RU" sz="12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0" i="0" u="none" strike="noStrike" cap="none" normalizeH="0" baseline="0" smtClean="0">
                          <a:ln>
                            <a:noFill/>
                          </a:ln>
                          <a:solidFill>
                            <a:schemeClr val="tx1"/>
                          </a:solidFill>
                          <a:effectLst/>
                          <a:latin typeface="Arial" charset="0"/>
                          <a:ea typeface="Times New Roman" pitchFamily="18" charset="0"/>
                          <a:cs typeface="Arial"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0" i="0" u="none" strike="noStrike" cap="none" normalizeH="0" baseline="0" smtClean="0">
                          <a:ln>
                            <a:noFill/>
                          </a:ln>
                          <a:solidFill>
                            <a:schemeClr val="tx1"/>
                          </a:solidFill>
                          <a:effectLst/>
                          <a:latin typeface="Arial" charset="0"/>
                          <a:ea typeface="Times New Roman" pitchFamily="18" charset="0"/>
                          <a:cs typeface="Arial" charset="0"/>
                        </a:rPr>
                        <a:t>10-50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0" i="0" u="none" strike="noStrike" cap="none" normalizeH="0" baseline="0" smtClean="0">
                          <a:ln>
                            <a:noFill/>
                          </a:ln>
                          <a:solidFill>
                            <a:schemeClr val="tx1"/>
                          </a:solidFill>
                          <a:effectLst/>
                          <a:latin typeface="Arial" charset="0"/>
                          <a:ea typeface="Times New Roman" pitchFamily="18" charset="0"/>
                          <a:cs typeface="Arial" charset="0"/>
                        </a:rPr>
                        <a:t>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0" i="0" u="none" strike="noStrike" cap="none" normalizeH="0" baseline="0" dirty="0" smtClean="0">
                          <a:ln>
                            <a:noFill/>
                          </a:ln>
                          <a:solidFill>
                            <a:schemeClr val="tx1"/>
                          </a:solidFill>
                          <a:effectLst/>
                          <a:latin typeface="Arial" charset="0"/>
                          <a:ea typeface="Times New Roman" pitchFamily="18" charset="0"/>
                          <a:cs typeface="Arial" charset="0"/>
                        </a:rPr>
                        <a:t>&gt; 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8629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ru-RU" sz="1400" b="1" i="0" u="none" strike="noStrike" cap="none" normalizeH="0" baseline="0" dirty="0" smtClean="0">
                          <a:ln>
                            <a:noFill/>
                          </a:ln>
                          <a:solidFill>
                            <a:schemeClr val="tx1"/>
                          </a:solidFill>
                          <a:effectLst/>
                          <a:latin typeface="Arial" charset="0"/>
                          <a:ea typeface="Times New Roman" pitchFamily="18" charset="0"/>
                          <a:cs typeface="Arial" charset="0"/>
                        </a:rPr>
                        <a:t>Salinization of soil </a:t>
                      </a:r>
                      <a:endParaRPr kumimoji="0" lang="en-GB" altLang="ru-RU"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r>
              <a:tr h="477165">
                <a:tc>
                  <a:txBody>
                    <a:bodyPr/>
                    <a:lstStyle>
                      <a:lvl1pPr>
                        <a:spcBef>
                          <a:spcPct val="20000"/>
                        </a:spcBef>
                        <a:tabLst>
                          <a:tab pos="228600" algn="l"/>
                        </a:tabLst>
                        <a:defRPr sz="2800">
                          <a:solidFill>
                            <a:schemeClr val="tx1"/>
                          </a:solidFill>
                          <a:latin typeface="Arial" charset="0"/>
                        </a:defRPr>
                      </a:lvl1pPr>
                      <a:lvl2pPr>
                        <a:spcBef>
                          <a:spcPct val="20000"/>
                        </a:spcBef>
                        <a:tabLst>
                          <a:tab pos="228600" algn="l"/>
                        </a:tabLst>
                        <a:defRPr sz="2400">
                          <a:solidFill>
                            <a:schemeClr val="tx1"/>
                          </a:solidFill>
                          <a:latin typeface="Arial" charset="0"/>
                        </a:defRPr>
                      </a:lvl2pPr>
                      <a:lvl3pPr>
                        <a:spcBef>
                          <a:spcPct val="20000"/>
                        </a:spcBef>
                        <a:tabLst>
                          <a:tab pos="228600" algn="l"/>
                        </a:tabLst>
                        <a:defRPr sz="2000">
                          <a:solidFill>
                            <a:schemeClr val="tx1"/>
                          </a:solidFill>
                          <a:latin typeface="Arial" charset="0"/>
                        </a:defRPr>
                      </a:lvl3pPr>
                      <a:lvl4pPr>
                        <a:spcBef>
                          <a:spcPct val="20000"/>
                        </a:spcBef>
                        <a:tabLst>
                          <a:tab pos="228600" algn="l"/>
                        </a:tabLst>
                        <a:defRPr>
                          <a:solidFill>
                            <a:schemeClr val="tx1"/>
                          </a:solidFill>
                          <a:latin typeface="Arial" charset="0"/>
                        </a:defRPr>
                      </a:lvl4pPr>
                      <a:lvl5pPr>
                        <a:spcBef>
                          <a:spcPct val="20000"/>
                        </a:spcBef>
                        <a:tabLst>
                          <a:tab pos="228600" algn="l"/>
                        </a:tabLst>
                        <a:defRPr>
                          <a:solidFill>
                            <a:schemeClr val="tx1"/>
                          </a:solidFill>
                          <a:latin typeface="Arial" charset="0"/>
                        </a:defRPr>
                      </a:lvl5pPr>
                      <a:lvl6pPr fontAlgn="base">
                        <a:spcBef>
                          <a:spcPct val="20000"/>
                        </a:spcBef>
                        <a:spcAft>
                          <a:spcPct val="0"/>
                        </a:spcAft>
                        <a:tabLst>
                          <a:tab pos="228600" algn="l"/>
                        </a:tabLst>
                        <a:defRPr>
                          <a:solidFill>
                            <a:schemeClr val="tx1"/>
                          </a:solidFill>
                          <a:latin typeface="Arial" charset="0"/>
                        </a:defRPr>
                      </a:lvl6pPr>
                      <a:lvl7pPr fontAlgn="base">
                        <a:spcBef>
                          <a:spcPct val="20000"/>
                        </a:spcBef>
                        <a:spcAft>
                          <a:spcPct val="0"/>
                        </a:spcAft>
                        <a:tabLst>
                          <a:tab pos="228600" algn="l"/>
                        </a:tabLst>
                        <a:defRPr>
                          <a:solidFill>
                            <a:schemeClr val="tx1"/>
                          </a:solidFill>
                          <a:latin typeface="Arial" charset="0"/>
                        </a:defRPr>
                      </a:lvl7pPr>
                      <a:lvl8pPr fontAlgn="base">
                        <a:spcBef>
                          <a:spcPct val="20000"/>
                        </a:spcBef>
                        <a:spcAft>
                          <a:spcPct val="0"/>
                        </a:spcAft>
                        <a:tabLst>
                          <a:tab pos="228600" algn="l"/>
                        </a:tabLst>
                        <a:defRPr>
                          <a:solidFill>
                            <a:schemeClr val="tx1"/>
                          </a:solidFill>
                          <a:latin typeface="Arial" charset="0"/>
                        </a:defRPr>
                      </a:lvl8pPr>
                      <a:lvl9pPr fontAlgn="base">
                        <a:spcBef>
                          <a:spcPct val="20000"/>
                        </a:spcBef>
                        <a:spcAft>
                          <a:spcPct val="0"/>
                        </a:spcAft>
                        <a:tabLst>
                          <a:tab pos="228600" algn="l"/>
                        </a:tabLs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AutoNum type="arabicPeriod"/>
                        <a:tabLst>
                          <a:tab pos="228600" algn="l"/>
                        </a:tabLst>
                      </a:pPr>
                      <a:r>
                        <a:rPr lang="en-US" sz="1200" b="1" kern="1200" dirty="0" smtClean="0">
                          <a:solidFill>
                            <a:schemeClr val="tx1"/>
                          </a:solidFill>
                          <a:latin typeface="Arial" charset="0"/>
                          <a:ea typeface="+mn-ea"/>
                          <a:cs typeface="+mn-cs"/>
                        </a:rPr>
                        <a:t>Decrease agricultural </a:t>
                      </a:r>
                      <a:r>
                        <a:rPr lang="en-US" sz="1200" b="1" kern="1200" baseline="0" dirty="0" smtClean="0">
                          <a:solidFill>
                            <a:schemeClr val="tx1"/>
                          </a:solidFill>
                          <a:latin typeface="Arial" charset="0"/>
                          <a:ea typeface="+mn-ea"/>
                          <a:cs typeface="+mn-cs"/>
                        </a:rPr>
                        <a:t> productivity</a:t>
                      </a:r>
                      <a:r>
                        <a:rPr lang="ru-RU" sz="1200" b="1" kern="1200" dirty="0" smtClean="0">
                          <a:solidFill>
                            <a:schemeClr val="tx1"/>
                          </a:solidFill>
                          <a:latin typeface="Arial" charset="0"/>
                          <a:ea typeface="+mn-ea"/>
                          <a:cs typeface="+mn-cs"/>
                        </a:rPr>
                        <a:t> </a:t>
                      </a:r>
                      <a:r>
                        <a:rPr kumimoji="0" lang="en-GB" altLang="ru-RU" sz="1200" b="1" i="0" u="none" strike="noStrike" cap="none" normalizeH="0" baseline="0" dirty="0" smtClean="0">
                          <a:ln>
                            <a:noFill/>
                          </a:ln>
                          <a:solidFill>
                            <a:schemeClr val="tx1"/>
                          </a:solidFill>
                          <a:effectLst/>
                          <a:latin typeface="Arial" charset="0"/>
                          <a:ea typeface="Times New Roman" pitchFamily="18" charset="0"/>
                          <a:cs typeface="Arial" charset="0"/>
                        </a:rPr>
                        <a:t>(%)</a:t>
                      </a:r>
                      <a:endParaRPr kumimoji="0" lang="en-GB" altLang="ru-RU"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b="1" kern="1200" dirty="0" smtClean="0">
                          <a:solidFill>
                            <a:schemeClr val="tx1"/>
                          </a:solidFill>
                          <a:latin typeface="Arial" charset="0"/>
                          <a:ea typeface="+mn-ea"/>
                          <a:cs typeface="+mn-cs"/>
                        </a:rPr>
                        <a:t>Without appreciable changes</a:t>
                      </a:r>
                      <a:endParaRPr kumimoji="0" lang="en-GB" altLang="ru-RU" sz="1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0" i="0" u="none" strike="noStrike" cap="none" normalizeH="0" baseline="0" smtClean="0">
                          <a:ln>
                            <a:noFill/>
                          </a:ln>
                          <a:solidFill>
                            <a:schemeClr val="tx1"/>
                          </a:solidFill>
                          <a:effectLst/>
                          <a:latin typeface="Arial" charset="0"/>
                          <a:ea typeface="Times New Roman" pitchFamily="18" charset="0"/>
                          <a:cs typeface="Arial"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0" i="0" u="none" strike="noStrike" cap="none" normalizeH="0" baseline="0" smtClean="0">
                          <a:ln>
                            <a:noFill/>
                          </a:ln>
                          <a:solidFill>
                            <a:schemeClr val="tx1"/>
                          </a:solidFill>
                          <a:effectLst/>
                          <a:latin typeface="Arial" charset="0"/>
                          <a:ea typeface="Times New Roman" pitchFamily="18" charset="0"/>
                          <a:cs typeface="Arial" charset="0"/>
                        </a:rPr>
                        <a:t>10-50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0" i="0" u="none" strike="noStrike" cap="none" normalizeH="0" baseline="0" smtClean="0">
                          <a:ln>
                            <a:noFill/>
                          </a:ln>
                          <a:solidFill>
                            <a:schemeClr val="tx1"/>
                          </a:solidFill>
                          <a:effectLst/>
                          <a:latin typeface="Arial" charset="0"/>
                          <a:ea typeface="Times New Roman" pitchFamily="18" charset="0"/>
                          <a:cs typeface="Arial" charset="0"/>
                        </a:rPr>
                        <a:t>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200" b="0" i="0" u="none" strike="noStrike" cap="none" normalizeH="0" baseline="0" dirty="0" smtClean="0">
                          <a:ln>
                            <a:noFill/>
                          </a:ln>
                          <a:solidFill>
                            <a:schemeClr val="tx1"/>
                          </a:solidFill>
                          <a:effectLst/>
                          <a:latin typeface="Arial" charset="0"/>
                          <a:ea typeface="Times New Roman" pitchFamily="18" charset="0"/>
                          <a:cs typeface="Arial" charset="0"/>
                        </a:rPr>
                        <a:t>&gt; 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Tree>
    <p:extLst>
      <p:ext uri="{BB962C8B-B14F-4D97-AF65-F5344CB8AC3E}">
        <p14:creationId xmlns:p14="http://schemas.microsoft.com/office/powerpoint/2010/main" val="195130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869</TotalTime>
  <Words>1852</Words>
  <Application>Microsoft Office PowerPoint</Application>
  <PresentationFormat>Экран (4:3)</PresentationFormat>
  <Paragraphs>835</Paragraphs>
  <Slides>34</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34</vt:i4>
      </vt:variant>
    </vt:vector>
  </HeadingPairs>
  <TitlesOfParts>
    <vt:vector size="36" baseType="lpstr">
      <vt:lpstr>Тема Office</vt:lpstr>
      <vt:lpstr>Точечный рисунок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Criteria for estimate of desertification by EU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DEGREE OF DESERTIFICFTION </vt:lpstr>
      <vt:lpstr>     TYPE OF DESERTIFICATION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DELL</cp:lastModifiedBy>
  <cp:revision>79</cp:revision>
  <dcterms:created xsi:type="dcterms:W3CDTF">2016-11-09T16:55:02Z</dcterms:created>
  <dcterms:modified xsi:type="dcterms:W3CDTF">2017-09-01T16:59:23Z</dcterms:modified>
</cp:coreProperties>
</file>