
<file path=[Content_Types].xml><?xml version="1.0" encoding="utf-8"?>
<Types xmlns="http://schemas.openxmlformats.org/package/2006/content-types">
  <Default Extension="png" ContentType="image/png"/>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6" r:id="rId2"/>
  </p:sldMasterIdLst>
  <p:notesMasterIdLst>
    <p:notesMasterId r:id="rId22"/>
  </p:notesMasterIdLst>
  <p:sldIdLst>
    <p:sldId id="394" r:id="rId3"/>
    <p:sldId id="492" r:id="rId4"/>
    <p:sldId id="416" r:id="rId5"/>
    <p:sldId id="523" r:id="rId6"/>
    <p:sldId id="399" r:id="rId7"/>
    <p:sldId id="524" r:id="rId8"/>
    <p:sldId id="490" r:id="rId9"/>
    <p:sldId id="499" r:id="rId10"/>
    <p:sldId id="489" r:id="rId11"/>
    <p:sldId id="534" r:id="rId12"/>
    <p:sldId id="540" r:id="rId13"/>
    <p:sldId id="538" r:id="rId14"/>
    <p:sldId id="537" r:id="rId15"/>
    <p:sldId id="522" r:id="rId16"/>
    <p:sldId id="529" r:id="rId17"/>
    <p:sldId id="528" r:id="rId18"/>
    <p:sldId id="511" r:id="rId19"/>
    <p:sldId id="498" r:id="rId20"/>
    <p:sldId id="539" r:id="rId21"/>
  </p:sldIdLst>
  <p:sldSz cx="9144000" cy="6858000" type="screen4x3"/>
  <p:notesSz cx="6858000" cy="9144000"/>
  <p:defaultTextStyle>
    <a:defPPr>
      <a:defRPr lang="en-US"/>
    </a:defPPr>
    <a:lvl1pPr algn="l" rtl="0" eaLnBrk="0" fontAlgn="base" hangingPunct="0">
      <a:spcBef>
        <a:spcPct val="0"/>
      </a:spcBef>
      <a:spcAft>
        <a:spcPct val="0"/>
      </a:spcAft>
      <a:defRPr sz="2200" b="1" kern="1200">
        <a:solidFill>
          <a:schemeClr val="tx1"/>
        </a:solidFill>
        <a:latin typeface="Times New Roman" pitchFamily="18" charset="0"/>
        <a:ea typeface="+mn-ea"/>
        <a:cs typeface="Arial" pitchFamily="34" charset="0"/>
      </a:defRPr>
    </a:lvl1pPr>
    <a:lvl2pPr marL="457200" algn="l" rtl="0" eaLnBrk="0" fontAlgn="base" hangingPunct="0">
      <a:spcBef>
        <a:spcPct val="0"/>
      </a:spcBef>
      <a:spcAft>
        <a:spcPct val="0"/>
      </a:spcAft>
      <a:defRPr sz="2200" b="1" kern="1200">
        <a:solidFill>
          <a:schemeClr val="tx1"/>
        </a:solidFill>
        <a:latin typeface="Times New Roman" pitchFamily="18" charset="0"/>
        <a:ea typeface="+mn-ea"/>
        <a:cs typeface="Arial" pitchFamily="34" charset="0"/>
      </a:defRPr>
    </a:lvl2pPr>
    <a:lvl3pPr marL="914400" algn="l" rtl="0" eaLnBrk="0" fontAlgn="base" hangingPunct="0">
      <a:spcBef>
        <a:spcPct val="0"/>
      </a:spcBef>
      <a:spcAft>
        <a:spcPct val="0"/>
      </a:spcAft>
      <a:defRPr sz="2200" b="1" kern="1200">
        <a:solidFill>
          <a:schemeClr val="tx1"/>
        </a:solidFill>
        <a:latin typeface="Times New Roman" pitchFamily="18" charset="0"/>
        <a:ea typeface="+mn-ea"/>
        <a:cs typeface="Arial" pitchFamily="34" charset="0"/>
      </a:defRPr>
    </a:lvl3pPr>
    <a:lvl4pPr marL="1371600" algn="l" rtl="0" eaLnBrk="0" fontAlgn="base" hangingPunct="0">
      <a:spcBef>
        <a:spcPct val="0"/>
      </a:spcBef>
      <a:spcAft>
        <a:spcPct val="0"/>
      </a:spcAft>
      <a:defRPr sz="2200" b="1" kern="1200">
        <a:solidFill>
          <a:schemeClr val="tx1"/>
        </a:solidFill>
        <a:latin typeface="Times New Roman" pitchFamily="18" charset="0"/>
        <a:ea typeface="+mn-ea"/>
        <a:cs typeface="Arial" pitchFamily="34" charset="0"/>
      </a:defRPr>
    </a:lvl4pPr>
    <a:lvl5pPr marL="1828800" algn="l" rtl="0" eaLnBrk="0" fontAlgn="base" hangingPunct="0">
      <a:spcBef>
        <a:spcPct val="0"/>
      </a:spcBef>
      <a:spcAft>
        <a:spcPct val="0"/>
      </a:spcAft>
      <a:defRPr sz="2200" b="1" kern="1200">
        <a:solidFill>
          <a:schemeClr val="tx1"/>
        </a:solidFill>
        <a:latin typeface="Times New Roman" pitchFamily="18" charset="0"/>
        <a:ea typeface="+mn-ea"/>
        <a:cs typeface="Arial" pitchFamily="34" charset="0"/>
      </a:defRPr>
    </a:lvl5pPr>
    <a:lvl6pPr marL="2286000" algn="l" defTabSz="914400" rtl="0" eaLnBrk="1" latinLnBrk="0" hangingPunct="1">
      <a:defRPr sz="2200" b="1" kern="1200">
        <a:solidFill>
          <a:schemeClr val="tx1"/>
        </a:solidFill>
        <a:latin typeface="Times New Roman" pitchFamily="18" charset="0"/>
        <a:ea typeface="+mn-ea"/>
        <a:cs typeface="Arial" pitchFamily="34" charset="0"/>
      </a:defRPr>
    </a:lvl6pPr>
    <a:lvl7pPr marL="2743200" algn="l" defTabSz="914400" rtl="0" eaLnBrk="1" latinLnBrk="0" hangingPunct="1">
      <a:defRPr sz="2200" b="1" kern="1200">
        <a:solidFill>
          <a:schemeClr val="tx1"/>
        </a:solidFill>
        <a:latin typeface="Times New Roman" pitchFamily="18" charset="0"/>
        <a:ea typeface="+mn-ea"/>
        <a:cs typeface="Arial" pitchFamily="34" charset="0"/>
      </a:defRPr>
    </a:lvl7pPr>
    <a:lvl8pPr marL="3200400" algn="l" defTabSz="914400" rtl="0" eaLnBrk="1" latinLnBrk="0" hangingPunct="1">
      <a:defRPr sz="2200" b="1" kern="1200">
        <a:solidFill>
          <a:schemeClr val="tx1"/>
        </a:solidFill>
        <a:latin typeface="Times New Roman" pitchFamily="18" charset="0"/>
        <a:ea typeface="+mn-ea"/>
        <a:cs typeface="Arial" pitchFamily="34" charset="0"/>
      </a:defRPr>
    </a:lvl8pPr>
    <a:lvl9pPr marL="3657600" algn="l" defTabSz="914400" rtl="0" eaLnBrk="1" latinLnBrk="0" hangingPunct="1">
      <a:defRPr sz="2200" b="1"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F1FCEC"/>
    <a:srgbClr val="008000"/>
    <a:srgbClr val="3333FF"/>
    <a:srgbClr val="333399"/>
    <a:srgbClr val="FFCCFF"/>
    <a:srgbClr val="FF8080"/>
    <a:srgbClr val="FF00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27963" autoAdjust="0"/>
    <p:restoredTop sz="86412" autoAdjust="0"/>
  </p:normalViewPr>
  <p:slideViewPr>
    <p:cSldViewPr>
      <p:cViewPr>
        <p:scale>
          <a:sx n="70" d="100"/>
          <a:sy n="70" d="100"/>
        </p:scale>
        <p:origin x="-1118" y="-202"/>
      </p:cViewPr>
      <p:guideLst>
        <p:guide orient="horz" pos="2160"/>
        <p:guide pos="2880"/>
      </p:guideLst>
    </p:cSldViewPr>
  </p:slideViewPr>
  <p:outlineViewPr>
    <p:cViewPr>
      <p:scale>
        <a:sx n="33" d="100"/>
        <a:sy n="33" d="100"/>
      </p:scale>
      <p:origin x="0" y="-4176"/>
    </p:cViewPr>
  </p:outlineViewPr>
  <p:notesTextViewPr>
    <p:cViewPr>
      <p:scale>
        <a:sx n="100" d="100"/>
        <a:sy n="100" d="100"/>
      </p:scale>
      <p:origin x="0" y="0"/>
    </p:cViewPr>
  </p:notesTextViewPr>
  <p:sorterViewPr>
    <p:cViewPr>
      <p:scale>
        <a:sx n="60" d="100"/>
        <a:sy n="60" d="100"/>
      </p:scale>
      <p:origin x="0" y="0"/>
    </p:cViewPr>
  </p:sorterViewPr>
  <p:notesViewPr>
    <p:cSldViewPr>
      <p:cViewPr>
        <p:scale>
          <a:sx n="100" d="100"/>
          <a:sy n="100" d="100"/>
        </p:scale>
        <p:origin x="-365" y="211"/>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image" Target="../media/image2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b="0">
                <a:cs typeface="+mn-cs"/>
              </a:defRPr>
            </a:lvl1pPr>
          </a:lstStyle>
          <a:p>
            <a:pPr>
              <a:defRPr/>
            </a:pPr>
            <a:endParaRPr lang="en-US"/>
          </a:p>
        </p:txBody>
      </p:sp>
      <p:sp>
        <p:nvSpPr>
          <p:cNvPr id="4505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b="0">
                <a:cs typeface="+mn-cs"/>
              </a:defRPr>
            </a:lvl1pPr>
          </a:lstStyle>
          <a:p>
            <a:pPr>
              <a:defRPr/>
            </a:pPr>
            <a:endParaRPr lang="en-US"/>
          </a:p>
        </p:txBody>
      </p:sp>
      <p:sp>
        <p:nvSpPr>
          <p:cNvPr id="71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506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b="0">
                <a:cs typeface="+mn-cs"/>
              </a:defRPr>
            </a:lvl1pPr>
          </a:lstStyle>
          <a:p>
            <a:pPr>
              <a:defRPr/>
            </a:pPr>
            <a:endParaRPr lang="en-US"/>
          </a:p>
        </p:txBody>
      </p:sp>
      <p:sp>
        <p:nvSpPr>
          <p:cNvPr id="4506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fld id="{6BBD3569-6F69-47EB-AF46-DD752F095A5D}" type="slidenum">
              <a:rPr lang="en-US" altLang="en-US"/>
              <a:pPr/>
              <a:t>‹#›</a:t>
            </a:fld>
            <a:endParaRPr lang="en-US" altLang="en-US"/>
          </a:p>
        </p:txBody>
      </p:sp>
    </p:spTree>
    <p:extLst>
      <p:ext uri="{BB962C8B-B14F-4D97-AF65-F5344CB8AC3E}">
        <p14:creationId xmlns:p14="http://schemas.microsoft.com/office/powerpoint/2010/main" val="38860053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itchFamily="18" charset="0"/>
              </a:defRPr>
            </a:lvl1pPr>
            <a:lvl2pPr marL="742950" indent="-285750">
              <a:spcBef>
                <a:spcPct val="30000"/>
              </a:spcBef>
              <a:defRPr sz="1200">
                <a:solidFill>
                  <a:schemeClr val="tx1"/>
                </a:solidFill>
                <a:latin typeface="Times New Roman" pitchFamily="18" charset="0"/>
              </a:defRPr>
            </a:lvl2pPr>
            <a:lvl3pPr marL="1143000" indent="-228600">
              <a:spcBef>
                <a:spcPct val="30000"/>
              </a:spcBef>
              <a:defRPr sz="1200">
                <a:solidFill>
                  <a:schemeClr val="tx1"/>
                </a:solidFill>
                <a:latin typeface="Times New Roman" pitchFamily="18" charset="0"/>
              </a:defRPr>
            </a:lvl3pPr>
            <a:lvl4pPr marL="1600200" indent="-228600">
              <a:spcBef>
                <a:spcPct val="30000"/>
              </a:spcBef>
              <a:defRPr sz="1200">
                <a:solidFill>
                  <a:schemeClr val="tx1"/>
                </a:solidFill>
                <a:latin typeface="Times New Roman" pitchFamily="18" charset="0"/>
              </a:defRPr>
            </a:lvl4pPr>
            <a:lvl5pPr marL="2057400" indent="-22860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FD2513DC-FC6A-4F73-9F16-78E112669E50}" type="slidenum">
              <a:rPr lang="en-US" altLang="en-US">
                <a:solidFill>
                  <a:srgbClr val="000000"/>
                </a:solidFill>
              </a:rPr>
              <a:pPr>
                <a:spcBef>
                  <a:spcPct val="0"/>
                </a:spcBef>
              </a:pPr>
              <a:t>4</a:t>
            </a:fld>
            <a:endParaRPr lang="en-US" altLang="en-US" dirty="0">
              <a:solidFill>
                <a:srgbClr val="000000"/>
              </a:solidFill>
            </a:endParaRPr>
          </a:p>
        </p:txBody>
      </p:sp>
      <p:sp>
        <p:nvSpPr>
          <p:cNvPr id="14339"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ln/>
          <a:extLst/>
        </p:spPr>
        <p:txBody>
          <a:bodyPr/>
          <a:lstStyle/>
          <a:p>
            <a:pPr>
              <a:defRPr/>
            </a:pPr>
            <a:r>
              <a:rPr lang="en-US" sz="1800" dirty="0" smtClean="0">
                <a:solidFill>
                  <a:schemeClr val="accent6">
                    <a:lumMod val="75000"/>
                  </a:schemeClr>
                </a:solidFill>
              </a:rPr>
              <a:t>We plan to work together with the regional forest and land management agencies to ensure continuous, high quality observations for operational and management applications, </a:t>
            </a:r>
            <a:r>
              <a:rPr lang="en-US" sz="1800" u="sng" dirty="0" smtClean="0">
                <a:solidFill>
                  <a:schemeClr val="accent6">
                    <a:lumMod val="75000"/>
                  </a:schemeClr>
                </a:solidFill>
              </a:rPr>
              <a:t>facilitating feasible and sustainable natural resources management practices</a:t>
            </a:r>
            <a:r>
              <a:rPr lang="en-US" sz="1800" dirty="0" smtClean="0">
                <a:solidFill>
                  <a:schemeClr val="accent6">
                    <a:lumMod val="75000"/>
                  </a:schemeClr>
                </a:solidFill>
              </a:rPr>
              <a:t>. </a:t>
            </a:r>
            <a:endParaRPr lang="en-US" sz="1800" dirty="0">
              <a:solidFill>
                <a:schemeClr val="accent6">
                  <a:lumMod val="75000"/>
                </a:schemeClr>
              </a:solidFill>
            </a:endParaRPr>
          </a:p>
        </p:txBody>
      </p:sp>
    </p:spTree>
    <p:extLst>
      <p:ext uri="{BB962C8B-B14F-4D97-AF65-F5344CB8AC3E}">
        <p14:creationId xmlns:p14="http://schemas.microsoft.com/office/powerpoint/2010/main" val="4179080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4F43D-3651-4186-82AA-AECCDF6397A6}" type="slidenum">
              <a:rPr lang="en-US" smtClean="0"/>
              <a:pPr/>
              <a:t>6</a:t>
            </a:fld>
            <a:endParaRPr lang="en-US" dirty="0"/>
          </a:p>
        </p:txBody>
      </p:sp>
    </p:spTree>
    <p:extLst>
      <p:ext uri="{BB962C8B-B14F-4D97-AF65-F5344CB8AC3E}">
        <p14:creationId xmlns:p14="http://schemas.microsoft.com/office/powerpoint/2010/main" val="2003619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a:ln/>
        </p:spPr>
      </p:sp>
      <p:sp>
        <p:nvSpPr>
          <p:cNvPr id="24579"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1000" dirty="0" smtClean="0"/>
              <a:t>Global monitoring well adapted but regional scale changes might be overlooked</a:t>
            </a:r>
            <a:endParaRPr lang="sk-SK" altLang="en-US" sz="1000" smtClean="0"/>
          </a:p>
        </p:txBody>
      </p:sp>
    </p:spTree>
    <p:extLst>
      <p:ext uri="{BB962C8B-B14F-4D97-AF65-F5344CB8AC3E}">
        <p14:creationId xmlns:p14="http://schemas.microsoft.com/office/powerpoint/2010/main" val="82914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solidFill>
                  <a:srgbClr val="333399"/>
                </a:solidFill>
              </a:rPr>
              <a:t>SCERIN research projects in progress</a:t>
            </a:r>
            <a:endParaRPr lang="en-US" altLang="en-US" sz="1200" dirty="0" smtClean="0">
              <a:solidFill>
                <a:srgbClr val="333399"/>
              </a:solidFill>
            </a:endParaRPr>
          </a:p>
        </p:txBody>
      </p:sp>
      <p:sp>
        <p:nvSpPr>
          <p:cNvPr id="4" name="Slide Number Placeholder 3"/>
          <p:cNvSpPr>
            <a:spLocks noGrp="1"/>
          </p:cNvSpPr>
          <p:nvPr>
            <p:ph type="sldNum" sz="quarter" idx="10"/>
          </p:nvPr>
        </p:nvSpPr>
        <p:spPr/>
        <p:txBody>
          <a:bodyPr/>
          <a:lstStyle/>
          <a:p>
            <a:fld id="{6BBD3569-6F69-47EB-AF46-DD752F095A5D}" type="slidenum">
              <a:rPr lang="en-US" altLang="en-US" smtClean="0"/>
              <a:pPr/>
              <a:t>9</a:t>
            </a:fld>
            <a:endParaRPr lang="en-US" altLang="en-US"/>
          </a:p>
        </p:txBody>
      </p:sp>
    </p:spTree>
    <p:extLst>
      <p:ext uri="{BB962C8B-B14F-4D97-AF65-F5344CB8AC3E}">
        <p14:creationId xmlns:p14="http://schemas.microsoft.com/office/powerpoint/2010/main" val="59622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extLst/>
        </p:spPr>
        <p:txBody>
          <a:bodyPr/>
          <a:lstStyle>
            <a:lvl1pPr eaLnBrk="0" hangingPunct="0">
              <a:defRPr sz="2200" b="1">
                <a:solidFill>
                  <a:schemeClr val="tx1"/>
                </a:solidFill>
                <a:latin typeface="Times New Roman" pitchFamily="18" charset="0"/>
              </a:defRPr>
            </a:lvl1pPr>
            <a:lvl2pPr marL="742950" indent="-285750" eaLnBrk="0" hangingPunct="0">
              <a:defRPr sz="2200" b="1">
                <a:solidFill>
                  <a:schemeClr val="tx1"/>
                </a:solidFill>
                <a:latin typeface="Times New Roman" pitchFamily="18" charset="0"/>
              </a:defRPr>
            </a:lvl2pPr>
            <a:lvl3pPr marL="1143000" indent="-228600" eaLnBrk="0" hangingPunct="0">
              <a:defRPr sz="2200" b="1">
                <a:solidFill>
                  <a:schemeClr val="tx1"/>
                </a:solidFill>
                <a:latin typeface="Times New Roman" pitchFamily="18" charset="0"/>
              </a:defRPr>
            </a:lvl3pPr>
            <a:lvl4pPr marL="1600200" indent="-228600" eaLnBrk="0" hangingPunct="0">
              <a:defRPr sz="2200" b="1">
                <a:solidFill>
                  <a:schemeClr val="tx1"/>
                </a:solidFill>
                <a:latin typeface="Times New Roman" pitchFamily="18" charset="0"/>
              </a:defRPr>
            </a:lvl4pPr>
            <a:lvl5pPr marL="2057400" indent="-228600" eaLnBrk="0" hangingPunct="0">
              <a:defRPr sz="2200" b="1">
                <a:solidFill>
                  <a:schemeClr val="tx1"/>
                </a:solidFill>
                <a:latin typeface="Times New Roman" pitchFamily="18" charset="0"/>
              </a:defRPr>
            </a:lvl5pPr>
            <a:lvl6pPr marL="2514600" indent="-228600" eaLnBrk="0" fontAlgn="base" hangingPunct="0">
              <a:spcBef>
                <a:spcPct val="0"/>
              </a:spcBef>
              <a:spcAft>
                <a:spcPct val="0"/>
              </a:spcAft>
              <a:defRPr sz="2200" b="1">
                <a:solidFill>
                  <a:schemeClr val="tx1"/>
                </a:solidFill>
                <a:latin typeface="Times New Roman" pitchFamily="18" charset="0"/>
              </a:defRPr>
            </a:lvl6pPr>
            <a:lvl7pPr marL="2971800" indent="-228600" eaLnBrk="0" fontAlgn="base" hangingPunct="0">
              <a:spcBef>
                <a:spcPct val="0"/>
              </a:spcBef>
              <a:spcAft>
                <a:spcPct val="0"/>
              </a:spcAft>
              <a:defRPr sz="2200" b="1">
                <a:solidFill>
                  <a:schemeClr val="tx1"/>
                </a:solidFill>
                <a:latin typeface="Times New Roman" pitchFamily="18" charset="0"/>
              </a:defRPr>
            </a:lvl7pPr>
            <a:lvl8pPr marL="3429000" indent="-228600" eaLnBrk="0" fontAlgn="base" hangingPunct="0">
              <a:spcBef>
                <a:spcPct val="0"/>
              </a:spcBef>
              <a:spcAft>
                <a:spcPct val="0"/>
              </a:spcAft>
              <a:defRPr sz="2200" b="1">
                <a:solidFill>
                  <a:schemeClr val="tx1"/>
                </a:solidFill>
                <a:latin typeface="Times New Roman" pitchFamily="18" charset="0"/>
              </a:defRPr>
            </a:lvl8pPr>
            <a:lvl9pPr marL="3886200" indent="-228600" eaLnBrk="0" fontAlgn="base" hangingPunct="0">
              <a:spcBef>
                <a:spcPct val="0"/>
              </a:spcBef>
              <a:spcAft>
                <a:spcPct val="0"/>
              </a:spcAft>
              <a:defRPr sz="2200" b="1">
                <a:solidFill>
                  <a:schemeClr val="tx1"/>
                </a:solidFill>
                <a:latin typeface="Times New Roman" pitchFamily="18" charset="0"/>
              </a:defRPr>
            </a:lvl9pPr>
          </a:lstStyle>
          <a:p>
            <a:pPr>
              <a:defRPr/>
            </a:pPr>
            <a:fld id="{779ADDA1-3810-4A64-9DB5-1F8C6DE7CF0C}" type="slidenum">
              <a:rPr lang="en-US" altLang="en-US" sz="1200" b="0" smtClean="0"/>
              <a:pPr>
                <a:defRPr/>
              </a:pPr>
              <a:t>10</a:t>
            </a:fld>
            <a:endParaRPr lang="en-US" altLang="en-US" sz="1200" b="0" smtClean="0"/>
          </a:p>
        </p:txBody>
      </p:sp>
      <p:sp>
        <p:nvSpPr>
          <p:cNvPr id="665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ln/>
          <a:extLst/>
        </p:spPr>
        <p:txBody>
          <a:bodyPr/>
          <a:lstStyle/>
          <a:p>
            <a:pPr>
              <a:defRPr/>
            </a:pPr>
            <a:r>
              <a:rPr lang="en-US" sz="1800" dirty="0" smtClean="0">
                <a:solidFill>
                  <a:schemeClr val="accent6">
                    <a:lumMod val="75000"/>
                  </a:schemeClr>
                </a:solidFill>
              </a:rPr>
              <a:t>We plan to work together with the regional forest and land management agencies to ensure continuous, high quality observations for operational and management applications, </a:t>
            </a:r>
            <a:r>
              <a:rPr lang="en-US" sz="1800" u="sng" dirty="0" smtClean="0">
                <a:solidFill>
                  <a:schemeClr val="accent6">
                    <a:lumMod val="75000"/>
                  </a:schemeClr>
                </a:solidFill>
              </a:rPr>
              <a:t>facilitating feasible and sustainable natural resources management practices</a:t>
            </a:r>
            <a:r>
              <a:rPr lang="en-US" sz="1800" dirty="0" smtClean="0">
                <a:solidFill>
                  <a:schemeClr val="accent6">
                    <a:lumMod val="75000"/>
                  </a:schemeClr>
                </a:solidFill>
              </a:rPr>
              <a:t>. </a:t>
            </a:r>
            <a:endParaRPr lang="en-US" sz="1800" dirty="0">
              <a:solidFill>
                <a:schemeClr val="accent6">
                  <a:lumMod val="75000"/>
                </a:schemeClr>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kern="1200" dirty="0" smtClean="0">
                <a:solidFill>
                  <a:schemeClr val="tx1"/>
                </a:solidFill>
                <a:effectLst/>
                <a:latin typeface="Times New Roman" pitchFamily="18" charset="0"/>
                <a:ea typeface="+mn-ea"/>
                <a:cs typeface="+mn-cs"/>
              </a:rPr>
              <a:t>One of the longest chronological series of RS data with global coverage are products obtained with AVHRR (Advanced Very High Resolution Radiometer) which has been operational from 1981 to present. </a:t>
            </a:r>
            <a:r>
              <a:rPr lang="en-GB" sz="1200" kern="1200" dirty="0" err="1" smtClean="0">
                <a:solidFill>
                  <a:schemeClr val="tx1"/>
                </a:solidFill>
                <a:effectLst/>
                <a:latin typeface="Times New Roman" pitchFamily="18" charset="0"/>
                <a:ea typeface="+mn-ea"/>
                <a:cs typeface="+mn-cs"/>
              </a:rPr>
              <a:t>AVHRR</a:t>
            </a:r>
            <a:r>
              <a:rPr lang="en-GB" sz="1200" kern="1200" dirty="0" smtClean="0">
                <a:solidFill>
                  <a:schemeClr val="tx1"/>
                </a:solidFill>
                <a:effectLst/>
                <a:latin typeface="Times New Roman" pitchFamily="18" charset="0"/>
                <a:ea typeface="+mn-ea"/>
                <a:cs typeface="+mn-cs"/>
              </a:rPr>
              <a:t> products have been continuously gathered</a:t>
            </a:r>
            <a:r>
              <a:rPr lang="hr-HR" sz="1200" kern="1200" dirty="0" smtClean="0">
                <a:solidFill>
                  <a:schemeClr val="tx1"/>
                </a:solidFill>
                <a:effectLst/>
                <a:latin typeface="Times New Roman" pitchFamily="18" charset="0"/>
                <a:ea typeface="+mn-ea"/>
                <a:cs typeface="+mn-cs"/>
              </a:rPr>
              <a:t> from fourteen National Oceanic and Atmospheric Administration (NOAA) polar orbiting platforms of the TIROS series. They are formed from two AVHRR instruments; AVHRR/2 – from July 1981 to November 2000 and AVHRR/3 from November 2000 to present. They obtain global coverage in two spectral channels, visible (0.58-0.68 μm) and near-infrared (0.725-1.1), from which NDVI are calculated. NDVI present a surrogate for photosynthetic potential, thus AVHRR NDVI data has become particulary relevant for continued long-term monitoring of land surface. </a:t>
            </a:r>
            <a:endParaRPr lang="en-US" dirty="0"/>
          </a:p>
        </p:txBody>
      </p:sp>
      <p:sp>
        <p:nvSpPr>
          <p:cNvPr id="4" name="Slide Number Placeholder 3"/>
          <p:cNvSpPr>
            <a:spLocks noGrp="1"/>
          </p:cNvSpPr>
          <p:nvPr>
            <p:ph type="sldNum" sz="quarter" idx="10"/>
          </p:nvPr>
        </p:nvSpPr>
        <p:spPr/>
        <p:txBody>
          <a:bodyPr/>
          <a:lstStyle/>
          <a:p>
            <a:fld id="{6BBD3569-6F69-47EB-AF46-DD752F095A5D}" type="slidenum">
              <a:rPr lang="en-US" altLang="en-US" smtClean="0"/>
              <a:pPr/>
              <a:t>15</a:t>
            </a:fld>
            <a:endParaRPr lang="en-US" altLang="en-US"/>
          </a:p>
        </p:txBody>
      </p:sp>
    </p:spTree>
    <p:extLst>
      <p:ext uri="{BB962C8B-B14F-4D97-AF65-F5344CB8AC3E}">
        <p14:creationId xmlns:p14="http://schemas.microsoft.com/office/powerpoint/2010/main" val="453093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itchFamily="18" charset="0"/>
              </a:defRPr>
            </a:lvl1pPr>
            <a:lvl2pPr marL="742950" indent="-285750">
              <a:spcBef>
                <a:spcPct val="30000"/>
              </a:spcBef>
              <a:defRPr sz="1200">
                <a:solidFill>
                  <a:schemeClr val="tx1"/>
                </a:solidFill>
                <a:latin typeface="Times New Roman" pitchFamily="18" charset="0"/>
              </a:defRPr>
            </a:lvl2pPr>
            <a:lvl3pPr marL="1143000" indent="-228600">
              <a:spcBef>
                <a:spcPct val="30000"/>
              </a:spcBef>
              <a:defRPr sz="1200">
                <a:solidFill>
                  <a:schemeClr val="tx1"/>
                </a:solidFill>
                <a:latin typeface="Times New Roman" pitchFamily="18" charset="0"/>
              </a:defRPr>
            </a:lvl3pPr>
            <a:lvl4pPr marL="1600200" indent="-228600">
              <a:spcBef>
                <a:spcPct val="30000"/>
              </a:spcBef>
              <a:defRPr sz="1200">
                <a:solidFill>
                  <a:schemeClr val="tx1"/>
                </a:solidFill>
                <a:latin typeface="Times New Roman" pitchFamily="18" charset="0"/>
              </a:defRPr>
            </a:lvl4pPr>
            <a:lvl5pPr marL="2057400" indent="-22860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46507F62-E967-4FA2-A9BC-BFBC77EE7539}" type="slidenum">
              <a:rPr lang="cs-CZ" altLang="en-US">
                <a:solidFill>
                  <a:srgbClr val="000000"/>
                </a:solidFill>
              </a:rPr>
              <a:pPr>
                <a:spcBef>
                  <a:spcPct val="0"/>
                </a:spcBef>
              </a:pPr>
              <a:t>18</a:t>
            </a:fld>
            <a:endParaRPr lang="cs-CZ" altLang="en-US">
              <a:solidFill>
                <a:srgbClr val="000000"/>
              </a:solidFill>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992942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cxnSp>
        <p:nvCxnSpPr>
          <p:cNvPr id="4" name="Straight Connector 3"/>
          <p:cNvCxnSpPr/>
          <p:nvPr userDrawn="1"/>
        </p:nvCxnSpPr>
        <p:spPr bwMode="auto">
          <a:xfrm>
            <a:off x="0" y="1143000"/>
            <a:ext cx="8610600" cy="0"/>
          </a:xfrm>
          <a:prstGeom prst="line">
            <a:avLst/>
          </a:prstGeom>
          <a:solidFill>
            <a:schemeClr val="accent1"/>
          </a:solidFill>
          <a:ln w="28575" cap="rnd" cmpd="sng" algn="ctr">
            <a:solidFill>
              <a:srgbClr val="008000"/>
            </a:solidFill>
            <a:prstDash val="solid"/>
            <a:round/>
            <a:headEnd type="none" w="med" len="med"/>
            <a:tailEnd type="none" w="med" len="med"/>
          </a:ln>
          <a:effectLst/>
        </p:spPr>
      </p:cxnSp>
    </p:spTree>
    <p:extLst>
      <p:ext uri="{BB962C8B-B14F-4D97-AF65-F5344CB8AC3E}">
        <p14:creationId xmlns:p14="http://schemas.microsoft.com/office/powerpoint/2010/main" val="2283948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0238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1414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0" hangingPunct="0">
              <a:defRPr>
                <a:solidFill>
                  <a:srgbClr val="000000"/>
                </a:solidFill>
                <a:cs typeface="+mn-cs"/>
              </a:defRPr>
            </a:lvl1pPr>
          </a:lstStyle>
          <a:p>
            <a:pPr>
              <a:defRPr/>
            </a:pPr>
            <a:fld id="{5FAA744D-F5D2-4679-A9AC-F6CD6CDB4F92}" type="datetimeFigureOut">
              <a:rPr lang="en-GB"/>
              <a:pPr>
                <a:defRPr/>
              </a:pPr>
              <a:t>13/09/2017</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0" hangingPunct="0">
              <a:defRPr>
                <a:solidFill>
                  <a:srgbClr val="000000"/>
                </a:solidFill>
                <a:cs typeface="+mn-cs"/>
              </a:defRPr>
            </a:lvl1pPr>
          </a:lstStyle>
          <a:p>
            <a:pPr>
              <a:defRPr/>
            </a:pPr>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1D1EC71C-6FA3-4DDC-A70D-0C8A66B02324}" type="slidenum">
              <a:rPr lang="en-GB" altLang="en-US"/>
              <a:pPr/>
              <a:t>‹#›</a:t>
            </a:fld>
            <a:endParaRPr lang="en-GB" altLang="en-US"/>
          </a:p>
        </p:txBody>
      </p:sp>
      <p:cxnSp>
        <p:nvCxnSpPr>
          <p:cNvPr id="7" name="Straight Connector 6"/>
          <p:cNvCxnSpPr/>
          <p:nvPr userDrawn="1"/>
        </p:nvCxnSpPr>
        <p:spPr bwMode="auto">
          <a:xfrm>
            <a:off x="0" y="1143000"/>
            <a:ext cx="8610600" cy="0"/>
          </a:xfrm>
          <a:prstGeom prst="line">
            <a:avLst/>
          </a:prstGeom>
          <a:solidFill>
            <a:schemeClr val="accent1"/>
          </a:solidFill>
          <a:ln w="28575" cap="rnd" cmpd="sng" algn="ctr">
            <a:solidFill>
              <a:srgbClr val="008000"/>
            </a:solidFill>
            <a:prstDash val="solid"/>
            <a:round/>
            <a:headEnd type="none" w="med" len="med"/>
            <a:tailEnd type="none" w="med" len="med"/>
          </a:ln>
          <a:effectLst/>
        </p:spPr>
      </p:cxnSp>
    </p:spTree>
    <p:extLst>
      <p:ext uri="{BB962C8B-B14F-4D97-AF65-F5344CB8AC3E}">
        <p14:creationId xmlns:p14="http://schemas.microsoft.com/office/powerpoint/2010/main" val="77479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cxnSp>
        <p:nvCxnSpPr>
          <p:cNvPr id="4" name="Straight Connector 3"/>
          <p:cNvCxnSpPr/>
          <p:nvPr userDrawn="1"/>
        </p:nvCxnSpPr>
        <p:spPr bwMode="auto">
          <a:xfrm>
            <a:off x="0" y="1143000"/>
            <a:ext cx="8610600" cy="0"/>
          </a:xfrm>
          <a:prstGeom prst="line">
            <a:avLst/>
          </a:prstGeom>
          <a:solidFill>
            <a:schemeClr val="accent1"/>
          </a:solidFill>
          <a:ln w="28575" cap="rnd" cmpd="sng" algn="ctr">
            <a:solidFill>
              <a:srgbClr val="008000"/>
            </a:solidFill>
            <a:prstDash val="solid"/>
            <a:round/>
            <a:headEnd type="none" w="med" len="med"/>
            <a:tailEnd type="none" w="med" len="med"/>
          </a:ln>
          <a:effectLst/>
        </p:spPr>
      </p:cxnSp>
    </p:spTree>
    <p:extLst>
      <p:ext uri="{BB962C8B-B14F-4D97-AF65-F5344CB8AC3E}">
        <p14:creationId xmlns:p14="http://schemas.microsoft.com/office/powerpoint/2010/main" val="2165265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33391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27888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05579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731747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8523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26911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9075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en-US" smtClean="0"/>
              <a:t>Образец заголовка</a:t>
            </a:r>
          </a:p>
        </p:txBody>
      </p:sp>
      <p:sp>
        <p:nvSpPr>
          <p:cNvPr id="2051"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Образец текста</a:t>
            </a:r>
          </a:p>
          <a:p>
            <a:pPr lvl="1"/>
            <a:r>
              <a:rPr lang="ru-RU" altLang="en-US" smtClean="0"/>
              <a:t>Второй уровень</a:t>
            </a:r>
          </a:p>
          <a:p>
            <a:pPr lvl="2"/>
            <a:r>
              <a:rPr lang="ru-RU" altLang="en-US" smtClean="0"/>
              <a:t>Третий уровень</a:t>
            </a:r>
          </a:p>
          <a:p>
            <a:pPr lvl="3"/>
            <a:r>
              <a:rPr lang="ru-RU" altLang="en-US" smtClean="0"/>
              <a:t>Четвертый уровень</a:t>
            </a:r>
          </a:p>
          <a:p>
            <a:pPr lvl="4"/>
            <a:r>
              <a:rPr lang="ru-RU" altLang="en-US"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Calibri"/>
                <a:cs typeface="+mn-cs"/>
              </a:defRPr>
            </a:lvl1pPr>
          </a:lstStyle>
          <a:p>
            <a:pPr>
              <a:defRPr/>
            </a:pPr>
            <a:fld id="{A5237619-5F02-4FE3-81D4-9FBC9D50E615}" type="datetimeFigureOut">
              <a:rPr lang="ru-RU"/>
              <a:pPr>
                <a:defRPr/>
              </a:pPr>
              <a:t>13.09.2017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pitchFamily="34" charset="0"/>
              </a:defRPr>
            </a:lvl1pPr>
          </a:lstStyle>
          <a:p>
            <a:fld id="{EE65E092-6F33-4A03-BA20-79F082F3A6D6}" type="slidenum">
              <a:rPr lang="ru-RU" altLang="en-US"/>
              <a:pPr/>
              <a:t>‹#›</a:t>
            </a:fld>
            <a:endParaRPr lang="ru-RU" altLang="en-US"/>
          </a:p>
        </p:txBody>
      </p:sp>
      <p:cxnSp>
        <p:nvCxnSpPr>
          <p:cNvPr id="7" name="Straight Connector 6"/>
          <p:cNvCxnSpPr/>
          <p:nvPr userDrawn="1"/>
        </p:nvCxnSpPr>
        <p:spPr bwMode="auto">
          <a:xfrm>
            <a:off x="0" y="1143000"/>
            <a:ext cx="8610600" cy="0"/>
          </a:xfrm>
          <a:prstGeom prst="line">
            <a:avLst/>
          </a:prstGeom>
          <a:solidFill>
            <a:schemeClr val="accent1"/>
          </a:solidFill>
          <a:ln w="28575" cap="rnd" cmpd="sng" algn="ctr">
            <a:solidFill>
              <a:srgbClr val="008000"/>
            </a:solidFill>
            <a:prstDash val="solid"/>
            <a:round/>
            <a:headEnd type="none" w="med" len="med"/>
            <a:tailEnd type="none" w="med" len="med"/>
          </a:ln>
          <a:effectLst/>
        </p:spPr>
      </p:cxnSp>
    </p:spTree>
  </p:cSld>
  <p:clrMap bg1="lt1" tx1="dk1" bg2="lt2" tx2="dk2" accent1="accent1" accent2="accent2" accent3="accent3" accent4="accent4" accent5="accent5" accent6="accent6" hlink="hlink" folHlink="folHlink"/>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5.jpe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pn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 Id="rId5" Type="http://schemas.openxmlformats.org/officeDocument/2006/relationships/image" Target="../media/image19.emf"/><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3.emf"/><Relationship Id="rId13" Type="http://schemas.openxmlformats.org/officeDocument/2006/relationships/image" Target="../media/image34.png"/><Relationship Id="rId18"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emf"/><Relationship Id="rId12" Type="http://schemas.openxmlformats.org/officeDocument/2006/relationships/image" Target="../media/image27.emf"/><Relationship Id="rId17" Type="http://schemas.openxmlformats.org/officeDocument/2006/relationships/image" Target="../media/image37.png"/><Relationship Id="rId2" Type="http://schemas.openxmlformats.org/officeDocument/2006/relationships/slideLayout" Target="../slideLayouts/slideLayout7.xml"/><Relationship Id="rId16" Type="http://schemas.openxmlformats.org/officeDocument/2006/relationships/hyperlink" Target="mailto:albrecht@natur.cuni.cz" TargetMode="External"/><Relationship Id="rId1" Type="http://schemas.openxmlformats.org/officeDocument/2006/relationships/vmlDrawing" Target="../drawings/vmlDrawing1.vml"/><Relationship Id="rId6" Type="http://schemas.openxmlformats.org/officeDocument/2006/relationships/image" Target="../media/image31.jpeg"/><Relationship Id="rId11" Type="http://schemas.openxmlformats.org/officeDocument/2006/relationships/oleObject" Target="../embeddings/Microsoft_Excel_97-2003_Worksheet2.xls"/><Relationship Id="rId5" Type="http://schemas.openxmlformats.org/officeDocument/2006/relationships/image" Target="../media/image30.tiff"/><Relationship Id="rId15" Type="http://schemas.openxmlformats.org/officeDocument/2006/relationships/image" Target="../media/image36.jpeg"/><Relationship Id="rId10" Type="http://schemas.openxmlformats.org/officeDocument/2006/relationships/image" Target="../media/image26.emf"/><Relationship Id="rId19" Type="http://schemas.openxmlformats.org/officeDocument/2006/relationships/image" Target="../media/image39.png"/><Relationship Id="rId4" Type="http://schemas.openxmlformats.org/officeDocument/2006/relationships/image" Target="../media/image29.jpeg"/><Relationship Id="rId9" Type="http://schemas.openxmlformats.org/officeDocument/2006/relationships/oleObject" Target="../embeddings/Microsoft_Excel_97-2003_Worksheet1.xls"/><Relationship Id="rId14" Type="http://schemas.openxmlformats.org/officeDocument/2006/relationships/image" Target="../media/image35.gi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9.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png"/><Relationship Id="rId7"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jpe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mailto:albrecht@natur.cuni.cz" TargetMode="External"/><Relationship Id="rId7" Type="http://schemas.openxmlformats.org/officeDocument/2006/relationships/image" Target="../media/image12.jpeg"/><Relationship Id="rId12" Type="http://schemas.openxmlformats.org/officeDocument/2006/relationships/image" Target="../media/image9.png"/><Relationship Id="rId2" Type="http://schemas.openxmlformats.org/officeDocument/2006/relationships/hyperlink" Target="mailto:petya.campbell@nasa.gov" TargetMode="External"/><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image" Target="../media/image1.png"/><Relationship Id="rId5" Type="http://schemas.openxmlformats.org/officeDocument/2006/relationships/image" Target="../media/image10.jpeg"/><Relationship Id="rId10" Type="http://schemas.openxmlformats.org/officeDocument/2006/relationships/image" Target="../media/image5.jpeg"/><Relationship Id="rId4" Type="http://schemas.openxmlformats.org/officeDocument/2006/relationships/hyperlink" Target="mailto:lucie.kupova@gmail.com" TargetMode="Externa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3.jpeg"/><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pn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5.jpe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jpe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ChangeArrowheads="1"/>
          </p:cNvSpPr>
          <p:nvPr/>
        </p:nvSpPr>
        <p:spPr bwMode="auto">
          <a:xfrm>
            <a:off x="310244" y="3939255"/>
            <a:ext cx="8610600"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228600" indent="-228600">
              <a:tabLst>
                <a:tab pos="228600" algn="l"/>
              </a:tabLst>
              <a:defRPr sz="2200" b="1">
                <a:solidFill>
                  <a:schemeClr val="tx1"/>
                </a:solidFill>
                <a:latin typeface="Times New Roman" pitchFamily="18" charset="0"/>
                <a:cs typeface="Arial" pitchFamily="34" charset="0"/>
              </a:defRPr>
            </a:lvl1pPr>
            <a:lvl2pPr marL="742950" indent="-285750">
              <a:tabLst>
                <a:tab pos="228600" algn="l"/>
              </a:tabLst>
              <a:defRPr sz="2200" b="1">
                <a:solidFill>
                  <a:schemeClr val="tx1"/>
                </a:solidFill>
                <a:latin typeface="Times New Roman" pitchFamily="18" charset="0"/>
                <a:cs typeface="Arial" pitchFamily="34" charset="0"/>
              </a:defRPr>
            </a:lvl2pPr>
            <a:lvl3pPr marL="1143000" indent="-228600">
              <a:tabLst>
                <a:tab pos="228600" algn="l"/>
              </a:tabLst>
              <a:defRPr sz="2200" b="1">
                <a:solidFill>
                  <a:schemeClr val="tx1"/>
                </a:solidFill>
                <a:latin typeface="Times New Roman" pitchFamily="18" charset="0"/>
                <a:cs typeface="Arial" pitchFamily="34" charset="0"/>
              </a:defRPr>
            </a:lvl3pPr>
            <a:lvl4pPr marL="1600200" indent="-228600">
              <a:tabLst>
                <a:tab pos="228600" algn="l"/>
              </a:tabLst>
              <a:defRPr sz="2200" b="1">
                <a:solidFill>
                  <a:schemeClr val="tx1"/>
                </a:solidFill>
                <a:latin typeface="Times New Roman" pitchFamily="18" charset="0"/>
                <a:cs typeface="Arial" pitchFamily="34" charset="0"/>
              </a:defRPr>
            </a:lvl4pPr>
            <a:lvl5pPr marL="2057400" indent="-228600">
              <a:tabLst>
                <a:tab pos="228600" algn="l"/>
              </a:tabLst>
              <a:defRPr sz="2200"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tabLst>
                <a:tab pos="228600" algn="l"/>
              </a:tabLst>
              <a:defRPr sz="2200"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tabLst>
                <a:tab pos="228600" algn="l"/>
              </a:tabLst>
              <a:defRPr sz="2200"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tabLst>
                <a:tab pos="228600" algn="l"/>
              </a:tabLst>
              <a:defRPr sz="2200"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tabLst>
                <a:tab pos="228600" algn="l"/>
              </a:tabLst>
              <a:defRPr sz="2200" b="1">
                <a:solidFill>
                  <a:schemeClr val="tx1"/>
                </a:solidFill>
                <a:latin typeface="Times New Roman" pitchFamily="18" charset="0"/>
                <a:cs typeface="Arial" pitchFamily="34" charset="0"/>
              </a:defRPr>
            </a:lvl9pPr>
          </a:lstStyle>
          <a:p>
            <a:pPr marL="0" indent="0" algn="ctr">
              <a:spcBef>
                <a:spcPts val="600"/>
              </a:spcBef>
            </a:pPr>
            <a:r>
              <a:rPr lang="en-GB" altLang="en-US" sz="1800" b="0" baseline="30000" dirty="0" smtClean="0">
                <a:solidFill>
                  <a:srgbClr val="008000"/>
                </a:solidFill>
                <a:latin typeface="Calibri" pitchFamily="34" charset="0"/>
                <a:cs typeface="Times New Roman" pitchFamily="18" charset="0"/>
              </a:rPr>
              <a:t>1</a:t>
            </a:r>
            <a:r>
              <a:rPr lang="en-GB" altLang="en-US" sz="1800" b="0" dirty="0" smtClean="0">
                <a:solidFill>
                  <a:srgbClr val="008000"/>
                </a:solidFill>
                <a:latin typeface="Calibri" pitchFamily="34" charset="0"/>
                <a:cs typeface="Times New Roman" pitchFamily="18" charset="0"/>
              </a:rPr>
              <a:t>Joint </a:t>
            </a:r>
            <a:r>
              <a:rPr lang="en-GB" altLang="en-US" sz="1800" b="0" dirty="0">
                <a:solidFill>
                  <a:srgbClr val="008000"/>
                </a:solidFill>
                <a:latin typeface="Calibri" pitchFamily="34" charset="0"/>
                <a:cs typeface="Times New Roman" pitchFamily="18" charset="0"/>
              </a:rPr>
              <a:t>Center for Earth Systems Technology, University of Maryland Baltimore County,  and NASA Goddard Space Flight </a:t>
            </a:r>
            <a:r>
              <a:rPr lang="en-US" altLang="en-US" sz="1800" b="0" dirty="0">
                <a:solidFill>
                  <a:srgbClr val="008000"/>
                </a:solidFill>
                <a:latin typeface="Calibri" pitchFamily="34" charset="0"/>
                <a:cs typeface="Times New Roman" pitchFamily="18" charset="0"/>
              </a:rPr>
              <a:t>Center</a:t>
            </a:r>
            <a:r>
              <a:rPr lang="en-GB" altLang="en-US" sz="1800" b="0" dirty="0">
                <a:solidFill>
                  <a:srgbClr val="008000"/>
                </a:solidFill>
                <a:latin typeface="Calibri" pitchFamily="34" charset="0"/>
                <a:cs typeface="Times New Roman" pitchFamily="18" charset="0"/>
              </a:rPr>
              <a:t>, Greenbelt, Maryland, </a:t>
            </a:r>
            <a:r>
              <a:rPr lang="en-GB" altLang="en-US" sz="1800" b="0" dirty="0" smtClean="0">
                <a:solidFill>
                  <a:srgbClr val="008000"/>
                </a:solidFill>
                <a:latin typeface="Calibri" pitchFamily="34" charset="0"/>
                <a:cs typeface="Times New Roman" pitchFamily="18" charset="0"/>
              </a:rPr>
              <a:t>USA</a:t>
            </a:r>
          </a:p>
          <a:p>
            <a:pPr marL="0" indent="0" algn="ctr">
              <a:spcBef>
                <a:spcPts val="600"/>
              </a:spcBef>
            </a:pPr>
            <a:r>
              <a:rPr lang="en-GB" altLang="en-US" sz="1800" b="0" baseline="30000" dirty="0" smtClean="0">
                <a:solidFill>
                  <a:srgbClr val="008000"/>
                </a:solidFill>
                <a:latin typeface="Calibri" pitchFamily="34" charset="0"/>
                <a:cs typeface="Times New Roman" pitchFamily="18" charset="0"/>
              </a:rPr>
              <a:t>2</a:t>
            </a:r>
            <a:r>
              <a:rPr lang="en-GB" altLang="en-US" sz="1800" b="0" dirty="0" smtClean="0">
                <a:solidFill>
                  <a:srgbClr val="008000"/>
                </a:solidFill>
                <a:latin typeface="Calibri" pitchFamily="34" charset="0"/>
                <a:cs typeface="Times New Roman" pitchFamily="18" charset="0"/>
              </a:rPr>
              <a:t>Charles </a:t>
            </a:r>
            <a:r>
              <a:rPr lang="en-GB" altLang="en-US" sz="1800" b="0" dirty="0">
                <a:solidFill>
                  <a:srgbClr val="008000"/>
                </a:solidFill>
                <a:latin typeface="Calibri" pitchFamily="34" charset="0"/>
                <a:cs typeface="Times New Roman" pitchFamily="18" charset="0"/>
              </a:rPr>
              <a:t>University in Prague, Faculty of Science, Prague, Czech </a:t>
            </a:r>
            <a:r>
              <a:rPr lang="en-GB" altLang="en-US" sz="1800" b="0" dirty="0" smtClean="0">
                <a:solidFill>
                  <a:srgbClr val="008000"/>
                </a:solidFill>
                <a:latin typeface="Calibri" pitchFamily="34" charset="0"/>
                <a:cs typeface="Times New Roman" pitchFamily="18" charset="0"/>
              </a:rPr>
              <a:t>Republic </a:t>
            </a:r>
          </a:p>
        </p:txBody>
      </p:sp>
      <p:sp>
        <p:nvSpPr>
          <p:cNvPr id="8195" name="Rectangle 2"/>
          <p:cNvSpPr>
            <a:spLocks noChangeArrowheads="1"/>
          </p:cNvSpPr>
          <p:nvPr/>
        </p:nvSpPr>
        <p:spPr bwMode="auto">
          <a:xfrm>
            <a:off x="592102" y="152400"/>
            <a:ext cx="79248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200" b="1">
                <a:solidFill>
                  <a:schemeClr val="tx1"/>
                </a:solidFill>
                <a:latin typeface="Times New Roman" pitchFamily="18" charset="0"/>
                <a:cs typeface="Arial" pitchFamily="34" charset="0"/>
              </a:defRPr>
            </a:lvl1pPr>
            <a:lvl2pPr marL="742950" indent="-285750">
              <a:defRPr sz="2200" b="1">
                <a:solidFill>
                  <a:schemeClr val="tx1"/>
                </a:solidFill>
                <a:latin typeface="Times New Roman" pitchFamily="18" charset="0"/>
                <a:cs typeface="Arial" pitchFamily="34" charset="0"/>
              </a:defRPr>
            </a:lvl2pPr>
            <a:lvl3pPr marL="1143000" indent="-228600">
              <a:defRPr sz="2200" b="1">
                <a:solidFill>
                  <a:schemeClr val="tx1"/>
                </a:solidFill>
                <a:latin typeface="Times New Roman" pitchFamily="18" charset="0"/>
                <a:cs typeface="Arial" pitchFamily="34" charset="0"/>
              </a:defRPr>
            </a:lvl3pPr>
            <a:lvl4pPr marL="1600200" indent="-228600">
              <a:defRPr sz="2200" b="1">
                <a:solidFill>
                  <a:schemeClr val="tx1"/>
                </a:solidFill>
                <a:latin typeface="Times New Roman" pitchFamily="18" charset="0"/>
                <a:cs typeface="Arial" pitchFamily="34" charset="0"/>
              </a:defRPr>
            </a:lvl4pPr>
            <a:lvl5pPr marL="2057400" indent="-228600">
              <a:defRPr sz="2200"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200"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200"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200"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200" b="1">
                <a:solidFill>
                  <a:schemeClr val="tx1"/>
                </a:solidFill>
                <a:latin typeface="Times New Roman" pitchFamily="18" charset="0"/>
                <a:cs typeface="Arial" pitchFamily="34" charset="0"/>
              </a:defRPr>
            </a:lvl9pPr>
          </a:lstStyle>
          <a:p>
            <a:pPr algn="ctr"/>
            <a:r>
              <a:rPr lang="en-GB" altLang="en-US" sz="2800" dirty="0">
                <a:solidFill>
                  <a:srgbClr val="002060"/>
                </a:solidFill>
                <a:latin typeface="+mj-lt"/>
                <a:cs typeface="Times New Roman" pitchFamily="18" charset="0"/>
              </a:rPr>
              <a:t>The GOFC-GOLD South Central and Eastern European Network (SCERIN)</a:t>
            </a:r>
          </a:p>
          <a:p>
            <a:pPr algn="ctr"/>
            <a:endParaRPr lang="en-GB" altLang="en-US" sz="2800" b="0" i="1" dirty="0">
              <a:solidFill>
                <a:schemeClr val="accent6">
                  <a:lumMod val="50000"/>
                </a:schemeClr>
              </a:solidFill>
              <a:latin typeface="+mj-lt"/>
              <a:cs typeface="Times New Roman" pitchFamily="18" charset="0"/>
            </a:endParaRPr>
          </a:p>
          <a:p>
            <a:pPr algn="ctr"/>
            <a:r>
              <a:rPr lang="en-GB" altLang="en-US" sz="4000" dirty="0" smtClean="0">
                <a:solidFill>
                  <a:schemeClr val="accent6">
                    <a:lumMod val="50000"/>
                  </a:schemeClr>
                </a:solidFill>
                <a:latin typeface="+mj-lt"/>
                <a:cs typeface="Times New Roman" pitchFamily="18" charset="0"/>
              </a:rPr>
              <a:t>SCERIN</a:t>
            </a:r>
            <a:endParaRPr lang="en-US" altLang="en-US" sz="4000" dirty="0" smtClean="0">
              <a:solidFill>
                <a:schemeClr val="accent6">
                  <a:lumMod val="50000"/>
                </a:schemeClr>
              </a:solidFill>
              <a:latin typeface="+mj-lt"/>
              <a:cs typeface="Times New Roman" pitchFamily="18" charset="0"/>
            </a:endParaRPr>
          </a:p>
          <a:p>
            <a:pPr algn="ctr"/>
            <a:r>
              <a:rPr lang="en-US" altLang="en-US" sz="3200" b="0" i="1" dirty="0" smtClean="0">
                <a:solidFill>
                  <a:schemeClr val="accent6">
                    <a:lumMod val="50000"/>
                  </a:schemeClr>
                </a:solidFill>
                <a:latin typeface="+mj-lt"/>
                <a:cs typeface="Times New Roman" pitchFamily="18" charset="0"/>
              </a:rPr>
              <a:t>overview, status update and accomplishments</a:t>
            </a:r>
          </a:p>
          <a:p>
            <a:pPr algn="ctr"/>
            <a:endParaRPr lang="en-GB" altLang="en-US" sz="3200" b="0" i="1" dirty="0">
              <a:solidFill>
                <a:schemeClr val="accent6">
                  <a:lumMod val="50000"/>
                </a:schemeClr>
              </a:solidFill>
              <a:latin typeface="+mj-lt"/>
              <a:cs typeface="Times New Roman" pitchFamily="18" charset="0"/>
            </a:endParaRPr>
          </a:p>
          <a:p>
            <a:pPr algn="ctr"/>
            <a:r>
              <a:rPr lang="en-GB" altLang="en-US" sz="2800" b="0" dirty="0">
                <a:solidFill>
                  <a:schemeClr val="accent6">
                    <a:lumMod val="50000"/>
                  </a:schemeClr>
                </a:solidFill>
                <a:latin typeface="+mj-lt"/>
                <a:cs typeface="Times New Roman" pitchFamily="18" charset="0"/>
              </a:rPr>
              <a:t>Petya </a:t>
            </a:r>
            <a:r>
              <a:rPr lang="en-GB" altLang="en-US" sz="2800" b="0" dirty="0" smtClean="0">
                <a:solidFill>
                  <a:schemeClr val="accent6">
                    <a:lumMod val="50000"/>
                  </a:schemeClr>
                </a:solidFill>
                <a:latin typeface="+mj-lt"/>
                <a:cs typeface="Times New Roman" pitchFamily="18" charset="0"/>
              </a:rPr>
              <a:t>Campbell</a:t>
            </a:r>
            <a:r>
              <a:rPr lang="en-GB" altLang="en-US" sz="2800" b="0" baseline="30000" dirty="0" smtClean="0">
                <a:solidFill>
                  <a:schemeClr val="accent6">
                    <a:lumMod val="50000"/>
                  </a:schemeClr>
                </a:solidFill>
                <a:latin typeface="+mj-lt"/>
                <a:cs typeface="Times New Roman" pitchFamily="18" charset="0"/>
              </a:rPr>
              <a:t>1</a:t>
            </a:r>
            <a:r>
              <a:rPr lang="en-GB" altLang="en-US" sz="2800" b="0" dirty="0">
                <a:solidFill>
                  <a:schemeClr val="accent6">
                    <a:lumMod val="50000"/>
                  </a:schemeClr>
                </a:solidFill>
                <a:latin typeface="+mj-lt"/>
                <a:cs typeface="Times New Roman" pitchFamily="18" charset="0"/>
              </a:rPr>
              <a:t> </a:t>
            </a:r>
            <a:r>
              <a:rPr lang="en-GB" altLang="en-US" sz="2800" b="0" dirty="0" smtClean="0">
                <a:solidFill>
                  <a:schemeClr val="accent6">
                    <a:lumMod val="50000"/>
                  </a:schemeClr>
                </a:solidFill>
                <a:latin typeface="+mj-lt"/>
                <a:cs typeface="Times New Roman" pitchFamily="18" charset="0"/>
              </a:rPr>
              <a:t>and Jana Albrechtová</a:t>
            </a:r>
            <a:r>
              <a:rPr lang="en-GB" altLang="en-US" sz="2800" b="0" baseline="30000" dirty="0" smtClean="0">
                <a:solidFill>
                  <a:schemeClr val="accent6">
                    <a:lumMod val="50000"/>
                  </a:schemeClr>
                </a:solidFill>
                <a:latin typeface="+mj-lt"/>
                <a:cs typeface="Times New Roman" pitchFamily="18" charset="0"/>
              </a:rPr>
              <a:t>2</a:t>
            </a:r>
            <a:endParaRPr lang="en-GB" altLang="en-US" sz="2800" b="0" baseline="30000" dirty="0">
              <a:solidFill>
                <a:schemeClr val="accent6">
                  <a:lumMod val="50000"/>
                </a:schemeClr>
              </a:solidFill>
              <a:latin typeface="+mj-lt"/>
            </a:endParaRPr>
          </a:p>
        </p:txBody>
      </p:sp>
      <p:pic>
        <p:nvPicPr>
          <p:cNvPr id="8196" name="Picture 9" descr="Image1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399" y="5086287"/>
            <a:ext cx="718807"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13" descr="C:\Users\pentchev\AppData\Local\Temp\JCET_logo_no_b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3546" y="5086287"/>
            <a:ext cx="726385" cy="71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0" y="6308982"/>
            <a:ext cx="4805155" cy="483554"/>
            <a:chOff x="0" y="6308982"/>
            <a:chExt cx="4805155" cy="483554"/>
          </a:xfrm>
        </p:grpSpPr>
        <p:grpSp>
          <p:nvGrpSpPr>
            <p:cNvPr id="12" name="Group 11"/>
            <p:cNvGrpSpPr/>
            <p:nvPr/>
          </p:nvGrpSpPr>
          <p:grpSpPr>
            <a:xfrm>
              <a:off x="0" y="6308982"/>
              <a:ext cx="3581400" cy="483554"/>
              <a:chOff x="0" y="6363412"/>
              <a:chExt cx="3581400" cy="483554"/>
            </a:xfrm>
          </p:grpSpPr>
          <p:pic>
            <p:nvPicPr>
              <p:cNvPr id="13" name="Picture 10" descr="NASA Land Cover Land Use Logo"/>
              <p:cNvPicPr>
                <a:picLocks noChangeAspect="1" noChangeArrowheads="1"/>
              </p:cNvPicPr>
              <p:nvPr/>
            </p:nvPicPr>
            <p:blipFill rotWithShape="1">
              <a:blip r:embed="rId4" cstate="print"/>
              <a:srcRect l="12437" r="14173" b="50000"/>
              <a:stretch/>
            </p:blipFill>
            <p:spPr bwMode="auto">
              <a:xfrm>
                <a:off x="0" y="6363412"/>
                <a:ext cx="2057400" cy="483554"/>
              </a:xfrm>
              <a:prstGeom prst="rect">
                <a:avLst/>
              </a:prstGeom>
              <a:noFill/>
              <a:ln w="9525">
                <a:noFill/>
                <a:miter lim="800000"/>
                <a:headEnd/>
                <a:tailEnd/>
              </a:ln>
            </p:spPr>
          </p:pic>
          <p:pic>
            <p:nvPicPr>
              <p:cNvPr id="14" name="Picture 5" descr=":GOFC-Gold-logo-blktxt.gif"/>
              <p:cNvPicPr>
                <a:picLocks noChangeAspect="1" noChangeArrowheads="1"/>
              </p:cNvPicPr>
              <p:nvPr/>
            </p:nvPicPr>
            <p:blipFill>
              <a:blip r:embed="rId5" cstate="print"/>
              <a:srcRect/>
              <a:stretch>
                <a:fillRect/>
              </a:stretch>
            </p:blipFill>
            <p:spPr bwMode="auto">
              <a:xfrm>
                <a:off x="2133600" y="6404103"/>
                <a:ext cx="1447800" cy="442863"/>
              </a:xfrm>
              <a:prstGeom prst="rect">
                <a:avLst/>
              </a:prstGeom>
              <a:noFill/>
              <a:ln w="9525">
                <a:noFill/>
                <a:miter lim="800000"/>
                <a:headEnd/>
                <a:tailEnd/>
              </a:ln>
            </p:spPr>
          </p:pic>
        </p:grpSp>
        <p:pic>
          <p:nvPicPr>
            <p:cNvPr id="24" name="Picture 4" descr=":start logo-smal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28321" y="6404756"/>
              <a:ext cx="1176834" cy="325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TextovéPole 8"/>
          <p:cNvSpPr txBox="1">
            <a:spLocks noChangeArrowheads="1"/>
          </p:cNvSpPr>
          <p:nvPr/>
        </p:nvSpPr>
        <p:spPr bwMode="auto">
          <a:xfrm>
            <a:off x="5635728" y="6243666"/>
            <a:ext cx="3429000" cy="523220"/>
          </a:xfrm>
          <a:prstGeom prst="rect">
            <a:avLst/>
          </a:prstGeom>
          <a:noFill/>
          <a:ln w="9525">
            <a:noFill/>
            <a:miter lim="800000"/>
            <a:headEnd/>
            <a:tailEnd/>
          </a:ln>
        </p:spPr>
        <p:txBody>
          <a:bodyPr>
            <a:spAutoFit/>
          </a:bodyPr>
          <a:lstStyle/>
          <a:p>
            <a:pPr algn="r" eaLnBrk="0" hangingPunct="0">
              <a:defRPr/>
            </a:pPr>
            <a:r>
              <a:rPr lang="en-US" sz="1400" dirty="0" smtClean="0">
                <a:solidFill>
                  <a:srgbClr val="008000"/>
                </a:solidFill>
                <a:latin typeface="+mn-lt"/>
              </a:rPr>
              <a:t>GOFC-GOLD </a:t>
            </a:r>
            <a:r>
              <a:rPr lang="en-US" sz="1400" dirty="0" smtClean="0">
                <a:solidFill>
                  <a:srgbClr val="008000"/>
                </a:solidFill>
                <a:latin typeface="+mn-lt"/>
              </a:rPr>
              <a:t>RN </a:t>
            </a:r>
            <a:r>
              <a:rPr lang="en-US" sz="1400" dirty="0" smtClean="0">
                <a:solidFill>
                  <a:srgbClr val="008000"/>
                </a:solidFill>
                <a:latin typeface="+mn-lt"/>
              </a:rPr>
              <a:t>Summit</a:t>
            </a:r>
            <a:r>
              <a:rPr lang="cs-CZ" sz="1400" dirty="0" smtClean="0">
                <a:solidFill>
                  <a:srgbClr val="008000"/>
                </a:solidFill>
                <a:latin typeface="+mn-lt"/>
              </a:rPr>
              <a:t> </a:t>
            </a:r>
            <a:endParaRPr lang="en-US" sz="1400" dirty="0" smtClean="0">
              <a:solidFill>
                <a:srgbClr val="008000"/>
              </a:solidFill>
              <a:latin typeface="+mn-lt"/>
            </a:endParaRPr>
          </a:p>
          <a:p>
            <a:pPr algn="r">
              <a:defRPr/>
            </a:pPr>
            <a:r>
              <a:rPr lang="en-US" sz="1400" dirty="0" smtClean="0">
                <a:solidFill>
                  <a:srgbClr val="008000"/>
                </a:solidFill>
                <a:latin typeface="+mn-lt"/>
              </a:rPr>
              <a:t>13-16</a:t>
            </a:r>
            <a:r>
              <a:rPr lang="cs-CZ" sz="1400" dirty="0" smtClean="0">
                <a:solidFill>
                  <a:srgbClr val="008000"/>
                </a:solidFill>
                <a:latin typeface="+mn-lt"/>
              </a:rPr>
              <a:t> September</a:t>
            </a:r>
            <a:r>
              <a:rPr lang="en-US" sz="1400" dirty="0" smtClean="0">
                <a:solidFill>
                  <a:srgbClr val="008000"/>
                </a:solidFill>
                <a:latin typeface="+mn-lt"/>
              </a:rPr>
              <a:t>, </a:t>
            </a:r>
            <a:r>
              <a:rPr lang="en-US" sz="1400" dirty="0">
                <a:solidFill>
                  <a:srgbClr val="008000"/>
                </a:solidFill>
                <a:latin typeface="+mn-lt"/>
              </a:rPr>
              <a:t>201</a:t>
            </a:r>
            <a:r>
              <a:rPr lang="cs-CZ" sz="1400" dirty="0" smtClean="0">
                <a:solidFill>
                  <a:srgbClr val="008000"/>
                </a:solidFill>
                <a:latin typeface="+mn-lt"/>
              </a:rPr>
              <a:t>7</a:t>
            </a:r>
            <a:r>
              <a:rPr lang="en-US" sz="1400" dirty="0" smtClean="0">
                <a:solidFill>
                  <a:srgbClr val="008000"/>
                </a:solidFill>
                <a:latin typeface="+mn-lt"/>
              </a:rPr>
              <a:t>, </a:t>
            </a:r>
            <a:r>
              <a:rPr lang="cs-CZ" sz="1400" dirty="0">
                <a:solidFill>
                  <a:srgbClr val="008000"/>
                </a:solidFill>
              </a:rPr>
              <a:t>Tbilisi</a:t>
            </a:r>
            <a:r>
              <a:rPr lang="en-US" sz="1400" dirty="0">
                <a:solidFill>
                  <a:srgbClr val="008000"/>
                </a:solidFill>
              </a:rPr>
              <a:t>, </a:t>
            </a:r>
            <a:r>
              <a:rPr lang="en-US" sz="1400" dirty="0" smtClean="0">
                <a:solidFill>
                  <a:srgbClr val="008000"/>
                </a:solidFill>
              </a:rPr>
              <a:t>Georgia</a:t>
            </a:r>
            <a:r>
              <a:rPr lang="cs-CZ" sz="1400" dirty="0" smtClean="0">
                <a:solidFill>
                  <a:srgbClr val="008000"/>
                </a:solidFill>
                <a:latin typeface="+mn-lt"/>
              </a:rPr>
              <a:t> </a:t>
            </a:r>
            <a:endParaRPr lang="cs-CZ" sz="1400" dirty="0">
              <a:solidFill>
                <a:srgbClr val="008000"/>
              </a:solidFill>
              <a:latin typeface="+mn-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4"/>
          <p:cNvSpPr txBox="1">
            <a:spLocks noChangeArrowheads="1"/>
          </p:cNvSpPr>
          <p:nvPr/>
        </p:nvSpPr>
        <p:spPr bwMode="auto">
          <a:xfrm>
            <a:off x="1143000" y="1197426"/>
            <a:ext cx="6705600" cy="427038"/>
          </a:xfrm>
          <a:prstGeom prst="rect">
            <a:avLst/>
          </a:prstGeom>
          <a:noFill/>
          <a:ln w="9525">
            <a:noFill/>
            <a:miter lim="800000"/>
            <a:headEnd/>
            <a:tailEnd/>
          </a:ln>
        </p:spPr>
        <p:txBody>
          <a:bodyPr>
            <a:spAutoFit/>
          </a:bodyPr>
          <a:lstStyle/>
          <a:p>
            <a:pPr eaLnBrk="0" hangingPunct="0">
              <a:spcBef>
                <a:spcPct val="50000"/>
              </a:spcBef>
            </a:pPr>
            <a:endParaRPr lang="en-US" altLang="en-US"/>
          </a:p>
        </p:txBody>
      </p:sp>
      <p:sp>
        <p:nvSpPr>
          <p:cNvPr id="3075" name="Rectangle 5"/>
          <p:cNvSpPr>
            <a:spLocks noChangeArrowheads="1"/>
          </p:cNvSpPr>
          <p:nvPr/>
        </p:nvSpPr>
        <p:spPr bwMode="auto">
          <a:xfrm>
            <a:off x="76200" y="1197426"/>
            <a:ext cx="8915400" cy="4739759"/>
          </a:xfrm>
          <a:prstGeom prst="rect">
            <a:avLst/>
          </a:prstGeom>
          <a:noFill/>
          <a:ln>
            <a:noFill/>
          </a:ln>
          <a:extLst/>
        </p:spPr>
        <p:txBody>
          <a:bodyPr wrap="square">
            <a:spAutoFit/>
          </a:bodyPr>
          <a:lstStyle>
            <a:lvl1pPr>
              <a:defRPr sz="2200" b="1">
                <a:solidFill>
                  <a:schemeClr val="tx1"/>
                </a:solidFill>
                <a:latin typeface="Times New Roman" pitchFamily="18" charset="0"/>
              </a:defRPr>
            </a:lvl1pPr>
            <a:lvl2pPr marL="742950" indent="-285750">
              <a:defRPr sz="2200" b="1">
                <a:solidFill>
                  <a:schemeClr val="tx1"/>
                </a:solidFill>
                <a:latin typeface="Times New Roman" pitchFamily="18" charset="0"/>
              </a:defRPr>
            </a:lvl2pPr>
            <a:lvl3pPr marL="1143000" indent="-228600">
              <a:defRPr sz="2200" b="1">
                <a:solidFill>
                  <a:schemeClr val="tx1"/>
                </a:solidFill>
                <a:latin typeface="Times New Roman" pitchFamily="18" charset="0"/>
              </a:defRPr>
            </a:lvl3pPr>
            <a:lvl4pPr marL="1600200" indent="-228600">
              <a:defRPr sz="2200" b="1">
                <a:solidFill>
                  <a:schemeClr val="tx1"/>
                </a:solidFill>
                <a:latin typeface="Times New Roman" pitchFamily="18" charset="0"/>
              </a:defRPr>
            </a:lvl4pPr>
            <a:lvl5pPr marL="2057400" indent="-228600">
              <a:defRPr sz="2200" b="1">
                <a:solidFill>
                  <a:schemeClr val="tx1"/>
                </a:solidFill>
                <a:latin typeface="Times New Roman" pitchFamily="18" charset="0"/>
              </a:defRPr>
            </a:lvl5pPr>
            <a:lvl6pPr marL="2514600" indent="-228600" eaLnBrk="0" fontAlgn="base" hangingPunct="0">
              <a:spcBef>
                <a:spcPct val="0"/>
              </a:spcBef>
              <a:spcAft>
                <a:spcPct val="0"/>
              </a:spcAft>
              <a:defRPr sz="2200" b="1">
                <a:solidFill>
                  <a:schemeClr val="tx1"/>
                </a:solidFill>
                <a:latin typeface="Times New Roman" pitchFamily="18" charset="0"/>
              </a:defRPr>
            </a:lvl6pPr>
            <a:lvl7pPr marL="2971800" indent="-228600" eaLnBrk="0" fontAlgn="base" hangingPunct="0">
              <a:spcBef>
                <a:spcPct val="0"/>
              </a:spcBef>
              <a:spcAft>
                <a:spcPct val="0"/>
              </a:spcAft>
              <a:defRPr sz="2200" b="1">
                <a:solidFill>
                  <a:schemeClr val="tx1"/>
                </a:solidFill>
                <a:latin typeface="Times New Roman" pitchFamily="18" charset="0"/>
              </a:defRPr>
            </a:lvl7pPr>
            <a:lvl8pPr marL="3429000" indent="-228600" eaLnBrk="0" fontAlgn="base" hangingPunct="0">
              <a:spcBef>
                <a:spcPct val="0"/>
              </a:spcBef>
              <a:spcAft>
                <a:spcPct val="0"/>
              </a:spcAft>
              <a:defRPr sz="2200" b="1">
                <a:solidFill>
                  <a:schemeClr val="tx1"/>
                </a:solidFill>
                <a:latin typeface="Times New Roman" pitchFamily="18" charset="0"/>
              </a:defRPr>
            </a:lvl8pPr>
            <a:lvl9pPr marL="3886200" indent="-228600" eaLnBrk="0" fontAlgn="base" hangingPunct="0">
              <a:spcBef>
                <a:spcPct val="0"/>
              </a:spcBef>
              <a:spcAft>
                <a:spcPct val="0"/>
              </a:spcAft>
              <a:defRPr sz="2200" b="1">
                <a:solidFill>
                  <a:schemeClr val="tx1"/>
                </a:solidFill>
                <a:latin typeface="Times New Roman" pitchFamily="18" charset="0"/>
              </a:defRPr>
            </a:lvl9pPr>
          </a:lstStyle>
          <a:p>
            <a:pPr lvl="1"/>
            <a:r>
              <a:rPr lang="en-US" sz="3200" b="0" dirty="0" smtClean="0">
                <a:latin typeface="+mn-lt"/>
              </a:rPr>
              <a:t>Active network collaborations, including:</a:t>
            </a:r>
            <a:endParaRPr lang="cs-CZ" sz="3200" b="0" dirty="0" smtClean="0">
              <a:latin typeface="+mn-lt"/>
            </a:endParaRPr>
          </a:p>
          <a:p>
            <a:pPr lvl="1">
              <a:buFont typeface="Arial" pitchFamily="34" charset="0"/>
              <a:buChar char="•"/>
            </a:pPr>
            <a:r>
              <a:rPr lang="en-US" sz="3200" b="0" dirty="0" smtClean="0">
                <a:latin typeface="+mn-lt"/>
              </a:rPr>
              <a:t>Joint 4 research projects in progress </a:t>
            </a:r>
          </a:p>
          <a:p>
            <a:pPr lvl="1">
              <a:buFont typeface="Arial" pitchFamily="34" charset="0"/>
              <a:buChar char="•"/>
            </a:pPr>
            <a:r>
              <a:rPr lang="en-US" sz="3200" b="0" dirty="0" smtClean="0">
                <a:latin typeface="+mn-lt"/>
              </a:rPr>
              <a:t>Joint manuscripts, published and in preparation</a:t>
            </a:r>
            <a:r>
              <a:rPr lang="cs-CZ" sz="3200" b="0" dirty="0" smtClean="0">
                <a:latin typeface="+mn-lt"/>
              </a:rPr>
              <a:t> </a:t>
            </a:r>
            <a:endParaRPr lang="en-US" sz="3200" b="0" dirty="0" smtClean="0">
              <a:latin typeface="+mn-lt"/>
            </a:endParaRPr>
          </a:p>
          <a:p>
            <a:pPr lvl="1">
              <a:buFont typeface="Arial" pitchFamily="34" charset="0"/>
              <a:buChar char="•"/>
            </a:pPr>
            <a:r>
              <a:rPr lang="cs-CZ" sz="3200" b="0" dirty="0" smtClean="0">
                <a:latin typeface="+mn-lt"/>
              </a:rPr>
              <a:t>Joint presentations</a:t>
            </a:r>
            <a:r>
              <a:rPr lang="en-US" sz="3200" b="0" dirty="0" smtClean="0">
                <a:latin typeface="+mn-lt"/>
              </a:rPr>
              <a:t>, proposals and ongoing collaborative </a:t>
            </a:r>
            <a:r>
              <a:rPr lang="cs-CZ" sz="3200" b="0" dirty="0" smtClean="0">
                <a:latin typeface="+mn-lt"/>
              </a:rPr>
              <a:t>efforts</a:t>
            </a:r>
          </a:p>
          <a:p>
            <a:pPr marL="457200" lvl="1" indent="0">
              <a:spcBef>
                <a:spcPts val="1200"/>
              </a:spcBef>
            </a:pPr>
            <a:r>
              <a:rPr lang="en-US" sz="3200" b="0" dirty="0" smtClean="0">
                <a:latin typeface="+mn-lt"/>
              </a:rPr>
              <a:t>SCERIN web resources</a:t>
            </a:r>
          </a:p>
          <a:p>
            <a:pPr lvl="1">
              <a:buFont typeface="Arial" pitchFamily="34" charset="0"/>
              <a:buChar char="•"/>
            </a:pPr>
            <a:endParaRPr lang="en-US" sz="3200" b="0" dirty="0" smtClean="0">
              <a:latin typeface="+mn-lt"/>
            </a:endParaRPr>
          </a:p>
          <a:p>
            <a:pPr marL="457200" lvl="1" indent="0"/>
            <a:r>
              <a:rPr lang="en-US" sz="3200" b="0" dirty="0" smtClean="0">
                <a:latin typeface="+mn-lt"/>
              </a:rPr>
              <a:t>Social media presence</a:t>
            </a:r>
          </a:p>
          <a:p>
            <a:pPr lvl="3">
              <a:buFont typeface="Arial" pitchFamily="34" charset="0"/>
              <a:buChar char="•"/>
            </a:pPr>
            <a:r>
              <a:rPr lang="en-US" sz="1800" b="0" dirty="0" smtClean="0">
                <a:latin typeface="+mn-lt"/>
              </a:rPr>
              <a:t>Facebook    </a:t>
            </a:r>
            <a:r>
              <a:rPr lang="en-US" sz="1800" b="0" dirty="0" smtClean="0">
                <a:solidFill>
                  <a:srgbClr val="3333FF"/>
                </a:solidFill>
                <a:latin typeface="+mn-lt"/>
              </a:rPr>
              <a:t>https://m.facebook.com/groups/1598067267142275</a:t>
            </a:r>
            <a:r>
              <a:rPr lang="en-US" sz="1800" b="0" dirty="0" smtClean="0">
                <a:latin typeface="+mn-lt"/>
              </a:rPr>
              <a:t> </a:t>
            </a:r>
          </a:p>
          <a:p>
            <a:pPr lvl="3">
              <a:buFont typeface="Arial" pitchFamily="34" charset="0"/>
              <a:buChar char="•"/>
            </a:pPr>
            <a:r>
              <a:rPr lang="en-US" sz="1800" b="0" dirty="0">
                <a:latin typeface="+mn-lt"/>
              </a:rPr>
              <a:t>LinkedIn     </a:t>
            </a:r>
            <a:r>
              <a:rPr lang="en-US" sz="1800" b="0" dirty="0">
                <a:solidFill>
                  <a:srgbClr val="3333FF"/>
                </a:solidFill>
                <a:latin typeface="+mn-lt"/>
              </a:rPr>
              <a:t>https://www.linkedin.com/groups/8349564</a:t>
            </a:r>
            <a:endParaRPr lang="cs-CZ" sz="1800" b="0" dirty="0" smtClean="0">
              <a:solidFill>
                <a:srgbClr val="3333FF"/>
              </a:solidFill>
              <a:latin typeface="+mn-lt"/>
            </a:endParaRPr>
          </a:p>
        </p:txBody>
      </p:sp>
      <p:sp>
        <p:nvSpPr>
          <p:cNvPr id="11270" name="Rectangle 16"/>
          <p:cNvSpPr>
            <a:spLocks noChangeArrowheads="1"/>
          </p:cNvSpPr>
          <p:nvPr/>
        </p:nvSpPr>
        <p:spPr bwMode="auto">
          <a:xfrm>
            <a:off x="1524000" y="4223656"/>
            <a:ext cx="5410200" cy="584775"/>
          </a:xfrm>
          <a:prstGeom prst="rect">
            <a:avLst/>
          </a:prstGeom>
          <a:noFill/>
          <a:ln w="9525">
            <a:noFill/>
            <a:miter lim="800000"/>
            <a:headEnd/>
            <a:tailEnd/>
          </a:ln>
        </p:spPr>
        <p:txBody>
          <a:bodyPr wrap="square">
            <a:spAutoFit/>
          </a:bodyPr>
          <a:lstStyle/>
          <a:p>
            <a:pPr marL="285750" indent="-285750" eaLnBrk="0" hangingPunct="0">
              <a:buFont typeface="Wingdings" panose="05000000000000000000" pitchFamily="2" charset="2"/>
              <a:buChar char="ü"/>
            </a:pPr>
            <a:r>
              <a:rPr lang="en-US" altLang="en-US" sz="1600" b="0" dirty="0">
                <a:solidFill>
                  <a:srgbClr val="3333FF"/>
                </a:solidFill>
                <a:latin typeface="Arial" pitchFamily="34" charset="0"/>
              </a:rPr>
              <a:t>http://</a:t>
            </a:r>
            <a:r>
              <a:rPr lang="en-US" altLang="en-US" sz="1600" b="0" dirty="0" smtClean="0">
                <a:solidFill>
                  <a:srgbClr val="3333FF"/>
                </a:solidFill>
                <a:latin typeface="Arial" pitchFamily="34" charset="0"/>
              </a:rPr>
              <a:t>www.fao.org/gtos/gofc-gold/net-SEERIN.html</a:t>
            </a:r>
            <a:endParaRPr lang="cs-CZ" altLang="en-US" sz="1600" b="0" dirty="0" smtClean="0">
              <a:solidFill>
                <a:srgbClr val="3333FF"/>
              </a:solidFill>
              <a:latin typeface="Arial" pitchFamily="34" charset="0"/>
            </a:endParaRPr>
          </a:p>
          <a:p>
            <a:pPr marL="285750" indent="-285750" eaLnBrk="0" hangingPunct="0">
              <a:buFont typeface="Wingdings" panose="05000000000000000000" pitchFamily="2" charset="2"/>
              <a:buChar char="ü"/>
            </a:pPr>
            <a:r>
              <a:rPr lang="cs-CZ" altLang="en-US" sz="1600" b="0" dirty="0" smtClean="0">
                <a:solidFill>
                  <a:srgbClr val="3333FF"/>
                </a:solidFill>
                <a:latin typeface="Arial" pitchFamily="34" charset="0"/>
              </a:rPr>
              <a:t>www.csebr.cz/scerin</a:t>
            </a:r>
            <a:endParaRPr lang="en-US" altLang="en-US" sz="1600" b="0" dirty="0">
              <a:solidFill>
                <a:srgbClr val="3333FF"/>
              </a:solidFill>
              <a:latin typeface="Arial" pitchFamily="34" charset="0"/>
            </a:endParaRPr>
          </a:p>
        </p:txBody>
      </p:sp>
      <p:sp>
        <p:nvSpPr>
          <p:cNvPr id="7" name="Title 1"/>
          <p:cNvSpPr txBox="1">
            <a:spLocks/>
          </p:cNvSpPr>
          <p:nvPr/>
        </p:nvSpPr>
        <p:spPr>
          <a:xfrm>
            <a:off x="57500" y="304800"/>
            <a:ext cx="9144000" cy="609600"/>
          </a:xfrm>
          <a:prstGeom prst="rect">
            <a:avLst/>
          </a:prstGeom>
          <a:noFill/>
        </p:spPr>
        <p:txBody>
          <a:bodyPr/>
          <a:lstStyle/>
          <a:p>
            <a:pPr algn="ctr" eaLnBrk="0" hangingPunct="0">
              <a:defRPr/>
            </a:pPr>
            <a:r>
              <a:rPr lang="cs-CZ" sz="3600" kern="0" dirty="0" smtClean="0">
                <a:solidFill>
                  <a:srgbClr val="002060"/>
                </a:solidFill>
                <a:latin typeface="+mj-lt"/>
              </a:rPr>
              <a:t>SCERIN Achievements</a:t>
            </a:r>
            <a:endParaRPr lang="cs-CZ" sz="3600" kern="0" dirty="0">
              <a:solidFill>
                <a:srgbClr val="002060"/>
              </a:solidFill>
              <a:latin typeface="+mj-lt"/>
            </a:endParaRPr>
          </a:p>
        </p:txBody>
      </p:sp>
      <p:cxnSp>
        <p:nvCxnSpPr>
          <p:cNvPr id="19" name="Straight Connector 18"/>
          <p:cNvCxnSpPr/>
          <p:nvPr/>
        </p:nvCxnSpPr>
        <p:spPr bwMode="auto">
          <a:xfrm>
            <a:off x="0" y="1143000"/>
            <a:ext cx="8610600" cy="0"/>
          </a:xfrm>
          <a:prstGeom prst="line">
            <a:avLst/>
          </a:prstGeom>
          <a:solidFill>
            <a:schemeClr val="accent1"/>
          </a:solidFill>
          <a:ln w="28575" cap="rnd" cmpd="sng" algn="ctr">
            <a:solidFill>
              <a:srgbClr val="008000"/>
            </a:solidFill>
            <a:prstDash val="solid"/>
            <a:round/>
            <a:headEnd type="none" w="med" len="med"/>
            <a:tailEnd type="none" w="med" len="med"/>
          </a:ln>
          <a:effectLst/>
        </p:spPr>
      </p:cxnSp>
      <p:grpSp>
        <p:nvGrpSpPr>
          <p:cNvPr id="8" name="Group 7"/>
          <p:cNvGrpSpPr/>
          <p:nvPr/>
        </p:nvGrpSpPr>
        <p:grpSpPr>
          <a:xfrm>
            <a:off x="119742" y="6242751"/>
            <a:ext cx="8944986" cy="524135"/>
            <a:chOff x="152400" y="6242751"/>
            <a:chExt cx="8944986" cy="524135"/>
          </a:xfrm>
        </p:grpSpPr>
        <p:grpSp>
          <p:nvGrpSpPr>
            <p:cNvPr id="9" name="Group 8"/>
            <p:cNvGrpSpPr/>
            <p:nvPr/>
          </p:nvGrpSpPr>
          <p:grpSpPr>
            <a:xfrm>
              <a:off x="152400" y="6242751"/>
              <a:ext cx="5589870" cy="489203"/>
              <a:chOff x="152400" y="6242751"/>
              <a:chExt cx="5589870" cy="489203"/>
            </a:xfrm>
          </p:grpSpPr>
          <p:grpSp>
            <p:nvGrpSpPr>
              <p:cNvPr id="11" name="Group 10"/>
              <p:cNvGrpSpPr/>
              <p:nvPr/>
            </p:nvGrpSpPr>
            <p:grpSpPr>
              <a:xfrm>
                <a:off x="1219200" y="6248400"/>
                <a:ext cx="4523070" cy="483554"/>
                <a:chOff x="-55055" y="6248400"/>
                <a:chExt cx="4523070" cy="483554"/>
              </a:xfrm>
            </p:grpSpPr>
            <p:pic>
              <p:nvPicPr>
                <p:cNvPr id="15" name="Picture 10" descr="NASA Land Cover Land Use Logo"/>
                <p:cNvPicPr>
                  <a:picLocks noChangeAspect="1" noChangeArrowheads="1"/>
                </p:cNvPicPr>
                <p:nvPr/>
              </p:nvPicPr>
              <p:blipFill>
                <a:blip r:embed="rId3" cstate="print"/>
                <a:srcRect b="50000"/>
                <a:stretch>
                  <a:fillRect/>
                </a:stretch>
              </p:blipFill>
              <p:spPr bwMode="auto">
                <a:xfrm>
                  <a:off x="880490" y="6248400"/>
                  <a:ext cx="2803390" cy="483554"/>
                </a:xfrm>
                <a:prstGeom prst="rect">
                  <a:avLst/>
                </a:prstGeom>
                <a:noFill/>
                <a:ln w="9525">
                  <a:noFill/>
                  <a:miter lim="800000"/>
                  <a:headEnd/>
                  <a:tailEnd/>
                </a:ln>
              </p:spPr>
            </p:pic>
            <p:pic>
              <p:nvPicPr>
                <p:cNvPr id="16" name="Picture 5" descr=":GOFC-Gold-logo-blktxt.gif"/>
                <p:cNvPicPr>
                  <a:picLocks noChangeAspect="1" noChangeArrowheads="1"/>
                </p:cNvPicPr>
                <p:nvPr/>
              </p:nvPicPr>
              <p:blipFill>
                <a:blip r:embed="rId4" cstate="print"/>
                <a:srcRect/>
                <a:stretch>
                  <a:fillRect/>
                </a:stretch>
              </p:blipFill>
              <p:spPr bwMode="auto">
                <a:xfrm>
                  <a:off x="-55055" y="6318988"/>
                  <a:ext cx="1371600" cy="359494"/>
                </a:xfrm>
                <a:prstGeom prst="rect">
                  <a:avLst/>
                </a:prstGeom>
                <a:noFill/>
                <a:ln w="9525">
                  <a:noFill/>
                  <a:miter lim="800000"/>
                  <a:headEnd/>
                  <a:tailEnd/>
                </a:ln>
              </p:spPr>
            </p:pic>
            <p:pic>
              <p:nvPicPr>
                <p:cNvPr id="17" name="Picture 4" descr=":start logo-smal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91181" y="6339307"/>
                  <a:ext cx="1176834" cy="325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up 11"/>
              <p:cNvGrpSpPr/>
              <p:nvPr/>
            </p:nvGrpSpPr>
            <p:grpSpPr>
              <a:xfrm>
                <a:off x="152400" y="6242751"/>
                <a:ext cx="1027513" cy="457200"/>
                <a:chOff x="3581400" y="6262098"/>
                <a:chExt cx="1027513" cy="457200"/>
              </a:xfrm>
            </p:grpSpPr>
            <p:pic>
              <p:nvPicPr>
                <p:cNvPr id="13" name="Picture 9" descr="Image18"/>
                <p:cNvPicPr>
                  <a:picLocks noChangeAspect="1" noChangeArrowheads="1"/>
                </p:cNvPicPr>
                <p:nvPr/>
              </p:nvPicPr>
              <p:blipFill>
                <a:blip r:embed="rId6" cstate="print"/>
                <a:srcRect/>
                <a:stretch>
                  <a:fillRect/>
                </a:stretch>
              </p:blipFill>
              <p:spPr bwMode="auto">
                <a:xfrm>
                  <a:off x="4138893" y="6267747"/>
                  <a:ext cx="470020" cy="451551"/>
                </a:xfrm>
                <a:prstGeom prst="rect">
                  <a:avLst/>
                </a:prstGeom>
                <a:noFill/>
                <a:ln w="9525">
                  <a:noFill/>
                  <a:miter lim="800000"/>
                  <a:headEnd/>
                  <a:tailEnd/>
                </a:ln>
              </p:spPr>
            </p:pic>
            <p:pic>
              <p:nvPicPr>
                <p:cNvPr id="14" name="Picture 13" descr="C:\Users\pentchev\AppData\Local\Temp\JCET_logo_no_bg.png"/>
                <p:cNvPicPr>
                  <a:picLocks noChangeAspect="1" noChangeArrowheads="1"/>
                </p:cNvPicPr>
                <p:nvPr/>
              </p:nvPicPr>
              <p:blipFill>
                <a:blip r:embed="rId7" cstate="print"/>
                <a:srcRect/>
                <a:stretch>
                  <a:fillRect/>
                </a:stretch>
              </p:blipFill>
              <p:spPr bwMode="auto">
                <a:xfrm>
                  <a:off x="3581400" y="6262098"/>
                  <a:ext cx="466219" cy="457200"/>
                </a:xfrm>
                <a:prstGeom prst="rect">
                  <a:avLst/>
                </a:prstGeom>
                <a:noFill/>
                <a:ln w="9525">
                  <a:noFill/>
                  <a:miter lim="800000"/>
                  <a:headEnd/>
                  <a:tailEnd/>
                </a:ln>
              </p:spPr>
            </p:pic>
          </p:grpSp>
        </p:grpSp>
        <p:sp>
          <p:nvSpPr>
            <p:cNvPr id="10" name="TextovéPole 8"/>
            <p:cNvSpPr txBox="1">
              <a:spLocks noChangeArrowheads="1"/>
            </p:cNvSpPr>
            <p:nvPr/>
          </p:nvSpPr>
          <p:spPr bwMode="auto">
            <a:xfrm>
              <a:off x="5668386" y="6243666"/>
              <a:ext cx="3429000" cy="523220"/>
            </a:xfrm>
            <a:prstGeom prst="rect">
              <a:avLst/>
            </a:prstGeom>
            <a:noFill/>
            <a:ln w="9525">
              <a:noFill/>
              <a:miter lim="800000"/>
              <a:headEnd/>
              <a:tailEnd/>
            </a:ln>
          </p:spPr>
          <p:txBody>
            <a:bodyPr>
              <a:spAutoFit/>
            </a:bodyPr>
            <a:lstStyle/>
            <a:p>
              <a:pPr algn="r" eaLnBrk="0" hangingPunct="0">
                <a:defRPr/>
              </a:pPr>
              <a:r>
                <a:rPr lang="en-US" sz="1400" dirty="0" smtClean="0">
                  <a:solidFill>
                    <a:srgbClr val="008000"/>
                  </a:solidFill>
                  <a:latin typeface="+mn-lt"/>
                </a:rPr>
                <a:t>GOFC-GOLD </a:t>
              </a:r>
              <a:r>
                <a:rPr lang="en-US" sz="1400" dirty="0" smtClean="0">
                  <a:solidFill>
                    <a:srgbClr val="008000"/>
                  </a:solidFill>
                  <a:latin typeface="+mn-lt"/>
                </a:rPr>
                <a:t>RN </a:t>
              </a:r>
              <a:r>
                <a:rPr lang="en-US" sz="1400" dirty="0" smtClean="0">
                  <a:solidFill>
                    <a:srgbClr val="008000"/>
                  </a:solidFill>
                  <a:latin typeface="+mn-lt"/>
                </a:rPr>
                <a:t>Summit</a:t>
              </a:r>
              <a:r>
                <a:rPr lang="cs-CZ" sz="1400" dirty="0" smtClean="0">
                  <a:solidFill>
                    <a:srgbClr val="008000"/>
                  </a:solidFill>
                  <a:latin typeface="+mn-lt"/>
                </a:rPr>
                <a:t> </a:t>
              </a:r>
              <a:endParaRPr lang="en-US" sz="1400" dirty="0" smtClean="0">
                <a:solidFill>
                  <a:srgbClr val="008000"/>
                </a:solidFill>
                <a:latin typeface="+mn-lt"/>
              </a:endParaRPr>
            </a:p>
            <a:p>
              <a:pPr algn="r">
                <a:defRPr/>
              </a:pPr>
              <a:r>
                <a:rPr lang="en-US" sz="1400" dirty="0" smtClean="0">
                  <a:solidFill>
                    <a:srgbClr val="008000"/>
                  </a:solidFill>
                  <a:latin typeface="+mn-lt"/>
                </a:rPr>
                <a:t>13-16</a:t>
              </a:r>
              <a:r>
                <a:rPr lang="cs-CZ" sz="1400" dirty="0" smtClean="0">
                  <a:solidFill>
                    <a:srgbClr val="008000"/>
                  </a:solidFill>
                  <a:latin typeface="+mn-lt"/>
                </a:rPr>
                <a:t> September</a:t>
              </a:r>
              <a:r>
                <a:rPr lang="en-US" sz="1400" dirty="0" smtClean="0">
                  <a:solidFill>
                    <a:srgbClr val="008000"/>
                  </a:solidFill>
                  <a:latin typeface="+mn-lt"/>
                </a:rPr>
                <a:t>, </a:t>
              </a:r>
              <a:r>
                <a:rPr lang="en-US" sz="1400" dirty="0">
                  <a:solidFill>
                    <a:srgbClr val="008000"/>
                  </a:solidFill>
                  <a:latin typeface="+mn-lt"/>
                </a:rPr>
                <a:t>201</a:t>
              </a:r>
              <a:r>
                <a:rPr lang="cs-CZ" sz="1400" dirty="0" smtClean="0">
                  <a:solidFill>
                    <a:srgbClr val="008000"/>
                  </a:solidFill>
                  <a:latin typeface="+mn-lt"/>
                </a:rPr>
                <a:t>7</a:t>
              </a:r>
              <a:r>
                <a:rPr lang="en-US" sz="1400" dirty="0" smtClean="0">
                  <a:solidFill>
                    <a:srgbClr val="008000"/>
                  </a:solidFill>
                  <a:latin typeface="+mn-lt"/>
                </a:rPr>
                <a:t>, </a:t>
              </a:r>
              <a:r>
                <a:rPr lang="cs-CZ" sz="1400" dirty="0">
                  <a:solidFill>
                    <a:srgbClr val="008000"/>
                  </a:solidFill>
                </a:rPr>
                <a:t>Tbilisi</a:t>
              </a:r>
              <a:r>
                <a:rPr lang="en-US" sz="1400" dirty="0">
                  <a:solidFill>
                    <a:srgbClr val="008000"/>
                  </a:solidFill>
                </a:rPr>
                <a:t>, </a:t>
              </a:r>
              <a:r>
                <a:rPr lang="en-US" sz="1400" dirty="0" smtClean="0">
                  <a:solidFill>
                    <a:srgbClr val="008000"/>
                  </a:solidFill>
                </a:rPr>
                <a:t>Georgia</a:t>
              </a:r>
              <a:r>
                <a:rPr lang="cs-CZ" sz="1400" dirty="0" smtClean="0">
                  <a:solidFill>
                    <a:srgbClr val="008000"/>
                  </a:solidFill>
                  <a:latin typeface="+mn-lt"/>
                </a:rPr>
                <a:t> </a:t>
              </a:r>
              <a:endParaRPr lang="cs-CZ" sz="1400" dirty="0">
                <a:solidFill>
                  <a:srgbClr val="008000"/>
                </a:solidFill>
                <a:latin typeface="+mn-lt"/>
              </a:endParaRPr>
            </a:p>
          </p:txBody>
        </p:sp>
      </p:grpSp>
    </p:spTree>
    <p:extLst>
      <p:ext uri="{BB962C8B-B14F-4D97-AF65-F5344CB8AC3E}">
        <p14:creationId xmlns:p14="http://schemas.microsoft.com/office/powerpoint/2010/main" val="4623162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50000"/>
                  </a:schemeClr>
                </a:solidFill>
              </a:rPr>
              <a:t>Thank You</a:t>
            </a:r>
            <a:endParaRPr lang="en-US" b="1" dirty="0">
              <a:solidFill>
                <a:schemeClr val="accent6">
                  <a:lumMod val="50000"/>
                </a:schemeClr>
              </a:solidFill>
            </a:endParaRPr>
          </a:p>
        </p:txBody>
      </p:sp>
      <p:sp>
        <p:nvSpPr>
          <p:cNvPr id="3" name="Content Placeholder 2"/>
          <p:cNvSpPr>
            <a:spLocks noGrp="1"/>
          </p:cNvSpPr>
          <p:nvPr>
            <p:ph idx="1"/>
          </p:nvPr>
        </p:nvSpPr>
        <p:spPr>
          <a:xfrm>
            <a:off x="457200" y="1447800"/>
            <a:ext cx="8229600" cy="4525963"/>
          </a:xfrm>
        </p:spPr>
        <p:txBody>
          <a:bodyPr/>
          <a:lstStyle/>
          <a:p>
            <a:r>
              <a:rPr lang="en-US" dirty="0" smtClean="0"/>
              <a:t>GOFC-GOLD Leadership</a:t>
            </a:r>
          </a:p>
          <a:p>
            <a:r>
              <a:rPr lang="en-US" dirty="0" smtClean="0"/>
              <a:t>RIN Summit Host - Agricultural U. Tbilisi Georgia (Giorgi </a:t>
            </a:r>
            <a:r>
              <a:rPr lang="en-US" dirty="0" err="1" smtClean="0"/>
              <a:t>Ghambashidze</a:t>
            </a:r>
            <a:r>
              <a:rPr lang="en-US" dirty="0" smtClean="0"/>
              <a:t>)</a:t>
            </a:r>
          </a:p>
          <a:p>
            <a:pPr>
              <a:spcBef>
                <a:spcPts val="1200"/>
              </a:spcBef>
            </a:pPr>
            <a:r>
              <a:rPr lang="en-US" dirty="0" smtClean="0"/>
              <a:t>Sponsors</a:t>
            </a:r>
          </a:p>
          <a:p>
            <a:pPr lvl="1">
              <a:spcBef>
                <a:spcPts val="0"/>
              </a:spcBef>
            </a:pPr>
            <a:r>
              <a:rPr lang="en-US" dirty="0" smtClean="0"/>
              <a:t>NASA</a:t>
            </a:r>
          </a:p>
          <a:p>
            <a:pPr lvl="1">
              <a:spcBef>
                <a:spcPts val="0"/>
              </a:spcBef>
            </a:pPr>
            <a:r>
              <a:rPr lang="en-US" dirty="0" smtClean="0"/>
              <a:t>ESA</a:t>
            </a:r>
          </a:p>
          <a:p>
            <a:pPr lvl="1">
              <a:spcBef>
                <a:spcPts val="0"/>
              </a:spcBef>
            </a:pPr>
            <a:r>
              <a:rPr lang="en-US" dirty="0" smtClean="0"/>
              <a:t>Host University</a:t>
            </a:r>
          </a:p>
          <a:p>
            <a:pPr lvl="1">
              <a:spcBef>
                <a:spcPts val="0"/>
              </a:spcBef>
            </a:pPr>
            <a:r>
              <a:rPr lang="en-US" dirty="0" smtClean="0"/>
              <a:t>START</a:t>
            </a:r>
            <a:endParaRPr lang="en-US" dirty="0"/>
          </a:p>
        </p:txBody>
      </p:sp>
      <p:grpSp>
        <p:nvGrpSpPr>
          <p:cNvPr id="4" name="Group 3"/>
          <p:cNvGrpSpPr/>
          <p:nvPr/>
        </p:nvGrpSpPr>
        <p:grpSpPr>
          <a:xfrm>
            <a:off x="119742" y="6242751"/>
            <a:ext cx="8944986" cy="524135"/>
            <a:chOff x="152400" y="6242751"/>
            <a:chExt cx="8944986" cy="524135"/>
          </a:xfrm>
        </p:grpSpPr>
        <p:grpSp>
          <p:nvGrpSpPr>
            <p:cNvPr id="5" name="Group 4"/>
            <p:cNvGrpSpPr/>
            <p:nvPr/>
          </p:nvGrpSpPr>
          <p:grpSpPr>
            <a:xfrm>
              <a:off x="152400" y="6242751"/>
              <a:ext cx="5589870" cy="489203"/>
              <a:chOff x="152400" y="6242751"/>
              <a:chExt cx="5589870" cy="489203"/>
            </a:xfrm>
          </p:grpSpPr>
          <p:grpSp>
            <p:nvGrpSpPr>
              <p:cNvPr id="7" name="Group 6"/>
              <p:cNvGrpSpPr/>
              <p:nvPr/>
            </p:nvGrpSpPr>
            <p:grpSpPr>
              <a:xfrm>
                <a:off x="1219200" y="6248400"/>
                <a:ext cx="4523070" cy="483554"/>
                <a:chOff x="-55055" y="6248400"/>
                <a:chExt cx="4523070" cy="483554"/>
              </a:xfrm>
            </p:grpSpPr>
            <p:pic>
              <p:nvPicPr>
                <p:cNvPr id="11" name="Picture 10" descr="NASA Land Cover Land Use Logo"/>
                <p:cNvPicPr>
                  <a:picLocks noChangeAspect="1" noChangeArrowheads="1"/>
                </p:cNvPicPr>
                <p:nvPr/>
              </p:nvPicPr>
              <p:blipFill>
                <a:blip r:embed="rId2" cstate="print"/>
                <a:srcRect b="50000"/>
                <a:stretch>
                  <a:fillRect/>
                </a:stretch>
              </p:blipFill>
              <p:spPr bwMode="auto">
                <a:xfrm>
                  <a:off x="880490" y="6248400"/>
                  <a:ext cx="2803390" cy="483554"/>
                </a:xfrm>
                <a:prstGeom prst="rect">
                  <a:avLst/>
                </a:prstGeom>
                <a:noFill/>
                <a:ln w="9525">
                  <a:noFill/>
                  <a:miter lim="800000"/>
                  <a:headEnd/>
                  <a:tailEnd/>
                </a:ln>
              </p:spPr>
            </p:pic>
            <p:pic>
              <p:nvPicPr>
                <p:cNvPr id="12" name="Picture 5" descr=":GOFC-Gold-logo-blktxt.gif"/>
                <p:cNvPicPr>
                  <a:picLocks noChangeAspect="1" noChangeArrowheads="1"/>
                </p:cNvPicPr>
                <p:nvPr/>
              </p:nvPicPr>
              <p:blipFill>
                <a:blip r:embed="rId3" cstate="print"/>
                <a:srcRect/>
                <a:stretch>
                  <a:fillRect/>
                </a:stretch>
              </p:blipFill>
              <p:spPr bwMode="auto">
                <a:xfrm>
                  <a:off x="-55055" y="6318988"/>
                  <a:ext cx="1371600" cy="359494"/>
                </a:xfrm>
                <a:prstGeom prst="rect">
                  <a:avLst/>
                </a:prstGeom>
                <a:noFill/>
                <a:ln w="9525">
                  <a:noFill/>
                  <a:miter lim="800000"/>
                  <a:headEnd/>
                  <a:tailEnd/>
                </a:ln>
              </p:spPr>
            </p:pic>
            <p:pic>
              <p:nvPicPr>
                <p:cNvPr id="13" name="Picture 4" descr=":start logo-sma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1181" y="6339307"/>
                  <a:ext cx="1176834" cy="325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7"/>
              <p:cNvGrpSpPr/>
              <p:nvPr/>
            </p:nvGrpSpPr>
            <p:grpSpPr>
              <a:xfrm>
                <a:off x="152400" y="6242751"/>
                <a:ext cx="1027513" cy="457200"/>
                <a:chOff x="3581400" y="6262098"/>
                <a:chExt cx="1027513" cy="457200"/>
              </a:xfrm>
            </p:grpSpPr>
            <p:pic>
              <p:nvPicPr>
                <p:cNvPr id="9" name="Picture 9" descr="Image18"/>
                <p:cNvPicPr>
                  <a:picLocks noChangeAspect="1" noChangeArrowheads="1"/>
                </p:cNvPicPr>
                <p:nvPr/>
              </p:nvPicPr>
              <p:blipFill>
                <a:blip r:embed="rId5" cstate="print"/>
                <a:srcRect/>
                <a:stretch>
                  <a:fillRect/>
                </a:stretch>
              </p:blipFill>
              <p:spPr bwMode="auto">
                <a:xfrm>
                  <a:off x="4138893" y="6267747"/>
                  <a:ext cx="470020" cy="451551"/>
                </a:xfrm>
                <a:prstGeom prst="rect">
                  <a:avLst/>
                </a:prstGeom>
                <a:noFill/>
                <a:ln w="9525">
                  <a:noFill/>
                  <a:miter lim="800000"/>
                  <a:headEnd/>
                  <a:tailEnd/>
                </a:ln>
              </p:spPr>
            </p:pic>
            <p:pic>
              <p:nvPicPr>
                <p:cNvPr id="10" name="Picture 13" descr="C:\Users\pentchev\AppData\Local\Temp\JCET_logo_no_bg.png"/>
                <p:cNvPicPr>
                  <a:picLocks noChangeAspect="1" noChangeArrowheads="1"/>
                </p:cNvPicPr>
                <p:nvPr/>
              </p:nvPicPr>
              <p:blipFill>
                <a:blip r:embed="rId6" cstate="print"/>
                <a:srcRect/>
                <a:stretch>
                  <a:fillRect/>
                </a:stretch>
              </p:blipFill>
              <p:spPr bwMode="auto">
                <a:xfrm>
                  <a:off x="3581400" y="6262098"/>
                  <a:ext cx="466219" cy="457200"/>
                </a:xfrm>
                <a:prstGeom prst="rect">
                  <a:avLst/>
                </a:prstGeom>
                <a:noFill/>
                <a:ln w="9525">
                  <a:noFill/>
                  <a:miter lim="800000"/>
                  <a:headEnd/>
                  <a:tailEnd/>
                </a:ln>
              </p:spPr>
            </p:pic>
          </p:grpSp>
        </p:grpSp>
        <p:sp>
          <p:nvSpPr>
            <p:cNvPr id="6" name="TextovéPole 8"/>
            <p:cNvSpPr txBox="1">
              <a:spLocks noChangeArrowheads="1"/>
            </p:cNvSpPr>
            <p:nvPr/>
          </p:nvSpPr>
          <p:spPr bwMode="auto">
            <a:xfrm>
              <a:off x="5668386" y="6243666"/>
              <a:ext cx="3429000" cy="523220"/>
            </a:xfrm>
            <a:prstGeom prst="rect">
              <a:avLst/>
            </a:prstGeom>
            <a:noFill/>
            <a:ln w="9525">
              <a:noFill/>
              <a:miter lim="800000"/>
              <a:headEnd/>
              <a:tailEnd/>
            </a:ln>
          </p:spPr>
          <p:txBody>
            <a:bodyPr>
              <a:spAutoFit/>
            </a:bodyPr>
            <a:lstStyle/>
            <a:p>
              <a:pPr algn="r" eaLnBrk="0" hangingPunct="0">
                <a:defRPr/>
              </a:pPr>
              <a:r>
                <a:rPr lang="en-US" sz="1400" dirty="0" smtClean="0">
                  <a:solidFill>
                    <a:srgbClr val="008000"/>
                  </a:solidFill>
                  <a:latin typeface="+mn-lt"/>
                </a:rPr>
                <a:t>GOFC-GOLD </a:t>
              </a:r>
              <a:r>
                <a:rPr lang="en-US" sz="1400" dirty="0" smtClean="0">
                  <a:solidFill>
                    <a:srgbClr val="008000"/>
                  </a:solidFill>
                  <a:latin typeface="+mn-lt"/>
                </a:rPr>
                <a:t>RN </a:t>
              </a:r>
              <a:r>
                <a:rPr lang="en-US" sz="1400" dirty="0" smtClean="0">
                  <a:solidFill>
                    <a:srgbClr val="008000"/>
                  </a:solidFill>
                  <a:latin typeface="+mn-lt"/>
                </a:rPr>
                <a:t>Summit</a:t>
              </a:r>
              <a:r>
                <a:rPr lang="cs-CZ" sz="1400" dirty="0" smtClean="0">
                  <a:solidFill>
                    <a:srgbClr val="008000"/>
                  </a:solidFill>
                  <a:latin typeface="+mn-lt"/>
                </a:rPr>
                <a:t> </a:t>
              </a:r>
              <a:endParaRPr lang="en-US" sz="1400" dirty="0" smtClean="0">
                <a:solidFill>
                  <a:srgbClr val="008000"/>
                </a:solidFill>
                <a:latin typeface="+mn-lt"/>
              </a:endParaRPr>
            </a:p>
            <a:p>
              <a:pPr algn="r">
                <a:defRPr/>
              </a:pPr>
              <a:r>
                <a:rPr lang="en-US" sz="1400" dirty="0" smtClean="0">
                  <a:solidFill>
                    <a:srgbClr val="008000"/>
                  </a:solidFill>
                  <a:latin typeface="+mn-lt"/>
                </a:rPr>
                <a:t>13-16</a:t>
              </a:r>
              <a:r>
                <a:rPr lang="cs-CZ" sz="1400" dirty="0" smtClean="0">
                  <a:solidFill>
                    <a:srgbClr val="008000"/>
                  </a:solidFill>
                  <a:latin typeface="+mn-lt"/>
                </a:rPr>
                <a:t> September</a:t>
              </a:r>
              <a:r>
                <a:rPr lang="en-US" sz="1400" dirty="0" smtClean="0">
                  <a:solidFill>
                    <a:srgbClr val="008000"/>
                  </a:solidFill>
                  <a:latin typeface="+mn-lt"/>
                </a:rPr>
                <a:t>, </a:t>
              </a:r>
              <a:r>
                <a:rPr lang="en-US" sz="1400" dirty="0">
                  <a:solidFill>
                    <a:srgbClr val="008000"/>
                  </a:solidFill>
                  <a:latin typeface="+mn-lt"/>
                </a:rPr>
                <a:t>201</a:t>
              </a:r>
              <a:r>
                <a:rPr lang="cs-CZ" sz="1400" dirty="0" smtClean="0">
                  <a:solidFill>
                    <a:srgbClr val="008000"/>
                  </a:solidFill>
                  <a:latin typeface="+mn-lt"/>
                </a:rPr>
                <a:t>7</a:t>
              </a:r>
              <a:r>
                <a:rPr lang="en-US" sz="1400" dirty="0" smtClean="0">
                  <a:solidFill>
                    <a:srgbClr val="008000"/>
                  </a:solidFill>
                  <a:latin typeface="+mn-lt"/>
                </a:rPr>
                <a:t>, </a:t>
              </a:r>
              <a:r>
                <a:rPr lang="cs-CZ" sz="1400" dirty="0">
                  <a:solidFill>
                    <a:srgbClr val="008000"/>
                  </a:solidFill>
                </a:rPr>
                <a:t>Tbilisi</a:t>
              </a:r>
              <a:r>
                <a:rPr lang="en-US" sz="1400" dirty="0">
                  <a:solidFill>
                    <a:srgbClr val="008000"/>
                  </a:solidFill>
                </a:rPr>
                <a:t>, </a:t>
              </a:r>
              <a:r>
                <a:rPr lang="en-US" sz="1400" dirty="0" smtClean="0">
                  <a:solidFill>
                    <a:srgbClr val="008000"/>
                  </a:solidFill>
                </a:rPr>
                <a:t>Georgia</a:t>
              </a:r>
              <a:r>
                <a:rPr lang="cs-CZ" sz="1400" dirty="0" smtClean="0">
                  <a:solidFill>
                    <a:srgbClr val="008000"/>
                  </a:solidFill>
                  <a:latin typeface="+mn-lt"/>
                </a:rPr>
                <a:t> </a:t>
              </a:r>
              <a:endParaRPr lang="cs-CZ" sz="1400" dirty="0">
                <a:solidFill>
                  <a:srgbClr val="008000"/>
                </a:solidFill>
                <a:latin typeface="+mn-lt"/>
              </a:endParaRPr>
            </a:p>
          </p:txBody>
        </p:sp>
      </p:grpSp>
      <p:sp>
        <p:nvSpPr>
          <p:cNvPr id="14" name="Rectangle 1"/>
          <p:cNvSpPr>
            <a:spLocks noChangeArrowheads="1"/>
          </p:cNvSpPr>
          <p:nvPr/>
        </p:nvSpPr>
        <p:spPr bwMode="auto">
          <a:xfrm>
            <a:off x="4925478" y="4144833"/>
            <a:ext cx="3393888" cy="1077218"/>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a-GE" altLang="en-US" sz="4000" b="0" i="1" u="none" strike="noStrike" cap="none" normalizeH="0" baseline="0" dirty="0" smtClean="0">
                <a:ln>
                  <a:noFill/>
                </a:ln>
                <a:solidFill>
                  <a:srgbClr val="008000"/>
                </a:solidFill>
                <a:effectLst/>
                <a:latin typeface="+mn-lt"/>
              </a:rPr>
              <a:t>გმადლობთ</a:t>
            </a:r>
          </a:p>
          <a:p>
            <a:pPr lvl="0" algn="ctr"/>
            <a:r>
              <a:rPr lang="en-US" sz="2400" b="0" i="1" dirty="0" err="1">
                <a:solidFill>
                  <a:schemeClr val="bg1">
                    <a:lumMod val="65000"/>
                  </a:schemeClr>
                </a:solidFill>
                <a:latin typeface="+mn-lt"/>
              </a:rPr>
              <a:t>gmahd-lohbt</a:t>
            </a:r>
            <a:endParaRPr kumimoji="0" lang="ka-GE" altLang="en-US" sz="2400" b="0" i="1" u="none" strike="noStrike" cap="none" normalizeH="0" baseline="0" dirty="0" smtClean="0">
              <a:ln>
                <a:noFill/>
              </a:ln>
              <a:solidFill>
                <a:schemeClr val="bg1">
                  <a:lumMod val="65000"/>
                </a:schemeClr>
              </a:solidFill>
              <a:effectLst/>
              <a:latin typeface="+mn-lt"/>
            </a:endParaRPr>
          </a:p>
        </p:txBody>
      </p:sp>
    </p:spTree>
    <p:extLst>
      <p:ext uri="{BB962C8B-B14F-4D97-AF65-F5344CB8AC3E}">
        <p14:creationId xmlns:p14="http://schemas.microsoft.com/office/powerpoint/2010/main" val="18123944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
        <p:nvSpPr>
          <p:cNvPr id="4" name="Content Placeholder 3"/>
          <p:cNvSpPr>
            <a:spLocks noGrp="1"/>
          </p:cNvSpPr>
          <p:nvPr>
            <p:ph idx="1"/>
          </p:nvPr>
        </p:nvSpPr>
        <p:spPr/>
        <p:txBody>
          <a:bodyPr/>
          <a:lstStyle/>
          <a:p>
            <a:endParaRPr lang="en-US" dirty="0"/>
          </a:p>
        </p:txBody>
      </p:sp>
    </p:spTree>
    <p:extLst>
      <p:ext uri="{BB962C8B-B14F-4D97-AF65-F5344CB8AC3E}">
        <p14:creationId xmlns:p14="http://schemas.microsoft.com/office/powerpoint/2010/main" val="494274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a:xfrm>
            <a:off x="0" y="228600"/>
            <a:ext cx="91440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dirty="0" smtClean="0">
                <a:solidFill>
                  <a:srgbClr val="333399"/>
                </a:solidFill>
                <a:cs typeface="Arial" pitchFamily="34" charset="0"/>
              </a:rPr>
              <a:t>Examples of Regional Projects</a:t>
            </a:r>
          </a:p>
        </p:txBody>
      </p:sp>
      <p:pic>
        <p:nvPicPr>
          <p:cNvPr id="2" name="Content Placeholder 1"/>
          <p:cNvPicPr>
            <a:picLocks noGrp="1" noChangeAspect="1"/>
          </p:cNvPicPr>
          <p:nvPr>
            <p:ph idx="1"/>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1594" b="7609"/>
          <a:stretch/>
        </p:blipFill>
        <p:spPr bwMode="auto">
          <a:xfrm>
            <a:off x="0" y="1143000"/>
            <a:ext cx="9053790" cy="5486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51382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4"/>
          <p:cNvPicPr>
            <a:picLocks noGrp="1" noChangeAspect="1"/>
          </p:cNvPicPr>
          <p:nvPr>
            <p:ph idx="1"/>
          </p:nvPr>
        </p:nvPicPr>
        <p:blipFill rotWithShape="1">
          <a:blip r:embed="rId2"/>
          <a:srcRect t="13385" b="5212"/>
          <a:stretch/>
        </p:blipFill>
        <p:spPr>
          <a:xfrm>
            <a:off x="5229138" y="2296721"/>
            <a:ext cx="3763492" cy="2552040"/>
          </a:xfrm>
          <a:prstGeom prst="rect">
            <a:avLst/>
          </a:prstGeom>
        </p:spPr>
      </p:pic>
      <p:sp>
        <p:nvSpPr>
          <p:cNvPr id="16" name="Rectangle 15"/>
          <p:cNvSpPr/>
          <p:nvPr/>
        </p:nvSpPr>
        <p:spPr bwMode="auto">
          <a:xfrm>
            <a:off x="8831350" y="4455061"/>
            <a:ext cx="218900" cy="53472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Times New Roman" pitchFamily="18" charset="0"/>
            </a:endParaRPr>
          </a:p>
        </p:txBody>
      </p:sp>
      <p:sp>
        <p:nvSpPr>
          <p:cNvPr id="17" name="Rectangle 16"/>
          <p:cNvSpPr/>
          <p:nvPr/>
        </p:nvSpPr>
        <p:spPr bwMode="auto">
          <a:xfrm>
            <a:off x="5068225" y="2079171"/>
            <a:ext cx="531550" cy="53472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Times New Roman" pitchFamily="18" charset="0"/>
            </a:endParaRPr>
          </a:p>
        </p:txBody>
      </p:sp>
      <p:sp>
        <p:nvSpPr>
          <p:cNvPr id="3" name="Rectangle 2"/>
          <p:cNvSpPr/>
          <p:nvPr/>
        </p:nvSpPr>
        <p:spPr>
          <a:xfrm>
            <a:off x="25399" y="119033"/>
            <a:ext cx="7129551" cy="954107"/>
          </a:xfrm>
          <a:prstGeom prst="rect">
            <a:avLst/>
          </a:prstGeom>
          <a:solidFill>
            <a:schemeClr val="bg1"/>
          </a:solidFill>
        </p:spPr>
        <p:txBody>
          <a:bodyPr wrap="square">
            <a:spAutoFit/>
          </a:bodyPr>
          <a:lstStyle/>
          <a:p>
            <a:pPr marL="114300" lvl="1">
              <a:spcBef>
                <a:spcPts val="600"/>
              </a:spcBef>
            </a:pPr>
            <a:r>
              <a:rPr lang="cs-CZ" sz="2800" dirty="0"/>
              <a:t>P1: </a:t>
            </a:r>
            <a:r>
              <a:rPr lang="en-US" sz="2800" dirty="0"/>
              <a:t>Global 30m </a:t>
            </a:r>
            <a:r>
              <a:rPr lang="en-US" sz="2800" dirty="0" smtClean="0"/>
              <a:t>Land Cover Products Validation</a:t>
            </a:r>
            <a:r>
              <a:rPr lang="cs-CZ" sz="2800" dirty="0" smtClean="0"/>
              <a:t> </a:t>
            </a:r>
            <a:r>
              <a:rPr lang="en-US" sz="2800" dirty="0"/>
              <a:t>in </a:t>
            </a:r>
            <a:r>
              <a:rPr lang="en-US" sz="2800" dirty="0" smtClean="0"/>
              <a:t>SCERIN </a:t>
            </a:r>
            <a:r>
              <a:rPr lang="en-US" sz="2800" b="0" dirty="0" smtClean="0"/>
              <a:t>(led by I. </a:t>
            </a:r>
            <a:r>
              <a:rPr lang="en-US" sz="2800" b="0" dirty="0" err="1" smtClean="0"/>
              <a:t>Manakos</a:t>
            </a:r>
            <a:r>
              <a:rPr lang="en-US" sz="2800" b="0" dirty="0" smtClean="0"/>
              <a:t>)</a:t>
            </a:r>
            <a:endParaRPr lang="en-US" sz="2800" b="0" dirty="0"/>
          </a:p>
        </p:txBody>
      </p:sp>
      <p:sp>
        <p:nvSpPr>
          <p:cNvPr id="9" name="TextBox 8"/>
          <p:cNvSpPr txBox="1"/>
          <p:nvPr/>
        </p:nvSpPr>
        <p:spPr>
          <a:xfrm>
            <a:off x="5295255" y="1295400"/>
            <a:ext cx="3649750" cy="707886"/>
          </a:xfrm>
          <a:prstGeom prst="rect">
            <a:avLst/>
          </a:prstGeom>
          <a:noFill/>
        </p:spPr>
        <p:txBody>
          <a:bodyPr wrap="square" rtlCol="0">
            <a:spAutoFit/>
          </a:bodyPr>
          <a:lstStyle/>
          <a:p>
            <a:r>
              <a:rPr lang="en-US" sz="2000" b="0" dirty="0" smtClean="0"/>
              <a:t>2) Selection of sampling points</a:t>
            </a:r>
          </a:p>
          <a:p>
            <a:r>
              <a:rPr lang="en-US" sz="2000" b="0" dirty="0" smtClean="0"/>
              <a:t>3) GLC products evaluation</a:t>
            </a:r>
            <a:endParaRPr lang="en-US" sz="2000" b="0" dirty="0"/>
          </a:p>
        </p:txBody>
      </p:sp>
      <p:pic>
        <p:nvPicPr>
          <p:cNvPr id="12" name="Picture 11"/>
          <p:cNvPicPr>
            <a:picLocks noChangeAspect="1"/>
          </p:cNvPicPr>
          <p:nvPr/>
        </p:nvPicPr>
        <p:blipFill rotWithShape="1">
          <a:blip r:embed="rId3"/>
          <a:srcRect l="7744" t="20037" r="10352" b="39752"/>
          <a:stretch/>
        </p:blipFill>
        <p:spPr>
          <a:xfrm>
            <a:off x="-1" y="1181099"/>
            <a:ext cx="5168461" cy="1790701"/>
          </a:xfrm>
          <a:prstGeom prst="rect">
            <a:avLst/>
          </a:prstGeom>
        </p:spPr>
      </p:pic>
      <p:pic>
        <p:nvPicPr>
          <p:cNvPr id="4" name="Picture 3"/>
          <p:cNvPicPr>
            <a:picLocks noChangeAspect="1"/>
          </p:cNvPicPr>
          <p:nvPr/>
        </p:nvPicPr>
        <p:blipFill rotWithShape="1">
          <a:blip r:embed="rId3"/>
          <a:srcRect l="5684" t="61115" r="7591" b="11130"/>
          <a:stretch/>
        </p:blipFill>
        <p:spPr>
          <a:xfrm>
            <a:off x="6719884" y="304800"/>
            <a:ext cx="2133237" cy="532677"/>
          </a:xfrm>
          <a:prstGeom prst="rect">
            <a:avLst/>
          </a:prstGeom>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053" t="6357" r="2372"/>
          <a:stretch/>
        </p:blipFill>
        <p:spPr bwMode="auto">
          <a:xfrm>
            <a:off x="-26885" y="3374072"/>
            <a:ext cx="5195346" cy="3483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5486400" y="5001161"/>
            <a:ext cx="3453810" cy="1397000"/>
            <a:chOff x="5943600" y="5334000"/>
            <a:chExt cx="3453810" cy="1397000"/>
          </a:xfrm>
        </p:grpSpPr>
        <p:pic>
          <p:nvPicPr>
            <p:cNvPr id="21" name="Picture 20"/>
            <p:cNvPicPr>
              <a:picLocks noChangeAspect="1"/>
            </p:cNvPicPr>
            <p:nvPr/>
          </p:nvPicPr>
          <p:blipFill rotWithShape="1">
            <a:blip r:embed="rId5">
              <a:lum bright="20000" contrast="20000"/>
            </a:blip>
            <a:srcRect l="4515" t="17580" r="55748" b="14926"/>
            <a:stretch/>
          </p:blipFill>
          <p:spPr>
            <a:xfrm>
              <a:off x="5943600" y="5334000"/>
              <a:ext cx="1346200" cy="1397000"/>
            </a:xfrm>
            <a:prstGeom prst="rect">
              <a:avLst/>
            </a:prstGeom>
            <a:ln>
              <a:solidFill>
                <a:schemeClr val="tx1"/>
              </a:solidFill>
            </a:ln>
          </p:spPr>
        </p:pic>
        <p:sp>
          <p:nvSpPr>
            <p:cNvPr id="20" name="TextBox 19"/>
            <p:cNvSpPr txBox="1"/>
            <p:nvPr/>
          </p:nvSpPr>
          <p:spPr>
            <a:xfrm>
              <a:off x="7440102" y="5334000"/>
              <a:ext cx="1957308" cy="1261884"/>
            </a:xfrm>
            <a:prstGeom prst="rect">
              <a:avLst/>
            </a:prstGeom>
            <a:noFill/>
          </p:spPr>
          <p:txBody>
            <a:bodyPr wrap="square" rtlCol="0">
              <a:spAutoFit/>
            </a:bodyPr>
            <a:lstStyle/>
            <a:p>
              <a:r>
                <a:rPr lang="en-US" sz="1500" dirty="0" smtClean="0"/>
                <a:t>Example 2 – issues:</a:t>
              </a:r>
            </a:p>
            <a:p>
              <a:pPr marL="285750" indent="-169863">
                <a:buFont typeface="Arial" panose="020B0604020202020204" pitchFamily="34" charset="0"/>
                <a:buChar char="•"/>
              </a:pPr>
              <a:r>
                <a:rPr lang="en-US" sz="1200" b="0" dirty="0" smtClean="0"/>
                <a:t>border points</a:t>
              </a:r>
            </a:p>
            <a:p>
              <a:pPr marL="285750" indent="-169863">
                <a:buFont typeface="Arial" panose="020B0604020202020204" pitchFamily="34" charset="0"/>
                <a:buChar char="•"/>
              </a:pPr>
              <a:r>
                <a:rPr lang="en-US" sz="1200" b="0" dirty="0" smtClean="0"/>
                <a:t>miss-registration</a:t>
              </a:r>
            </a:p>
            <a:p>
              <a:pPr marL="285750" indent="-169863">
                <a:buFont typeface="Arial" panose="020B0604020202020204" pitchFamily="34" charset="0"/>
                <a:buChar char="•"/>
              </a:pPr>
              <a:r>
                <a:rPr lang="en-US" sz="1200" b="0" dirty="0" smtClean="0"/>
                <a:t>shadows and clouds</a:t>
              </a:r>
            </a:p>
            <a:p>
              <a:pPr marL="285750" indent="-169863">
                <a:buFont typeface="Arial" panose="020B0604020202020204" pitchFamily="34" charset="0"/>
                <a:buChar char="•"/>
              </a:pPr>
              <a:r>
                <a:rPr lang="en-US" sz="1200" b="0" dirty="0" smtClean="0"/>
                <a:t>mosaicking of multi-date VHR data</a:t>
              </a:r>
            </a:p>
          </p:txBody>
        </p:sp>
        <p:sp>
          <p:nvSpPr>
            <p:cNvPr id="22" name="6-Point Star 21"/>
            <p:cNvSpPr/>
            <p:nvPr/>
          </p:nvSpPr>
          <p:spPr bwMode="auto">
            <a:xfrm>
              <a:off x="7010401" y="6019800"/>
              <a:ext cx="76199" cy="76200"/>
            </a:xfrm>
            <a:prstGeom prst="star6">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Times New Roman" pitchFamily="18" charset="0"/>
              </a:endParaRPr>
            </a:p>
          </p:txBody>
        </p:sp>
        <p:sp>
          <p:nvSpPr>
            <p:cNvPr id="24" name="6-Point Star 23"/>
            <p:cNvSpPr/>
            <p:nvPr/>
          </p:nvSpPr>
          <p:spPr bwMode="auto">
            <a:xfrm>
              <a:off x="6629400" y="6553200"/>
              <a:ext cx="76199" cy="76200"/>
            </a:xfrm>
            <a:prstGeom prst="star6">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Times New Roman" pitchFamily="18" charset="0"/>
              </a:endParaRPr>
            </a:p>
          </p:txBody>
        </p:sp>
      </p:grpSp>
      <p:pic>
        <p:nvPicPr>
          <p:cNvPr id="27" name="Content Placeholder 4"/>
          <p:cNvPicPr>
            <a:picLocks noChangeAspect="1"/>
          </p:cNvPicPr>
          <p:nvPr/>
        </p:nvPicPr>
        <p:blipFill rotWithShape="1">
          <a:blip r:embed="rId2"/>
          <a:srcRect l="54272" t="13385" r="9116" b="61115"/>
          <a:stretch/>
        </p:blipFill>
        <p:spPr>
          <a:xfrm>
            <a:off x="7154950" y="2242292"/>
            <a:ext cx="1919411" cy="1113641"/>
          </a:xfrm>
          <a:prstGeom prst="rect">
            <a:avLst/>
          </a:prstGeom>
        </p:spPr>
      </p:pic>
      <p:sp>
        <p:nvSpPr>
          <p:cNvPr id="26" name="Rectangle 25"/>
          <p:cNvSpPr/>
          <p:nvPr/>
        </p:nvSpPr>
        <p:spPr>
          <a:xfrm>
            <a:off x="0" y="3105090"/>
            <a:ext cx="2353529" cy="400110"/>
          </a:xfrm>
          <a:prstGeom prst="rect">
            <a:avLst/>
          </a:prstGeom>
        </p:spPr>
        <p:txBody>
          <a:bodyPr wrap="none">
            <a:spAutoFit/>
          </a:bodyPr>
          <a:lstStyle/>
          <a:p>
            <a:pPr marL="457200" indent="-457200">
              <a:buAutoNum type="arabicParenR"/>
            </a:pPr>
            <a:r>
              <a:rPr lang="en-US" sz="2000" b="0" dirty="0"/>
              <a:t>Data </a:t>
            </a:r>
            <a:r>
              <a:rPr lang="en-US" sz="2000" b="0" dirty="0" smtClean="0"/>
              <a:t>processing </a:t>
            </a:r>
            <a:endParaRPr lang="en-US" sz="2000" b="0" dirty="0"/>
          </a:p>
        </p:txBody>
      </p:sp>
      <p:sp>
        <p:nvSpPr>
          <p:cNvPr id="28" name="Rounded Rectangle 27"/>
          <p:cNvSpPr/>
          <p:nvPr/>
        </p:nvSpPr>
        <p:spPr bwMode="auto">
          <a:xfrm>
            <a:off x="5068225" y="2133600"/>
            <a:ext cx="4006136" cy="4391561"/>
          </a:xfrm>
          <a:prstGeom prst="roundRect">
            <a:avLst/>
          </a:prstGeom>
          <a:noFill/>
          <a:ln w="9525"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1"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9685642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30706" y="0"/>
            <a:ext cx="9113293" cy="954107"/>
          </a:xfrm>
          <a:prstGeom prst="rect">
            <a:avLst/>
          </a:prstGeom>
          <a:noFill/>
        </p:spPr>
        <p:txBody>
          <a:bodyPr wrap="square">
            <a:spAutoFit/>
          </a:bodyPr>
          <a:lstStyle/>
          <a:p>
            <a:pPr marL="114300" lvl="1">
              <a:spcBef>
                <a:spcPts val="600"/>
              </a:spcBef>
            </a:pPr>
            <a:r>
              <a:rPr lang="cs-CZ" altLang="en-US" sz="2800" b="0" dirty="0"/>
              <a:t>P3: </a:t>
            </a:r>
            <a:r>
              <a:rPr lang="en-US" altLang="en-US" sz="2800" b="0" dirty="0"/>
              <a:t>Trends </a:t>
            </a:r>
            <a:r>
              <a:rPr lang="en-US" altLang="en-US" sz="2800" b="0" dirty="0" smtClean="0"/>
              <a:t>in SCERIN </a:t>
            </a:r>
            <a:r>
              <a:rPr lang="en-US" altLang="en-US" sz="2800" b="0" dirty="0"/>
              <a:t>forest </a:t>
            </a:r>
            <a:r>
              <a:rPr lang="en-US" altLang="en-US" sz="2800" b="0" dirty="0" smtClean="0"/>
              <a:t>greenness as </a:t>
            </a:r>
            <a:r>
              <a:rPr lang="en-US" altLang="en-US" sz="2800" b="0" dirty="0"/>
              <a:t>observed by </a:t>
            </a:r>
            <a:r>
              <a:rPr lang="cs-CZ" altLang="en-US" sz="2800" b="0" dirty="0"/>
              <a:t>30 years of AVHRR </a:t>
            </a:r>
            <a:r>
              <a:rPr lang="cs-CZ" altLang="en-US" sz="2800" b="0" dirty="0" smtClean="0"/>
              <a:t>(</a:t>
            </a:r>
            <a:r>
              <a:rPr lang="en-US" altLang="en-US" sz="2800" b="0" dirty="0" smtClean="0"/>
              <a:t>led by </a:t>
            </a:r>
            <a:r>
              <a:rPr lang="cs-CZ" altLang="en-US" sz="2800" b="0" dirty="0" smtClean="0"/>
              <a:t>I</a:t>
            </a:r>
            <a:r>
              <a:rPr lang="en-US" altLang="en-US" sz="2800" b="0" dirty="0" smtClean="0"/>
              <a:t>.</a:t>
            </a:r>
            <a:r>
              <a:rPr lang="cs-CZ" altLang="en-US" sz="2800" b="0" dirty="0" smtClean="0"/>
              <a:t> </a:t>
            </a:r>
            <a:r>
              <a:rPr lang="cs-CZ" altLang="en-US" sz="2800" b="0" dirty="0"/>
              <a:t>Pilas)</a:t>
            </a:r>
            <a:endParaRPr lang="en-US" altLang="en-US" sz="2800" b="0" dirty="0"/>
          </a:p>
        </p:txBody>
      </p:sp>
      <p:sp>
        <p:nvSpPr>
          <p:cNvPr id="6" name="Rectangle 5"/>
          <p:cNvSpPr/>
          <p:nvPr/>
        </p:nvSpPr>
        <p:spPr>
          <a:xfrm>
            <a:off x="30706" y="1143000"/>
            <a:ext cx="9086097" cy="1077218"/>
          </a:xfrm>
          <a:prstGeom prst="rect">
            <a:avLst/>
          </a:prstGeom>
        </p:spPr>
        <p:txBody>
          <a:bodyPr wrap="square">
            <a:spAutoFit/>
          </a:bodyPr>
          <a:lstStyle/>
          <a:p>
            <a:pPr marR="0">
              <a:spcBef>
                <a:spcPts val="0"/>
              </a:spcBef>
              <a:spcAft>
                <a:spcPts val="0"/>
              </a:spcAft>
            </a:pPr>
            <a:r>
              <a:rPr lang="en-GB" sz="1600" dirty="0" smtClean="0">
                <a:latin typeface="+mn-lt"/>
                <a:ea typeface="Calibri" panose="020F0502020204030204" pitchFamily="34" charset="0"/>
                <a:cs typeface="Times New Roman" panose="02020603050405020304" pitchFamily="18" charset="0"/>
              </a:rPr>
              <a:t>Objectives:</a:t>
            </a:r>
          </a:p>
          <a:p>
            <a:pPr marL="285750" marR="0" indent="-285750">
              <a:spcBef>
                <a:spcPts val="0"/>
              </a:spcBef>
              <a:spcAft>
                <a:spcPts val="0"/>
              </a:spcAft>
              <a:buFont typeface="Arial" panose="020B0604020202020204" pitchFamily="34" charset="0"/>
              <a:buChar char="•"/>
            </a:pPr>
            <a:r>
              <a:rPr lang="en-GB" sz="1600" dirty="0" smtClean="0">
                <a:latin typeface="+mn-lt"/>
                <a:ea typeface="Calibri" panose="020F0502020204030204" pitchFamily="34" charset="0"/>
                <a:cs typeface="Times New Roman" panose="02020603050405020304" pitchFamily="18" charset="0"/>
              </a:rPr>
              <a:t>Estimation and interpretation of </a:t>
            </a:r>
            <a:r>
              <a:rPr lang="en-GB" sz="1600" dirty="0">
                <a:latin typeface="+mn-lt"/>
                <a:ea typeface="Calibri" panose="020F0502020204030204" pitchFamily="34" charset="0"/>
                <a:cs typeface="Times New Roman" panose="02020603050405020304" pitchFamily="18" charset="0"/>
              </a:rPr>
              <a:t>significant NDVI trends </a:t>
            </a:r>
            <a:r>
              <a:rPr lang="en-GB" sz="1600" dirty="0" smtClean="0">
                <a:latin typeface="+mn-lt"/>
                <a:ea typeface="Calibri" panose="020F0502020204030204" pitchFamily="34" charset="0"/>
                <a:cs typeface="Times New Roman" panose="02020603050405020304" pitchFamily="18" charset="0"/>
              </a:rPr>
              <a:t>in SCERIN, using </a:t>
            </a:r>
            <a:r>
              <a:rPr lang="en-GB" sz="1600" dirty="0">
                <a:latin typeface="+mn-lt"/>
                <a:ea typeface="Calibri" panose="020F0502020204030204" pitchFamily="34" charset="0"/>
                <a:cs typeface="Times New Roman" panose="02020603050405020304" pitchFamily="18" charset="0"/>
              </a:rPr>
              <a:t>trend analysis and/or applicable forecasting </a:t>
            </a:r>
            <a:r>
              <a:rPr lang="en-GB" sz="1600" dirty="0" smtClean="0">
                <a:latin typeface="+mn-lt"/>
                <a:ea typeface="Calibri" panose="020F0502020204030204" pitchFamily="34" charset="0"/>
                <a:cs typeface="Times New Roman" panose="02020603050405020304" pitchFamily="18" charset="0"/>
              </a:rPr>
              <a:t>methods</a:t>
            </a:r>
          </a:p>
          <a:p>
            <a:pPr marL="285750" marR="0" indent="-285750">
              <a:spcBef>
                <a:spcPts val="0"/>
              </a:spcBef>
              <a:spcAft>
                <a:spcPts val="0"/>
              </a:spcAft>
              <a:buFont typeface="Arial" panose="020B0604020202020204" pitchFamily="34" charset="0"/>
              <a:buChar char="•"/>
            </a:pPr>
            <a:r>
              <a:rPr lang="en-GB" sz="1600" dirty="0" smtClean="0">
                <a:latin typeface="+mn-lt"/>
                <a:ea typeface="Calibri" panose="020F0502020204030204" pitchFamily="34" charset="0"/>
              </a:rPr>
              <a:t>Evaluate the contribution </a:t>
            </a:r>
            <a:r>
              <a:rPr lang="en-GB" sz="1600" dirty="0">
                <a:latin typeface="+mn-lt"/>
                <a:ea typeface="Calibri" panose="020F0502020204030204" pitchFamily="34" charset="0"/>
              </a:rPr>
              <a:t>of climatic drivers </a:t>
            </a:r>
            <a:r>
              <a:rPr lang="en-GB" sz="1600" dirty="0" smtClean="0">
                <a:latin typeface="+mn-lt"/>
                <a:ea typeface="Calibri" panose="020F0502020204030204" pitchFamily="34" charset="0"/>
              </a:rPr>
              <a:t>to </a:t>
            </a:r>
            <a:r>
              <a:rPr lang="en-GB" sz="1600" dirty="0">
                <a:latin typeface="+mn-lt"/>
                <a:ea typeface="Calibri" panose="020F0502020204030204" pitchFamily="34" charset="0"/>
              </a:rPr>
              <a:t>the changes in </a:t>
            </a:r>
            <a:r>
              <a:rPr lang="en-GB" sz="1600" dirty="0" err="1">
                <a:latin typeface="+mn-lt"/>
                <a:ea typeface="Calibri" panose="020F0502020204030204" pitchFamily="34" charset="0"/>
              </a:rPr>
              <a:t>NDVI</a:t>
            </a:r>
            <a:r>
              <a:rPr lang="en-GB" sz="1600" dirty="0">
                <a:latin typeface="+mn-lt"/>
                <a:ea typeface="Calibri" panose="020F0502020204030204" pitchFamily="34" charset="0"/>
              </a:rPr>
              <a:t> on selected </a:t>
            </a:r>
            <a:r>
              <a:rPr lang="en-GB" sz="1600" dirty="0" smtClean="0">
                <a:latin typeface="+mn-lt"/>
                <a:ea typeface="Calibri" panose="020F0502020204030204" pitchFamily="34" charset="0"/>
              </a:rPr>
              <a:t>regional plots</a:t>
            </a:r>
            <a:endParaRPr lang="en-US" sz="1600" dirty="0">
              <a:latin typeface="+mn-lt"/>
            </a:endParaRPr>
          </a:p>
        </p:txBody>
      </p:sp>
      <p:pic>
        <p:nvPicPr>
          <p:cNvPr id="7" name="Picture 6"/>
          <p:cNvPicPr/>
          <p:nvPr/>
        </p:nvPicPr>
        <p:blipFill>
          <a:blip r:embed="rId3"/>
          <a:srcRect/>
          <a:stretch>
            <a:fillRect/>
          </a:stretch>
        </p:blipFill>
        <p:spPr bwMode="auto">
          <a:xfrm>
            <a:off x="661386" y="2256271"/>
            <a:ext cx="2819400" cy="1772024"/>
          </a:xfrm>
          <a:prstGeom prst="rect">
            <a:avLst/>
          </a:prstGeom>
          <a:noFill/>
          <a:ln w="9525">
            <a:noFill/>
            <a:miter lim="800000"/>
            <a:headEnd/>
            <a:tailEnd/>
          </a:ln>
        </p:spPr>
      </p:pic>
      <p:pic>
        <p:nvPicPr>
          <p:cNvPr id="8" name="Picture 7"/>
          <p:cNvPicPr/>
          <p:nvPr/>
        </p:nvPicPr>
        <p:blipFill>
          <a:blip r:embed="rId4"/>
          <a:srcRect/>
          <a:stretch>
            <a:fillRect/>
          </a:stretch>
        </p:blipFill>
        <p:spPr bwMode="auto">
          <a:xfrm>
            <a:off x="3810000" y="2318234"/>
            <a:ext cx="2840990" cy="1691640"/>
          </a:xfrm>
          <a:prstGeom prst="rect">
            <a:avLst/>
          </a:prstGeom>
          <a:noFill/>
          <a:ln w="9525">
            <a:noFill/>
            <a:miter lim="800000"/>
            <a:headEnd/>
            <a:tailEnd/>
          </a:ln>
        </p:spPr>
      </p:pic>
      <p:pic>
        <p:nvPicPr>
          <p:cNvPr id="9" name="Picture 8"/>
          <p:cNvPicPr/>
          <p:nvPr/>
        </p:nvPicPr>
        <p:blipFill>
          <a:blip r:embed="rId5"/>
          <a:srcRect/>
          <a:stretch>
            <a:fillRect/>
          </a:stretch>
        </p:blipFill>
        <p:spPr bwMode="auto">
          <a:xfrm>
            <a:off x="2590800" y="3988103"/>
            <a:ext cx="2843814" cy="1695052"/>
          </a:xfrm>
          <a:prstGeom prst="rect">
            <a:avLst/>
          </a:prstGeom>
          <a:noFill/>
          <a:ln w="9525">
            <a:noFill/>
            <a:miter lim="800000"/>
            <a:headEnd/>
            <a:tailEnd/>
          </a:ln>
        </p:spPr>
      </p:pic>
      <p:pic>
        <p:nvPicPr>
          <p:cNvPr id="10" name="Picture 9"/>
          <p:cNvPicPr/>
          <p:nvPr/>
        </p:nvPicPr>
        <p:blipFill>
          <a:blip r:embed="rId6"/>
          <a:srcRect/>
          <a:stretch>
            <a:fillRect/>
          </a:stretch>
        </p:blipFill>
        <p:spPr bwMode="auto">
          <a:xfrm>
            <a:off x="5638800" y="4013286"/>
            <a:ext cx="2840990" cy="1691640"/>
          </a:xfrm>
          <a:prstGeom prst="rect">
            <a:avLst/>
          </a:prstGeom>
          <a:noFill/>
          <a:ln w="9525">
            <a:noFill/>
            <a:miter lim="800000"/>
            <a:headEnd/>
            <a:tailEnd/>
          </a:ln>
        </p:spPr>
      </p:pic>
      <p:sp>
        <p:nvSpPr>
          <p:cNvPr id="11" name="Rectangle 10"/>
          <p:cNvSpPr/>
          <p:nvPr/>
        </p:nvSpPr>
        <p:spPr>
          <a:xfrm>
            <a:off x="457200" y="5633787"/>
            <a:ext cx="8305800" cy="1200329"/>
          </a:xfrm>
          <a:prstGeom prst="rect">
            <a:avLst/>
          </a:prstGeom>
        </p:spPr>
        <p:txBody>
          <a:bodyPr wrap="square">
            <a:spAutoFit/>
          </a:bodyPr>
          <a:lstStyle/>
          <a:p>
            <a:r>
              <a:rPr lang="en-GB" sz="1800" dirty="0" smtClean="0">
                <a:ea typeface="Calibri" panose="020F0502020204030204" pitchFamily="34" charset="0"/>
              </a:rPr>
              <a:t>Croatia pilot study</a:t>
            </a:r>
            <a:r>
              <a:rPr lang="en-GB" sz="1800" b="0" dirty="0" smtClean="0">
                <a:ea typeface="Calibri" panose="020F0502020204030204" pitchFamily="34" charset="0"/>
              </a:rPr>
              <a:t>: Examples of the trends in </a:t>
            </a:r>
            <a:r>
              <a:rPr lang="en-GB" sz="1800" b="0" dirty="0">
                <a:ea typeface="Calibri" panose="020F0502020204030204" pitchFamily="34" charset="0"/>
              </a:rPr>
              <a:t>yearly average NDVI in various forest </a:t>
            </a:r>
            <a:r>
              <a:rPr lang="en-GB" sz="1800" b="0" dirty="0" smtClean="0">
                <a:ea typeface="Calibri" panose="020F0502020204030204" pitchFamily="34" charset="0"/>
              </a:rPr>
              <a:t>types, including: subalpine </a:t>
            </a:r>
            <a:r>
              <a:rPr lang="en-GB" sz="1800" b="0" dirty="0">
                <a:ea typeface="Calibri" panose="020F0502020204030204" pitchFamily="34" charset="0"/>
              </a:rPr>
              <a:t>beech forests on highest altitudes (top left), mountainous beech forests on lower altitudes (top right), lowland oak and floodplain forests (bottom left) and Mediterranean Holm oak and Aleppo pine forests (bottom right) </a:t>
            </a:r>
            <a:endParaRPr lang="en-US" sz="1800" b="0" dirty="0"/>
          </a:p>
        </p:txBody>
      </p:sp>
      <p:cxnSp>
        <p:nvCxnSpPr>
          <p:cNvPr id="12" name="Straight Connector 11"/>
          <p:cNvCxnSpPr/>
          <p:nvPr/>
        </p:nvCxnSpPr>
        <p:spPr bwMode="auto">
          <a:xfrm>
            <a:off x="0" y="1143000"/>
            <a:ext cx="8610600" cy="0"/>
          </a:xfrm>
          <a:prstGeom prst="line">
            <a:avLst/>
          </a:prstGeom>
          <a:solidFill>
            <a:schemeClr val="accent1"/>
          </a:solidFill>
          <a:ln w="28575" cap="rnd" cmpd="sng" algn="ctr">
            <a:solidFill>
              <a:srgbClr val="008000"/>
            </a:solidFill>
            <a:prstDash val="solid"/>
            <a:round/>
            <a:headEnd type="none" w="med" len="med"/>
            <a:tailEnd type="none" w="med" len="med"/>
          </a:ln>
          <a:effectLst/>
        </p:spPr>
      </p:cxnSp>
    </p:spTree>
    <p:extLst>
      <p:ext uri="{BB962C8B-B14F-4D97-AF65-F5344CB8AC3E}">
        <p14:creationId xmlns:p14="http://schemas.microsoft.com/office/powerpoint/2010/main" val="27284743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3875" y="1959114"/>
            <a:ext cx="8229600" cy="4525963"/>
          </a:xfrm>
        </p:spPr>
        <p:txBody>
          <a:bodyPr/>
          <a:lstStyle/>
          <a:p>
            <a:endParaRPr lang="en-US"/>
          </a:p>
        </p:txBody>
      </p:sp>
      <p:sp>
        <p:nvSpPr>
          <p:cNvPr id="4" name="Rectangle 3"/>
          <p:cNvSpPr/>
          <p:nvPr/>
        </p:nvSpPr>
        <p:spPr>
          <a:xfrm>
            <a:off x="-195943" y="56914"/>
            <a:ext cx="9448800" cy="707886"/>
          </a:xfrm>
          <a:prstGeom prst="rect">
            <a:avLst/>
          </a:prstGeom>
          <a:noFill/>
        </p:spPr>
        <p:txBody>
          <a:bodyPr wrap="square">
            <a:spAutoFit/>
          </a:bodyPr>
          <a:lstStyle/>
          <a:p>
            <a:pPr marL="342900" lvl="1">
              <a:spcBef>
                <a:spcPts val="600"/>
              </a:spcBef>
            </a:pPr>
            <a:r>
              <a:rPr lang="cs-CZ" altLang="en-US" sz="2000" b="0" dirty="0"/>
              <a:t>P4: </a:t>
            </a:r>
            <a:r>
              <a:rPr lang="en-US" altLang="en-US" sz="2000" b="0" dirty="0"/>
              <a:t>Review of high resolution </a:t>
            </a:r>
            <a:r>
              <a:rPr lang="cs-CZ" altLang="en-US" sz="2000" b="0" dirty="0"/>
              <a:t>spetral data</a:t>
            </a:r>
            <a:r>
              <a:rPr lang="en-US" altLang="en-US" sz="2000" b="0" dirty="0"/>
              <a:t> (satellite, airborne, field) </a:t>
            </a:r>
            <a:r>
              <a:rPr lang="cs-CZ" altLang="en-US" sz="2000" b="0" dirty="0" smtClean="0"/>
              <a:t>for </a:t>
            </a:r>
            <a:r>
              <a:rPr lang="en-US" altLang="en-US" sz="2000" b="0" dirty="0" smtClean="0"/>
              <a:t>forested </a:t>
            </a:r>
            <a:r>
              <a:rPr lang="cs-CZ" altLang="en-US" sz="2000" b="0" dirty="0" smtClean="0"/>
              <a:t>ecosystems </a:t>
            </a:r>
            <a:r>
              <a:rPr lang="en-US" altLang="en-US" sz="2000" b="0" dirty="0"/>
              <a:t>in SCERIN, </a:t>
            </a:r>
            <a:r>
              <a:rPr lang="cs-CZ" altLang="en-US" sz="2000" b="0" dirty="0"/>
              <a:t>and their use for </a:t>
            </a:r>
            <a:r>
              <a:rPr lang="en-US" altLang="en-US" sz="2000" b="0" dirty="0"/>
              <a:t>vegetation </a:t>
            </a:r>
            <a:r>
              <a:rPr lang="cs-CZ" altLang="en-US" sz="2000" b="0" dirty="0"/>
              <a:t>monitoring </a:t>
            </a:r>
            <a:r>
              <a:rPr lang="en-US" altLang="en-US" sz="2000" b="0" dirty="0" smtClean="0"/>
              <a:t>(led by J. Albrechtova)</a:t>
            </a:r>
            <a:endParaRPr lang="cs-CZ" altLang="en-US" sz="2000" b="0" dirty="0"/>
          </a:p>
        </p:txBody>
      </p:sp>
      <p:pic>
        <p:nvPicPr>
          <p:cNvPr id="5" name="Picture 4"/>
          <p:cNvPicPr>
            <a:picLocks noChangeAspect="1"/>
          </p:cNvPicPr>
          <p:nvPr/>
        </p:nvPicPr>
        <p:blipFill>
          <a:blip r:embed="rId2"/>
          <a:stretch>
            <a:fillRect/>
          </a:stretch>
        </p:blipFill>
        <p:spPr>
          <a:xfrm>
            <a:off x="57150" y="1066800"/>
            <a:ext cx="9163050" cy="5715000"/>
          </a:xfrm>
          <a:prstGeom prst="rect">
            <a:avLst/>
          </a:prstGeom>
        </p:spPr>
      </p:pic>
      <p:sp>
        <p:nvSpPr>
          <p:cNvPr id="2" name="TextBox 1"/>
          <p:cNvSpPr txBox="1"/>
          <p:nvPr/>
        </p:nvSpPr>
        <p:spPr>
          <a:xfrm>
            <a:off x="4943475" y="1134285"/>
            <a:ext cx="1590772" cy="769441"/>
          </a:xfrm>
          <a:prstGeom prst="rect">
            <a:avLst/>
          </a:prstGeom>
          <a:solidFill>
            <a:schemeClr val="bg1"/>
          </a:solidFill>
        </p:spPr>
        <p:txBody>
          <a:bodyPr wrap="square" rtlCol="0">
            <a:spAutoFit/>
          </a:bodyPr>
          <a:lstStyle/>
          <a:p>
            <a:r>
              <a:rPr lang="en-US" dirty="0" smtClean="0"/>
              <a:t>Satellite </a:t>
            </a:r>
          </a:p>
          <a:p>
            <a:endParaRPr lang="en-US" dirty="0"/>
          </a:p>
        </p:txBody>
      </p:sp>
      <p:pic>
        <p:nvPicPr>
          <p:cNvPr id="8" name="Picture 7" descr="Satellite.jpg"/>
          <p:cNvPicPr>
            <a:picLocks noChangeAspect="1"/>
          </p:cNvPicPr>
          <p:nvPr/>
        </p:nvPicPr>
        <p:blipFill>
          <a:blip r:embed="rId3" cstate="print">
            <a:clrChange>
              <a:clrFrom>
                <a:srgbClr val="FFFFFF"/>
              </a:clrFrom>
              <a:clrTo>
                <a:srgbClr val="FFFFFF">
                  <a:alpha val="0"/>
                </a:srgbClr>
              </a:clrTo>
            </a:clrChange>
          </a:blip>
          <a:stretch>
            <a:fillRect/>
          </a:stretch>
        </p:blipFill>
        <p:spPr>
          <a:xfrm>
            <a:off x="5476875" y="1134285"/>
            <a:ext cx="979635" cy="749494"/>
          </a:xfrm>
          <a:prstGeom prst="rect">
            <a:avLst/>
          </a:prstGeom>
        </p:spPr>
      </p:pic>
      <p:cxnSp>
        <p:nvCxnSpPr>
          <p:cNvPr id="9" name="Straight Connector 8"/>
          <p:cNvCxnSpPr/>
          <p:nvPr/>
        </p:nvCxnSpPr>
        <p:spPr bwMode="auto">
          <a:xfrm>
            <a:off x="0" y="1143000"/>
            <a:ext cx="8610600" cy="0"/>
          </a:xfrm>
          <a:prstGeom prst="line">
            <a:avLst/>
          </a:prstGeom>
          <a:solidFill>
            <a:schemeClr val="accent1"/>
          </a:solidFill>
          <a:ln w="28575" cap="rnd" cmpd="sng" algn="ctr">
            <a:solidFill>
              <a:srgbClr val="008000"/>
            </a:solidFill>
            <a:prstDash val="solid"/>
            <a:round/>
            <a:headEnd type="none" w="med" len="med"/>
            <a:tailEnd type="none" w="med" len="med"/>
          </a:ln>
          <a:effectLst/>
        </p:spPr>
      </p:cxnSp>
    </p:spTree>
    <p:extLst>
      <p:ext uri="{BB962C8B-B14F-4D97-AF65-F5344CB8AC3E}">
        <p14:creationId xmlns:p14="http://schemas.microsoft.com/office/powerpoint/2010/main" val="20391839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pic>
        <p:nvPicPr>
          <p:cNvPr id="36" name="Obrázek 35" descr="sampling_strategy_bez_vetvi.png"/>
          <p:cNvPicPr>
            <a:picLocks noChangeAspect="1"/>
          </p:cNvPicPr>
          <p:nvPr/>
        </p:nvPicPr>
        <p:blipFill>
          <a:blip r:embed="rId3" cstate="print"/>
          <a:stretch>
            <a:fillRect/>
          </a:stretch>
        </p:blipFill>
        <p:spPr>
          <a:xfrm>
            <a:off x="220878" y="4357742"/>
            <a:ext cx="2767461" cy="2428868"/>
          </a:xfrm>
          <a:prstGeom prst="rect">
            <a:avLst/>
          </a:prstGeom>
          <a:ln>
            <a:noFill/>
          </a:ln>
          <a:effectLst>
            <a:softEdge rad="112500"/>
          </a:effectLst>
        </p:spPr>
      </p:pic>
      <p:sp>
        <p:nvSpPr>
          <p:cNvPr id="75" name="TextovéPole 74"/>
          <p:cNvSpPr txBox="1"/>
          <p:nvPr/>
        </p:nvSpPr>
        <p:spPr>
          <a:xfrm>
            <a:off x="357158" y="3857652"/>
            <a:ext cx="1176348" cy="307777"/>
          </a:xfrm>
          <a:prstGeom prst="rect">
            <a:avLst/>
          </a:prstGeom>
          <a:noFill/>
        </p:spPr>
        <p:txBody>
          <a:bodyPr wrap="none" rtlCol="0">
            <a:spAutoFit/>
          </a:bodyPr>
          <a:lstStyle/>
          <a:p>
            <a:pPr eaLnBrk="1" hangingPunct="1"/>
            <a:r>
              <a:rPr lang="cs-CZ" sz="1400" u="sng" dirty="0" err="1" smtClean="0">
                <a:solidFill>
                  <a:srgbClr val="FFFF00"/>
                </a:solidFill>
                <a:effectLst>
                  <a:outerShdw blurRad="38100" dist="38100" dir="2700000" algn="tl">
                    <a:srgbClr val="000000">
                      <a:alpha val="43137"/>
                    </a:srgbClr>
                  </a:outerShdw>
                </a:effectLst>
                <a:latin typeface="Calibri"/>
                <a:cs typeface="+mn-cs"/>
              </a:rPr>
              <a:t>Groundtruth</a:t>
            </a:r>
            <a:r>
              <a:rPr lang="cs-CZ" sz="1400" u="sng" dirty="0" smtClean="0">
                <a:solidFill>
                  <a:srgbClr val="FFFF00"/>
                </a:solidFill>
                <a:effectLst>
                  <a:outerShdw blurRad="38100" dist="38100" dir="2700000" algn="tl">
                    <a:srgbClr val="000000">
                      <a:alpha val="43137"/>
                    </a:srgbClr>
                  </a:outerShdw>
                </a:effectLst>
                <a:latin typeface="Calibri"/>
                <a:cs typeface="+mn-cs"/>
              </a:rPr>
              <a:t>:</a:t>
            </a:r>
            <a:endParaRPr lang="cs-CZ" sz="1400" b="0" dirty="0">
              <a:solidFill>
                <a:prstClr val="black"/>
              </a:solidFill>
              <a:latin typeface="Calibri"/>
              <a:cs typeface="+mn-cs"/>
            </a:endParaRPr>
          </a:p>
        </p:txBody>
      </p:sp>
      <p:sp>
        <p:nvSpPr>
          <p:cNvPr id="34817" name="Rectangle 1"/>
          <p:cNvSpPr>
            <a:spLocks noChangeArrowheads="1"/>
          </p:cNvSpPr>
          <p:nvPr/>
        </p:nvSpPr>
        <p:spPr bwMode="auto">
          <a:xfrm>
            <a:off x="0" y="23059"/>
            <a:ext cx="9144000" cy="630942"/>
          </a:xfrm>
          <a:prstGeom prst="rect">
            <a:avLst/>
          </a:prstGeom>
          <a:solidFill>
            <a:schemeClr val="accent5">
              <a:lumMod val="40000"/>
              <a:lumOff val="6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1" hangingPunct="1"/>
            <a:r>
              <a:rPr lang="en-US" sz="1800" dirty="0" smtClean="0">
                <a:solidFill>
                  <a:srgbClr val="C00000"/>
                </a:solidFill>
                <a:latin typeface="Calibri" pitchFamily="34" charset="0"/>
                <a:ea typeface="MS Mincho" pitchFamily="49" charset="-128"/>
                <a:cs typeface="Times New Roman" pitchFamily="18" charset="0"/>
              </a:rPr>
              <a:t>       </a:t>
            </a:r>
            <a:r>
              <a:rPr lang="en-US" sz="1700" dirty="0" smtClean="0">
                <a:solidFill>
                  <a:srgbClr val="C00000"/>
                </a:solidFill>
                <a:latin typeface="Calibri" pitchFamily="34" charset="0"/>
                <a:ea typeface="MS Mincho" pitchFamily="49" charset="-128"/>
                <a:cs typeface="Times New Roman" pitchFamily="18" charset="0"/>
              </a:rPr>
              <a:t>AIRBORNE + FIELD: </a:t>
            </a:r>
            <a:r>
              <a:rPr lang="cs-CZ" sz="1700" dirty="0" smtClean="0">
                <a:solidFill>
                  <a:prstClr val="black"/>
                </a:solidFill>
                <a:latin typeface="Calibri" pitchFamily="34" charset="0"/>
                <a:ea typeface="MS Mincho" pitchFamily="49" charset="-128"/>
                <a:cs typeface="Times New Roman" pitchFamily="18" charset="0"/>
              </a:rPr>
              <a:t>Hyperspectral data as a tool for assessment of temporal changes in Norway spruce physiological status in the mountaineous region affected by long-term acidic deposition.</a:t>
            </a:r>
            <a:endParaRPr lang="cs-CZ" sz="1700" dirty="0" smtClean="0">
              <a:solidFill>
                <a:prstClr val="black"/>
              </a:solidFill>
              <a:latin typeface="Calibri" pitchFamily="34" charset="0"/>
              <a:cs typeface="+mn-cs"/>
            </a:endParaRPr>
          </a:p>
        </p:txBody>
      </p:sp>
      <p:sp>
        <p:nvSpPr>
          <p:cNvPr id="34818" name="Rectangle 2"/>
          <p:cNvSpPr>
            <a:spLocks noChangeArrowheads="1"/>
          </p:cNvSpPr>
          <p:nvPr/>
        </p:nvSpPr>
        <p:spPr bwMode="auto">
          <a:xfrm>
            <a:off x="714348" y="671506"/>
            <a:ext cx="7643866" cy="44627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1" hangingPunct="1"/>
            <a:r>
              <a:rPr lang="en-GB" sz="1100" b="0" i="1" dirty="0" smtClean="0">
                <a:solidFill>
                  <a:prstClr val="black"/>
                </a:solidFill>
                <a:latin typeface="Calibri" pitchFamily="34" charset="0"/>
                <a:ea typeface="Times New Roman" pitchFamily="18" charset="0"/>
                <a:cs typeface="+mn-cs"/>
              </a:rPr>
              <a:t>Jana Albrechtová</a:t>
            </a:r>
            <a:r>
              <a:rPr lang="en-GB" sz="1100" b="0" i="1" baseline="30000" dirty="0" smtClean="0">
                <a:solidFill>
                  <a:prstClr val="black"/>
                </a:solidFill>
                <a:latin typeface="Calibri" pitchFamily="34" charset="0"/>
                <a:ea typeface="Times New Roman" pitchFamily="18" charset="0"/>
                <a:cs typeface="+mn-cs"/>
              </a:rPr>
              <a:t>1</a:t>
            </a:r>
            <a:r>
              <a:rPr lang="cs-CZ" sz="1100" b="0" i="1" dirty="0" smtClean="0">
                <a:solidFill>
                  <a:prstClr val="black"/>
                </a:solidFill>
                <a:latin typeface="Calibri" pitchFamily="34" charset="0"/>
                <a:ea typeface="Times New Roman" pitchFamily="18" charset="0"/>
                <a:cs typeface="+mn-cs"/>
              </a:rPr>
              <a:t>, </a:t>
            </a:r>
            <a:r>
              <a:rPr lang="en-GB" sz="1100" b="0" i="1" dirty="0" smtClean="0">
                <a:solidFill>
                  <a:prstClr val="black"/>
                </a:solidFill>
                <a:latin typeface="Calibri" pitchFamily="34" charset="0"/>
                <a:ea typeface="Times New Roman" pitchFamily="18" charset="0"/>
                <a:cs typeface="+mn-cs"/>
              </a:rPr>
              <a:t>Lucie Červená</a:t>
            </a:r>
            <a:r>
              <a:rPr lang="en-GB" sz="1100" b="0" i="1" baseline="30000" dirty="0" smtClean="0">
                <a:solidFill>
                  <a:prstClr val="black"/>
                </a:solidFill>
                <a:latin typeface="Calibri" pitchFamily="34" charset="0"/>
                <a:ea typeface="Times New Roman" pitchFamily="18" charset="0"/>
                <a:cs typeface="+mn-cs"/>
              </a:rPr>
              <a:t>1</a:t>
            </a:r>
            <a:r>
              <a:rPr lang="en-GB" sz="1100" b="0" i="1" dirty="0" smtClean="0">
                <a:solidFill>
                  <a:prstClr val="black"/>
                </a:solidFill>
                <a:latin typeface="Calibri" pitchFamily="34" charset="0"/>
                <a:ea typeface="Times New Roman" pitchFamily="18" charset="0"/>
                <a:cs typeface="+mn-cs"/>
              </a:rPr>
              <a:t>,Zuzana Lhotáková</a:t>
            </a:r>
            <a:r>
              <a:rPr lang="en-GB" sz="1100" b="0" i="1" baseline="30000" dirty="0" smtClean="0">
                <a:solidFill>
                  <a:prstClr val="black"/>
                </a:solidFill>
                <a:latin typeface="Calibri" pitchFamily="34" charset="0"/>
                <a:ea typeface="Times New Roman" pitchFamily="18" charset="0"/>
                <a:cs typeface="+mn-cs"/>
              </a:rPr>
              <a:t>1</a:t>
            </a:r>
            <a:r>
              <a:rPr lang="en-GB" sz="1100" b="0" i="1" dirty="0" smtClean="0">
                <a:solidFill>
                  <a:prstClr val="black"/>
                </a:solidFill>
                <a:latin typeface="Calibri" pitchFamily="34" charset="0"/>
                <a:ea typeface="Times New Roman" pitchFamily="18" charset="0"/>
                <a:cs typeface="+mn-cs"/>
              </a:rPr>
              <a:t>, Veronika </a:t>
            </a:r>
            <a:r>
              <a:rPr lang="en-GB" sz="1100" b="0" i="1" dirty="0" err="1" smtClean="0">
                <a:solidFill>
                  <a:prstClr val="black"/>
                </a:solidFill>
                <a:latin typeface="Calibri" pitchFamily="34" charset="0"/>
                <a:ea typeface="Times New Roman" pitchFamily="18" charset="0"/>
                <a:cs typeface="+mn-cs"/>
              </a:rPr>
              <a:t>Kopačková</a:t>
            </a:r>
            <a:r>
              <a:rPr lang="cs-CZ" sz="1100" b="0" i="1" baseline="30000" dirty="0" smtClean="0">
                <a:solidFill>
                  <a:prstClr val="black"/>
                </a:solidFill>
                <a:latin typeface="Calibri" pitchFamily="34" charset="0"/>
                <a:ea typeface="Times New Roman" pitchFamily="18" charset="0"/>
                <a:cs typeface="+mn-cs"/>
              </a:rPr>
              <a:t>2</a:t>
            </a:r>
            <a:r>
              <a:rPr lang="en-GB" sz="1100" b="0" i="1" dirty="0" smtClean="0">
                <a:solidFill>
                  <a:prstClr val="black"/>
                </a:solidFill>
                <a:latin typeface="Calibri" pitchFamily="34" charset="0"/>
                <a:ea typeface="Times New Roman" pitchFamily="18" charset="0"/>
                <a:cs typeface="+mn-cs"/>
              </a:rPr>
              <a:t>, </a:t>
            </a:r>
            <a:r>
              <a:rPr lang="en-GB" sz="1100" b="0" i="1" dirty="0" err="1" smtClean="0">
                <a:solidFill>
                  <a:prstClr val="black"/>
                </a:solidFill>
                <a:latin typeface="Calibri" pitchFamily="34" charset="0"/>
                <a:ea typeface="Times New Roman" pitchFamily="18" charset="0"/>
                <a:cs typeface="+mn-cs"/>
              </a:rPr>
              <a:t>Lucie</a:t>
            </a:r>
            <a:r>
              <a:rPr lang="en-GB" sz="1100" b="0" i="1" dirty="0" smtClean="0">
                <a:solidFill>
                  <a:prstClr val="black"/>
                </a:solidFill>
                <a:latin typeface="Calibri" pitchFamily="34" charset="0"/>
                <a:ea typeface="Times New Roman" pitchFamily="18" charset="0"/>
                <a:cs typeface="+mn-cs"/>
              </a:rPr>
              <a:t> Kupková</a:t>
            </a:r>
            <a:r>
              <a:rPr lang="en-GB" sz="1100" b="0" i="1" baseline="30000" dirty="0" smtClean="0">
                <a:solidFill>
                  <a:prstClr val="black"/>
                </a:solidFill>
                <a:latin typeface="Calibri" pitchFamily="34" charset="0"/>
                <a:ea typeface="Times New Roman" pitchFamily="18" charset="0"/>
                <a:cs typeface="+mn-cs"/>
              </a:rPr>
              <a:t>1</a:t>
            </a:r>
            <a:r>
              <a:rPr lang="en-GB" sz="1100" b="0" i="1" dirty="0" smtClean="0">
                <a:solidFill>
                  <a:prstClr val="black"/>
                </a:solidFill>
                <a:latin typeface="Calibri" pitchFamily="34" charset="0"/>
                <a:ea typeface="Times New Roman" pitchFamily="18" charset="0"/>
                <a:cs typeface="+mn-cs"/>
              </a:rPr>
              <a:t>, Jan </a:t>
            </a:r>
            <a:r>
              <a:rPr lang="en-GB" sz="1100" b="0" i="1" dirty="0" err="1" smtClean="0">
                <a:solidFill>
                  <a:prstClr val="black"/>
                </a:solidFill>
                <a:latin typeface="Calibri" pitchFamily="34" charset="0"/>
                <a:ea typeface="Times New Roman" pitchFamily="18" charset="0"/>
                <a:cs typeface="+mn-cs"/>
              </a:rPr>
              <a:t>Mišurec</a:t>
            </a:r>
            <a:r>
              <a:rPr lang="cs-CZ" sz="1100" b="0" i="1" baseline="30000" dirty="0" smtClean="0">
                <a:solidFill>
                  <a:prstClr val="black"/>
                </a:solidFill>
                <a:latin typeface="Calibri" pitchFamily="34" charset="0"/>
                <a:ea typeface="Times New Roman" pitchFamily="18" charset="0"/>
                <a:cs typeface="+mn-cs"/>
              </a:rPr>
              <a:t> 2</a:t>
            </a:r>
            <a:r>
              <a:rPr lang="en-GB" sz="1100" b="0" i="1" dirty="0" smtClean="0">
                <a:solidFill>
                  <a:prstClr val="black"/>
                </a:solidFill>
                <a:latin typeface="Calibri" pitchFamily="34" charset="0"/>
                <a:ea typeface="Times New Roman" pitchFamily="18" charset="0"/>
                <a:cs typeface="+mn-cs"/>
              </a:rPr>
              <a:t>, </a:t>
            </a:r>
            <a:r>
              <a:rPr lang="en-GB" sz="1100" b="0" i="1" dirty="0" err="1" smtClean="0">
                <a:solidFill>
                  <a:prstClr val="black"/>
                </a:solidFill>
                <a:latin typeface="Calibri" pitchFamily="34" charset="0"/>
                <a:ea typeface="Times New Roman" pitchFamily="18" charset="0"/>
                <a:cs typeface="+mn-cs"/>
              </a:rPr>
              <a:t>Markéta</a:t>
            </a:r>
            <a:r>
              <a:rPr lang="en-GB" sz="1100" b="0" i="1" dirty="0" smtClean="0">
                <a:solidFill>
                  <a:prstClr val="black"/>
                </a:solidFill>
                <a:latin typeface="Calibri" pitchFamily="34" charset="0"/>
                <a:ea typeface="Times New Roman" pitchFamily="18" charset="0"/>
                <a:cs typeface="+mn-cs"/>
              </a:rPr>
              <a:t> Potůčková</a:t>
            </a:r>
            <a:r>
              <a:rPr lang="en-GB" sz="1100" b="0" i="1" baseline="30000" dirty="0" smtClean="0">
                <a:solidFill>
                  <a:prstClr val="black"/>
                </a:solidFill>
                <a:latin typeface="Calibri" pitchFamily="34" charset="0"/>
                <a:ea typeface="Times New Roman" pitchFamily="18" charset="0"/>
                <a:cs typeface="+mn-cs"/>
              </a:rPr>
              <a:t>1</a:t>
            </a:r>
            <a:r>
              <a:rPr lang="en-GB" sz="1100" b="0" i="1" dirty="0" smtClean="0">
                <a:solidFill>
                  <a:prstClr val="black"/>
                </a:solidFill>
                <a:latin typeface="Calibri" pitchFamily="34" charset="0"/>
                <a:ea typeface="Times New Roman" pitchFamily="18" charset="0"/>
                <a:cs typeface="+mn-cs"/>
              </a:rPr>
              <a:t>, </a:t>
            </a:r>
            <a:r>
              <a:rPr lang="en-GB" sz="1100" b="0" i="1" dirty="0" err="1" smtClean="0">
                <a:solidFill>
                  <a:prstClr val="black"/>
                </a:solidFill>
                <a:latin typeface="Calibri" pitchFamily="34" charset="0"/>
                <a:ea typeface="Times New Roman" pitchFamily="18" charset="0"/>
                <a:cs typeface="+mn-cs"/>
              </a:rPr>
              <a:t>Pavel</a:t>
            </a:r>
            <a:r>
              <a:rPr lang="en-GB" sz="1100" b="0" i="1" dirty="0" smtClean="0">
                <a:solidFill>
                  <a:prstClr val="black"/>
                </a:solidFill>
                <a:latin typeface="Calibri" pitchFamily="34" charset="0"/>
                <a:ea typeface="Times New Roman" pitchFamily="18" charset="0"/>
                <a:cs typeface="+mn-cs"/>
              </a:rPr>
              <a:t> </a:t>
            </a:r>
            <a:r>
              <a:rPr lang="en-GB" sz="1100" b="0" i="1" dirty="0" err="1" smtClean="0">
                <a:solidFill>
                  <a:prstClr val="black"/>
                </a:solidFill>
                <a:latin typeface="Calibri" pitchFamily="34" charset="0"/>
                <a:ea typeface="Times New Roman" pitchFamily="18" charset="0"/>
                <a:cs typeface="+mn-cs"/>
              </a:rPr>
              <a:t>Cudlín</a:t>
            </a:r>
            <a:r>
              <a:rPr lang="cs-CZ" sz="1100" b="0" i="1" baseline="30000" dirty="0" smtClean="0">
                <a:solidFill>
                  <a:prstClr val="black"/>
                </a:solidFill>
                <a:latin typeface="Calibri" pitchFamily="34" charset="0"/>
                <a:ea typeface="Times New Roman" pitchFamily="18" charset="0"/>
                <a:cs typeface="+mn-cs"/>
              </a:rPr>
              <a:t>3</a:t>
            </a:r>
            <a:r>
              <a:rPr lang="en-GB" sz="1100" b="0" i="1" dirty="0" smtClean="0">
                <a:solidFill>
                  <a:prstClr val="black"/>
                </a:solidFill>
                <a:latin typeface="Calibri" pitchFamily="34" charset="0"/>
                <a:ea typeface="Times New Roman" pitchFamily="18" charset="0"/>
                <a:cs typeface="+mn-cs"/>
              </a:rPr>
              <a:t>, </a:t>
            </a:r>
            <a:r>
              <a:rPr lang="en-GB" sz="1100" b="0" i="1" dirty="0" err="1" smtClean="0">
                <a:solidFill>
                  <a:prstClr val="black"/>
                </a:solidFill>
                <a:latin typeface="Calibri" pitchFamily="34" charset="0"/>
                <a:ea typeface="Times New Roman" pitchFamily="18" charset="0"/>
                <a:cs typeface="+mn-cs"/>
              </a:rPr>
              <a:t>Petya</a:t>
            </a:r>
            <a:r>
              <a:rPr lang="en-GB" sz="1100" b="0" i="1" dirty="0" smtClean="0">
                <a:solidFill>
                  <a:prstClr val="black"/>
                </a:solidFill>
                <a:latin typeface="Calibri" pitchFamily="34" charset="0"/>
                <a:ea typeface="Times New Roman" pitchFamily="18" charset="0"/>
                <a:cs typeface="+mn-cs"/>
              </a:rPr>
              <a:t> </a:t>
            </a:r>
            <a:r>
              <a:rPr lang="en-GB" sz="1100" b="0" i="1" dirty="0" err="1" smtClean="0">
                <a:solidFill>
                  <a:prstClr val="black"/>
                </a:solidFill>
                <a:latin typeface="Calibri" pitchFamily="34" charset="0"/>
                <a:ea typeface="Times New Roman" pitchFamily="18" charset="0"/>
                <a:cs typeface="+mn-cs"/>
              </a:rPr>
              <a:t>Entcheva</a:t>
            </a:r>
            <a:r>
              <a:rPr lang="en-GB" sz="1100" b="0" i="1" dirty="0" smtClean="0">
                <a:solidFill>
                  <a:prstClr val="black"/>
                </a:solidFill>
                <a:latin typeface="Calibri" pitchFamily="34" charset="0"/>
                <a:ea typeface="Times New Roman" pitchFamily="18" charset="0"/>
                <a:cs typeface="+mn-cs"/>
              </a:rPr>
              <a:t>-Campbell</a:t>
            </a:r>
            <a:r>
              <a:rPr lang="cs-CZ" sz="1200" b="0" i="1" baseline="30000" dirty="0" smtClean="0">
                <a:solidFill>
                  <a:prstClr val="black"/>
                </a:solidFill>
                <a:latin typeface="Calibri" pitchFamily="34" charset="0"/>
                <a:ea typeface="Times New Roman" pitchFamily="18" charset="0"/>
                <a:cs typeface="+mn-cs"/>
              </a:rPr>
              <a:t>4</a:t>
            </a:r>
            <a:endParaRPr lang="en-GB" sz="1200" b="0" dirty="0" smtClean="0">
              <a:solidFill>
                <a:prstClr val="black"/>
              </a:solidFill>
              <a:latin typeface="Calibri" pitchFamily="34" charset="0"/>
              <a:cs typeface="+mn-cs"/>
            </a:endParaRPr>
          </a:p>
        </p:txBody>
      </p:sp>
      <p:grpSp>
        <p:nvGrpSpPr>
          <p:cNvPr id="85" name="Skupina 84"/>
          <p:cNvGrpSpPr/>
          <p:nvPr/>
        </p:nvGrpSpPr>
        <p:grpSpPr>
          <a:xfrm>
            <a:off x="428596" y="1076980"/>
            <a:ext cx="8501122" cy="523220"/>
            <a:chOff x="285720" y="1367181"/>
            <a:chExt cx="8501122" cy="523220"/>
          </a:xfrm>
        </p:grpSpPr>
        <p:sp>
          <p:nvSpPr>
            <p:cNvPr id="37" name="Zaoblený obdélník 36"/>
            <p:cNvSpPr/>
            <p:nvPr/>
          </p:nvSpPr>
          <p:spPr>
            <a:xfrm>
              <a:off x="428596" y="1367181"/>
              <a:ext cx="8286808" cy="500066"/>
            </a:xfrm>
            <a:prstGeom prst="roundRect">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cs-CZ" sz="1800" b="0">
                <a:solidFill>
                  <a:prstClr val="white"/>
                </a:solidFill>
              </a:endParaRPr>
            </a:p>
          </p:txBody>
        </p:sp>
        <p:sp>
          <p:nvSpPr>
            <p:cNvPr id="9" name="Obdélník 8"/>
            <p:cNvSpPr/>
            <p:nvPr/>
          </p:nvSpPr>
          <p:spPr>
            <a:xfrm>
              <a:off x="285720" y="1367181"/>
              <a:ext cx="8501122" cy="523220"/>
            </a:xfrm>
            <a:prstGeom prst="rect">
              <a:avLst/>
            </a:prstGeom>
          </p:spPr>
          <p:txBody>
            <a:bodyPr wrap="square">
              <a:spAutoFit/>
            </a:bodyPr>
            <a:lstStyle/>
            <a:p>
              <a:pPr algn="ctr" eaLnBrk="1" hangingPunct="1"/>
              <a:r>
                <a:rPr lang="cs-CZ" sz="1400" dirty="0" err="1">
                  <a:solidFill>
                    <a:prstClr val="black"/>
                  </a:solidFill>
                  <a:latin typeface="Calibri"/>
                  <a:cs typeface="+mn-cs"/>
                </a:rPr>
                <a:t>The</a:t>
              </a:r>
              <a:r>
                <a:rPr lang="cs-CZ" sz="1400" dirty="0">
                  <a:solidFill>
                    <a:prstClr val="black"/>
                  </a:solidFill>
                  <a:latin typeface="Calibri"/>
                  <a:cs typeface="+mn-cs"/>
                </a:rPr>
                <a:t> </a:t>
              </a:r>
              <a:r>
                <a:rPr lang="cs-CZ" sz="1400" dirty="0" err="1">
                  <a:solidFill>
                    <a:prstClr val="black"/>
                  </a:solidFill>
                  <a:latin typeface="Calibri"/>
                  <a:cs typeface="+mn-cs"/>
                </a:rPr>
                <a:t>main</a:t>
              </a:r>
              <a:r>
                <a:rPr lang="cs-CZ" sz="1400" dirty="0">
                  <a:solidFill>
                    <a:prstClr val="black"/>
                  </a:solidFill>
                  <a:latin typeface="Calibri"/>
                  <a:cs typeface="+mn-cs"/>
                </a:rPr>
                <a:t> </a:t>
              </a:r>
              <a:r>
                <a:rPr lang="cs-CZ" sz="1400" dirty="0" err="1" smtClean="0">
                  <a:solidFill>
                    <a:prstClr val="black"/>
                  </a:solidFill>
                  <a:latin typeface="Calibri"/>
                  <a:cs typeface="+mn-cs"/>
                </a:rPr>
                <a:t>goal</a:t>
              </a:r>
              <a:r>
                <a:rPr lang="cs-CZ" sz="1400" dirty="0" smtClean="0">
                  <a:solidFill>
                    <a:prstClr val="black"/>
                  </a:solidFill>
                  <a:latin typeface="Calibri"/>
                  <a:cs typeface="+mn-cs"/>
                </a:rPr>
                <a:t>:  </a:t>
              </a:r>
              <a:r>
                <a:rPr lang="cs-CZ" sz="1400" dirty="0" err="1" smtClean="0">
                  <a:solidFill>
                    <a:prstClr val="black"/>
                  </a:solidFill>
                  <a:latin typeface="Calibri"/>
                  <a:cs typeface="+mn-cs"/>
                </a:rPr>
                <a:t>assessment</a:t>
              </a:r>
              <a:r>
                <a:rPr lang="cs-CZ" sz="1400" dirty="0" smtClean="0">
                  <a:solidFill>
                    <a:prstClr val="black"/>
                  </a:solidFill>
                  <a:latin typeface="Calibri"/>
                  <a:cs typeface="+mn-cs"/>
                </a:rPr>
                <a:t> </a:t>
              </a:r>
              <a:r>
                <a:rPr lang="cs-CZ" sz="1400" dirty="0" err="1" smtClean="0">
                  <a:solidFill>
                    <a:prstClr val="black"/>
                  </a:solidFill>
                  <a:latin typeface="Calibri"/>
                  <a:cs typeface="+mn-cs"/>
                </a:rPr>
                <a:t>of</a:t>
              </a:r>
              <a:r>
                <a:rPr lang="cs-CZ" sz="1400" dirty="0" smtClean="0">
                  <a:solidFill>
                    <a:prstClr val="black"/>
                  </a:solidFill>
                  <a:latin typeface="Calibri"/>
                  <a:cs typeface="+mn-cs"/>
                </a:rPr>
                <a:t> </a:t>
              </a:r>
              <a:r>
                <a:rPr lang="cs-CZ" sz="1400" dirty="0" err="1">
                  <a:solidFill>
                    <a:prstClr val="black"/>
                  </a:solidFill>
                  <a:latin typeface="Calibri"/>
                  <a:cs typeface="+mn-cs"/>
                </a:rPr>
                <a:t>the</a:t>
              </a:r>
              <a:r>
                <a:rPr lang="cs-CZ" sz="1400" dirty="0">
                  <a:solidFill>
                    <a:prstClr val="black"/>
                  </a:solidFill>
                  <a:latin typeface="Calibri"/>
                  <a:cs typeface="+mn-cs"/>
                </a:rPr>
                <a:t> </a:t>
              </a:r>
              <a:r>
                <a:rPr lang="cs-CZ" sz="1400" dirty="0" err="1">
                  <a:solidFill>
                    <a:prstClr val="black"/>
                  </a:solidFill>
                  <a:latin typeface="Calibri"/>
                  <a:cs typeface="+mn-cs"/>
                </a:rPr>
                <a:t>temporal</a:t>
              </a:r>
              <a:r>
                <a:rPr lang="cs-CZ" sz="1400" dirty="0">
                  <a:solidFill>
                    <a:prstClr val="black"/>
                  </a:solidFill>
                  <a:latin typeface="Calibri"/>
                  <a:cs typeface="+mn-cs"/>
                </a:rPr>
                <a:t> </a:t>
              </a:r>
              <a:r>
                <a:rPr lang="cs-CZ" sz="1400" dirty="0" err="1">
                  <a:solidFill>
                    <a:prstClr val="black"/>
                  </a:solidFill>
                  <a:latin typeface="Calibri"/>
                  <a:cs typeface="+mn-cs"/>
                </a:rPr>
                <a:t>changes</a:t>
              </a:r>
              <a:r>
                <a:rPr lang="cs-CZ" sz="1400" dirty="0">
                  <a:solidFill>
                    <a:prstClr val="black"/>
                  </a:solidFill>
                  <a:latin typeface="Calibri"/>
                  <a:cs typeface="+mn-cs"/>
                </a:rPr>
                <a:t> in </a:t>
              </a:r>
              <a:r>
                <a:rPr lang="cs-CZ" sz="1400" dirty="0" err="1">
                  <a:solidFill>
                    <a:prstClr val="black"/>
                  </a:solidFill>
                  <a:latin typeface="Calibri"/>
                  <a:cs typeface="+mn-cs"/>
                </a:rPr>
                <a:t>the</a:t>
              </a:r>
              <a:r>
                <a:rPr lang="cs-CZ" sz="1400" dirty="0">
                  <a:solidFill>
                    <a:prstClr val="black"/>
                  </a:solidFill>
                  <a:latin typeface="Calibri"/>
                  <a:cs typeface="+mn-cs"/>
                </a:rPr>
                <a:t> </a:t>
              </a:r>
              <a:r>
                <a:rPr lang="cs-CZ" sz="1400" dirty="0" err="1">
                  <a:solidFill>
                    <a:prstClr val="black"/>
                  </a:solidFill>
                  <a:latin typeface="Calibri"/>
                  <a:cs typeface="+mn-cs"/>
                </a:rPr>
                <a:t>physiological</a:t>
              </a:r>
              <a:r>
                <a:rPr lang="cs-CZ" sz="1400" dirty="0">
                  <a:solidFill>
                    <a:prstClr val="black"/>
                  </a:solidFill>
                  <a:latin typeface="Calibri"/>
                  <a:cs typeface="+mn-cs"/>
                </a:rPr>
                <a:t> status </a:t>
              </a:r>
              <a:r>
                <a:rPr lang="cs-CZ" sz="1400" dirty="0" err="1">
                  <a:solidFill>
                    <a:prstClr val="black"/>
                  </a:solidFill>
                  <a:latin typeface="Calibri"/>
                  <a:cs typeface="+mn-cs"/>
                </a:rPr>
                <a:t>of</a:t>
              </a:r>
              <a:r>
                <a:rPr lang="cs-CZ" sz="1400" dirty="0">
                  <a:solidFill>
                    <a:prstClr val="black"/>
                  </a:solidFill>
                  <a:latin typeface="Calibri"/>
                  <a:cs typeface="+mn-cs"/>
                </a:rPr>
                <a:t> </a:t>
              </a:r>
              <a:r>
                <a:rPr lang="cs-CZ" sz="1400" dirty="0" err="1">
                  <a:solidFill>
                    <a:prstClr val="black"/>
                  </a:solidFill>
                  <a:latin typeface="Calibri"/>
                  <a:cs typeface="+mn-cs"/>
                </a:rPr>
                <a:t>Norway</a:t>
              </a:r>
              <a:r>
                <a:rPr lang="cs-CZ" sz="1400" dirty="0">
                  <a:solidFill>
                    <a:prstClr val="black"/>
                  </a:solidFill>
                  <a:latin typeface="Calibri"/>
                  <a:cs typeface="+mn-cs"/>
                </a:rPr>
                <a:t> </a:t>
              </a:r>
              <a:r>
                <a:rPr lang="cs-CZ" sz="1400" dirty="0" err="1">
                  <a:solidFill>
                    <a:prstClr val="black"/>
                  </a:solidFill>
                  <a:latin typeface="Calibri"/>
                  <a:cs typeface="+mn-cs"/>
                </a:rPr>
                <a:t>spruce</a:t>
              </a:r>
              <a:r>
                <a:rPr lang="cs-CZ" sz="1400" dirty="0">
                  <a:solidFill>
                    <a:prstClr val="black"/>
                  </a:solidFill>
                  <a:latin typeface="Calibri"/>
                  <a:cs typeface="+mn-cs"/>
                </a:rPr>
                <a:t> </a:t>
              </a:r>
              <a:r>
                <a:rPr lang="cs-CZ" sz="1400" dirty="0" err="1">
                  <a:solidFill>
                    <a:prstClr val="black"/>
                  </a:solidFill>
                  <a:latin typeface="Calibri"/>
                  <a:cs typeface="+mn-cs"/>
                </a:rPr>
                <a:t>forests</a:t>
              </a:r>
              <a:r>
                <a:rPr lang="cs-CZ" sz="1400" dirty="0">
                  <a:solidFill>
                    <a:prstClr val="black"/>
                  </a:solidFill>
                  <a:latin typeface="Calibri"/>
                  <a:cs typeface="+mn-cs"/>
                </a:rPr>
                <a:t> </a:t>
              </a:r>
              <a:endParaRPr lang="cs-CZ" sz="1400" dirty="0" smtClean="0">
                <a:solidFill>
                  <a:prstClr val="black"/>
                </a:solidFill>
                <a:latin typeface="Calibri"/>
                <a:cs typeface="+mn-cs"/>
              </a:endParaRPr>
            </a:p>
            <a:p>
              <a:pPr algn="ctr" eaLnBrk="1" hangingPunct="1"/>
              <a:r>
                <a:rPr lang="cs-CZ" sz="1400" dirty="0" smtClean="0">
                  <a:solidFill>
                    <a:prstClr val="black"/>
                  </a:solidFill>
                  <a:latin typeface="Calibri"/>
                  <a:cs typeface="+mn-cs"/>
                </a:rPr>
                <a:t>in </a:t>
              </a:r>
              <a:r>
                <a:rPr lang="cs-CZ" sz="1400" dirty="0" err="1">
                  <a:solidFill>
                    <a:prstClr val="black"/>
                  </a:solidFill>
                  <a:latin typeface="Calibri"/>
                  <a:cs typeface="+mn-cs"/>
                </a:rPr>
                <a:t>the</a:t>
              </a:r>
              <a:r>
                <a:rPr lang="cs-CZ" sz="1400" dirty="0">
                  <a:solidFill>
                    <a:prstClr val="black"/>
                  </a:solidFill>
                  <a:latin typeface="Calibri"/>
                  <a:cs typeface="+mn-cs"/>
                </a:rPr>
                <a:t> Krušné Hory </a:t>
              </a:r>
              <a:r>
                <a:rPr lang="cs-CZ" sz="1400" dirty="0" err="1">
                  <a:solidFill>
                    <a:prstClr val="black"/>
                  </a:solidFill>
                  <a:latin typeface="Calibri"/>
                  <a:cs typeface="+mn-cs"/>
                </a:rPr>
                <a:t>Mts</a:t>
              </a:r>
              <a:r>
                <a:rPr lang="cs-CZ" sz="1400" dirty="0">
                  <a:solidFill>
                    <a:prstClr val="black"/>
                  </a:solidFill>
                  <a:latin typeface="Calibri"/>
                  <a:cs typeface="+mn-cs"/>
                </a:rPr>
                <a:t>. using two hyperspectral data sets acquired in </a:t>
              </a:r>
              <a:r>
                <a:rPr lang="cs-CZ" sz="1400" dirty="0" smtClean="0">
                  <a:solidFill>
                    <a:prstClr val="black"/>
                  </a:solidFill>
                  <a:latin typeface="Calibri"/>
                  <a:cs typeface="+mn-cs"/>
                </a:rPr>
                <a:t>1998 </a:t>
              </a:r>
              <a:r>
                <a:rPr lang="cs-CZ" sz="1400" dirty="0" err="1" smtClean="0">
                  <a:solidFill>
                    <a:prstClr val="black"/>
                  </a:solidFill>
                  <a:latin typeface="Calibri"/>
                  <a:cs typeface="+mn-cs"/>
                </a:rPr>
                <a:t>and</a:t>
              </a:r>
              <a:r>
                <a:rPr lang="cs-CZ" sz="1400" dirty="0" smtClean="0">
                  <a:solidFill>
                    <a:prstClr val="black"/>
                  </a:solidFill>
                  <a:latin typeface="Calibri"/>
                  <a:cs typeface="+mn-cs"/>
                </a:rPr>
                <a:t> 2013. </a:t>
              </a:r>
              <a:endParaRPr lang="cs-CZ" sz="1400" dirty="0">
                <a:solidFill>
                  <a:prstClr val="black"/>
                </a:solidFill>
                <a:latin typeface="Calibri"/>
                <a:cs typeface="+mn-cs"/>
              </a:endParaRPr>
            </a:p>
          </p:txBody>
        </p:sp>
      </p:grpSp>
      <p:pic>
        <p:nvPicPr>
          <p:cNvPr id="34824" name="Obrázek 5"/>
          <p:cNvPicPr>
            <a:picLocks noChangeAspect="1" noChangeArrowheads="1"/>
          </p:cNvPicPr>
          <p:nvPr/>
        </p:nvPicPr>
        <p:blipFill>
          <a:blip r:embed="rId4" cstate="print"/>
          <a:srcRect/>
          <a:stretch>
            <a:fillRect/>
          </a:stretch>
        </p:blipFill>
        <p:spPr bwMode="auto">
          <a:xfrm>
            <a:off x="5357818" y="4500594"/>
            <a:ext cx="1500198" cy="1122665"/>
          </a:xfrm>
          <a:prstGeom prst="rect">
            <a:avLst/>
          </a:prstGeom>
          <a:ln>
            <a:noFill/>
          </a:ln>
          <a:effectLst>
            <a:softEdge rad="112500"/>
          </a:effectLst>
        </p:spPr>
      </p:pic>
      <p:pic>
        <p:nvPicPr>
          <p:cNvPr id="22" name="Obrázek 1" descr="Figure1.tif"/>
          <p:cNvPicPr/>
          <p:nvPr/>
        </p:nvPicPr>
        <p:blipFill>
          <a:blip r:embed="rId5" cstate="print"/>
          <a:srcRect b="54967"/>
          <a:stretch>
            <a:fillRect/>
          </a:stretch>
        </p:blipFill>
        <p:spPr>
          <a:xfrm>
            <a:off x="5357818" y="5715040"/>
            <a:ext cx="3284406" cy="863921"/>
          </a:xfrm>
          <a:prstGeom prst="rect">
            <a:avLst/>
          </a:prstGeom>
        </p:spPr>
      </p:pic>
      <p:pic>
        <p:nvPicPr>
          <p:cNvPr id="17" name="Obrázek 130" descr="Albrechtova_COL_big.jpg"/>
          <p:cNvPicPr>
            <a:picLocks noChangeAspect="1"/>
          </p:cNvPicPr>
          <p:nvPr/>
        </p:nvPicPr>
        <p:blipFill>
          <a:blip r:embed="rId6" cstate="print"/>
          <a:srcRect/>
          <a:stretch>
            <a:fillRect/>
          </a:stretch>
        </p:blipFill>
        <p:spPr bwMode="auto">
          <a:xfrm>
            <a:off x="0" y="714356"/>
            <a:ext cx="590562" cy="885844"/>
          </a:xfrm>
          <a:prstGeom prst="rect">
            <a:avLst/>
          </a:prstGeom>
          <a:ln>
            <a:noFill/>
          </a:ln>
          <a:effectLst>
            <a:softEdge rad="112500"/>
          </a:effectLst>
        </p:spPr>
      </p:pic>
      <p:sp>
        <p:nvSpPr>
          <p:cNvPr id="39" name="Text Box 125"/>
          <p:cNvSpPr txBox="1">
            <a:spLocks noChangeArrowheads="1"/>
          </p:cNvSpPr>
          <p:nvPr/>
        </p:nvSpPr>
        <p:spPr bwMode="auto">
          <a:xfrm>
            <a:off x="3214678" y="3714776"/>
            <a:ext cx="3500462" cy="430887"/>
          </a:xfrm>
          <a:prstGeom prst="rect">
            <a:avLst/>
          </a:prstGeom>
          <a:noFill/>
          <a:ln w="9525">
            <a:noFill/>
            <a:miter lim="800000"/>
            <a:headEnd/>
            <a:tailEnd/>
          </a:ln>
          <a:effectLst/>
        </p:spPr>
        <p:txBody>
          <a:bodyPr wrap="square">
            <a:spAutoFit/>
          </a:bodyPr>
          <a:lstStyle/>
          <a:p>
            <a:pPr algn="ctr" eaLnBrk="1" hangingPunct="1">
              <a:spcBef>
                <a:spcPct val="50000"/>
              </a:spcBef>
            </a:pPr>
            <a:r>
              <a:rPr lang="en-US" sz="1100" dirty="0" smtClean="0">
                <a:solidFill>
                  <a:prstClr val="black"/>
                </a:solidFill>
                <a:latin typeface="Calibri"/>
                <a:cs typeface="+mn-cs"/>
              </a:rPr>
              <a:t>ASAS’98</a:t>
            </a:r>
            <a:r>
              <a:rPr lang="en-US" sz="1100" b="0" dirty="0" smtClean="0">
                <a:solidFill>
                  <a:prstClr val="black"/>
                </a:solidFill>
                <a:latin typeface="Calibri"/>
                <a:cs typeface="+mn-cs"/>
              </a:rPr>
              <a:t> images and spectra of healthy (DC0) and damaged (DC </a:t>
            </a:r>
            <a:r>
              <a:rPr lang="cs-CZ" sz="1100" b="0" dirty="0" smtClean="0">
                <a:solidFill>
                  <a:prstClr val="black"/>
                </a:solidFill>
                <a:latin typeface="Calibri"/>
                <a:cs typeface="+mn-cs"/>
              </a:rPr>
              <a:t>1-4</a:t>
            </a:r>
            <a:r>
              <a:rPr lang="en-US" sz="1100" b="0" dirty="0" smtClean="0">
                <a:solidFill>
                  <a:prstClr val="black"/>
                </a:solidFill>
                <a:latin typeface="Calibri"/>
                <a:cs typeface="+mn-cs"/>
              </a:rPr>
              <a:t>) canopies (</a:t>
            </a:r>
            <a:r>
              <a:rPr lang="en-US" sz="1100" b="0" dirty="0" err="1" smtClean="0">
                <a:solidFill>
                  <a:prstClr val="black"/>
                </a:solidFill>
                <a:latin typeface="Calibri"/>
                <a:cs typeface="+mn-cs"/>
              </a:rPr>
              <a:t>Entcheva</a:t>
            </a:r>
            <a:r>
              <a:rPr lang="en-US" sz="1100" b="0" dirty="0" smtClean="0">
                <a:solidFill>
                  <a:prstClr val="black"/>
                </a:solidFill>
                <a:latin typeface="Calibri"/>
                <a:cs typeface="+mn-cs"/>
              </a:rPr>
              <a:t> et al. 2004)</a:t>
            </a:r>
            <a:endParaRPr lang="en-US" sz="1100" b="0" dirty="0">
              <a:solidFill>
                <a:prstClr val="black"/>
              </a:solidFill>
              <a:latin typeface="Calibri"/>
              <a:cs typeface="+mn-cs"/>
            </a:endParaRPr>
          </a:p>
        </p:txBody>
      </p:sp>
      <p:grpSp>
        <p:nvGrpSpPr>
          <p:cNvPr id="2" name="Group 56"/>
          <p:cNvGrpSpPr/>
          <p:nvPr/>
        </p:nvGrpSpPr>
        <p:grpSpPr>
          <a:xfrm>
            <a:off x="5220072" y="1971384"/>
            <a:ext cx="2339417" cy="1745102"/>
            <a:chOff x="539551" y="2276872"/>
            <a:chExt cx="2137675" cy="1512168"/>
          </a:xfrm>
        </p:grpSpPr>
        <p:pic>
          <p:nvPicPr>
            <p:cNvPr id="1027" name="Picture 3"/>
            <p:cNvPicPr>
              <a:picLocks noChangeAspect="1" noChangeArrowheads="1"/>
            </p:cNvPicPr>
            <p:nvPr/>
          </p:nvPicPr>
          <p:blipFill>
            <a:blip r:embed="rId7" cstate="print"/>
            <a:srcRect b="7143"/>
            <a:stretch>
              <a:fillRect/>
            </a:stretch>
          </p:blipFill>
          <p:spPr bwMode="auto">
            <a:xfrm>
              <a:off x="1547664" y="2276872"/>
              <a:ext cx="1129562" cy="1512168"/>
            </a:xfrm>
            <a:prstGeom prst="rect">
              <a:avLst/>
            </a:prstGeom>
            <a:noFill/>
            <a:ln w="9525">
              <a:noFill/>
              <a:miter lim="800000"/>
              <a:headEnd/>
              <a:tailEnd/>
            </a:ln>
            <a:effectLst/>
          </p:spPr>
        </p:pic>
        <p:pic>
          <p:nvPicPr>
            <p:cNvPr id="1028" name="Picture 4"/>
            <p:cNvPicPr>
              <a:picLocks noChangeAspect="1" noChangeArrowheads="1"/>
            </p:cNvPicPr>
            <p:nvPr/>
          </p:nvPicPr>
          <p:blipFill>
            <a:blip r:embed="rId8" cstate="print"/>
            <a:srcRect/>
            <a:stretch>
              <a:fillRect/>
            </a:stretch>
          </p:blipFill>
          <p:spPr bwMode="auto">
            <a:xfrm>
              <a:off x="539551" y="2276872"/>
              <a:ext cx="1068229" cy="1512168"/>
            </a:xfrm>
            <a:prstGeom prst="rect">
              <a:avLst/>
            </a:prstGeom>
            <a:noFill/>
            <a:ln w="9525">
              <a:noFill/>
              <a:miter lim="800000"/>
              <a:headEnd/>
              <a:tailEnd/>
            </a:ln>
            <a:effectLst/>
          </p:spPr>
        </p:pic>
      </p:grpSp>
      <p:grpSp>
        <p:nvGrpSpPr>
          <p:cNvPr id="78" name="Skupina 77"/>
          <p:cNvGrpSpPr/>
          <p:nvPr/>
        </p:nvGrpSpPr>
        <p:grpSpPr>
          <a:xfrm>
            <a:off x="3491880" y="1916286"/>
            <a:ext cx="1728192" cy="1871067"/>
            <a:chOff x="5715008" y="2285992"/>
            <a:chExt cx="1728192" cy="1871067"/>
          </a:xfrm>
        </p:grpSpPr>
        <p:sp>
          <p:nvSpPr>
            <p:cNvPr id="64" name="Rectangle 63"/>
            <p:cNvSpPr/>
            <p:nvPr/>
          </p:nvSpPr>
          <p:spPr>
            <a:xfrm>
              <a:off x="5715008" y="2343370"/>
              <a:ext cx="1728192" cy="17428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b="0">
                <a:solidFill>
                  <a:prstClr val="white"/>
                </a:solidFill>
              </a:endParaRPr>
            </a:p>
          </p:txBody>
        </p:sp>
        <p:grpSp>
          <p:nvGrpSpPr>
            <p:cNvPr id="5" name="Group 60"/>
            <p:cNvGrpSpPr/>
            <p:nvPr/>
          </p:nvGrpSpPr>
          <p:grpSpPr>
            <a:xfrm>
              <a:off x="5888284" y="2358000"/>
              <a:ext cx="1482908" cy="1583034"/>
              <a:chOff x="2657044" y="2422030"/>
              <a:chExt cx="1482908" cy="1583034"/>
            </a:xfrm>
          </p:grpSpPr>
          <p:graphicFrame>
            <p:nvGraphicFramePr>
              <p:cNvPr id="1032" name="Object 8"/>
              <p:cNvGraphicFramePr>
                <a:graphicFrameLocks noChangeAspect="1"/>
              </p:cNvGraphicFramePr>
              <p:nvPr/>
            </p:nvGraphicFramePr>
            <p:xfrm>
              <a:off x="2657044" y="2422030"/>
              <a:ext cx="1440160" cy="792088"/>
            </p:xfrm>
            <a:graphic>
              <a:graphicData uri="http://schemas.openxmlformats.org/presentationml/2006/ole">
                <mc:AlternateContent xmlns:mc="http://schemas.openxmlformats.org/markup-compatibility/2006">
                  <mc:Choice xmlns:v="urn:schemas-microsoft-com:vml" Requires="v">
                    <p:oleObj spid="_x0000_s2416" name="Worksheet" r:id="rId9" imgW="3657699" imgH="2524109" progId="Excel.Sheet.8">
                      <p:embed/>
                    </p:oleObj>
                  </mc:Choice>
                  <mc:Fallback>
                    <p:oleObj name="Worksheet" r:id="rId9" imgW="3657699" imgH="2524109" progId="Excel.Sheet.8">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l="6172" t="18138" r="3703" b="13252"/>
                          <a:stretch>
                            <a:fillRect/>
                          </a:stretch>
                        </p:blipFill>
                        <p:spPr bwMode="auto">
                          <a:xfrm>
                            <a:off x="2657044" y="2422030"/>
                            <a:ext cx="1440160"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3" name="Object 9"/>
              <p:cNvGraphicFramePr>
                <a:graphicFrameLocks noChangeAspect="1"/>
              </p:cNvGraphicFramePr>
              <p:nvPr/>
            </p:nvGraphicFramePr>
            <p:xfrm>
              <a:off x="2699792" y="3212976"/>
              <a:ext cx="1421479" cy="792088"/>
            </p:xfrm>
            <a:graphic>
              <a:graphicData uri="http://schemas.openxmlformats.org/presentationml/2006/ole">
                <mc:AlternateContent xmlns:mc="http://schemas.openxmlformats.org/markup-compatibility/2006">
                  <mc:Choice xmlns:v="urn:schemas-microsoft-com:vml" Requires="v">
                    <p:oleObj spid="_x0000_s2417" name="Worksheet" r:id="rId11" imgW="3648042" imgH="2200275" progId="Excel.Sheet.8">
                      <p:embed/>
                    </p:oleObj>
                  </mc:Choice>
                  <mc:Fallback>
                    <p:oleObj name="Worksheet" r:id="rId11" imgW="3648042" imgH="2200275" progId="Excel.Sheet.8">
                      <p:embed/>
                      <p:pic>
                        <p:nvPicPr>
                          <p:cNvPr id="0" name=""/>
                          <p:cNvPicPr>
                            <a:picLocks noRot="1" noChangeAspect="1" noChangeArrowheads="1"/>
                          </p:cNvPicPr>
                          <p:nvPr/>
                        </p:nvPicPr>
                        <p:blipFill>
                          <a:blip r:embed="rId12">
                            <a:extLst>
                              <a:ext uri="{28A0092B-C50C-407E-A947-70E740481C1C}">
                                <a14:useLocalDpi xmlns:a14="http://schemas.microsoft.com/office/drawing/2010/main" val="0"/>
                              </a:ext>
                            </a:extLst>
                          </a:blip>
                          <a:srcRect l="3999" t="12320" r="2000" b="16710"/>
                          <a:stretch>
                            <a:fillRect/>
                          </a:stretch>
                        </p:blipFill>
                        <p:spPr bwMode="auto">
                          <a:xfrm>
                            <a:off x="2699792" y="3212976"/>
                            <a:ext cx="1421479" cy="792088"/>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
                                <a:solidFill>
                                  <a:srgbClr val="FFFFFF"/>
                                </a:solidFill>
                                <a:miter lim="800000"/>
                                <a:headEnd/>
                                <a:tailEnd/>
                              </a14:hiddenLine>
                            </a:ext>
                          </a:extLst>
                        </p:spPr>
                      </p:pic>
                    </p:oleObj>
                  </mc:Fallback>
                </mc:AlternateContent>
              </a:graphicData>
            </a:graphic>
          </p:graphicFrame>
          <p:grpSp>
            <p:nvGrpSpPr>
              <p:cNvPr id="6" name="Group 59"/>
              <p:cNvGrpSpPr/>
              <p:nvPr/>
            </p:nvGrpSpPr>
            <p:grpSpPr>
              <a:xfrm>
                <a:off x="2843808" y="3212976"/>
                <a:ext cx="1296144" cy="460166"/>
                <a:chOff x="2843808" y="3212976"/>
                <a:chExt cx="1296144" cy="460166"/>
              </a:xfrm>
            </p:grpSpPr>
            <p:sp>
              <p:nvSpPr>
                <p:cNvPr id="49" name="Text Box 954"/>
                <p:cNvSpPr txBox="1">
                  <a:spLocks noChangeArrowheads="1"/>
                </p:cNvSpPr>
                <p:nvPr/>
              </p:nvSpPr>
              <p:spPr bwMode="auto">
                <a:xfrm>
                  <a:off x="3203848" y="3212976"/>
                  <a:ext cx="685800" cy="215444"/>
                </a:xfrm>
                <a:prstGeom prst="rect">
                  <a:avLst/>
                </a:prstGeom>
                <a:noFill/>
                <a:ln w="9525">
                  <a:noFill/>
                  <a:miter lim="800000"/>
                  <a:headEnd/>
                  <a:tailEnd/>
                </a:ln>
                <a:effectLst/>
              </p:spPr>
              <p:txBody>
                <a:bodyPr>
                  <a:spAutoFit/>
                </a:bodyPr>
                <a:lstStyle/>
                <a:p>
                  <a:pPr eaLnBrk="1" hangingPunct="1">
                    <a:spcBef>
                      <a:spcPct val="50000"/>
                    </a:spcBef>
                  </a:pPr>
                  <a:r>
                    <a:rPr lang="en-US" sz="800" b="0" dirty="0" smtClean="0">
                      <a:solidFill>
                        <a:prstClr val="black"/>
                      </a:solidFill>
                      <a:latin typeface="Arial Narrow" pitchFamily="34" charset="0"/>
                      <a:cs typeface="+mn-cs"/>
                    </a:rPr>
                    <a:t>725nm</a:t>
                  </a:r>
                  <a:endParaRPr lang="en-US" sz="800" b="0" dirty="0">
                    <a:solidFill>
                      <a:prstClr val="black"/>
                    </a:solidFill>
                    <a:latin typeface="Arial Narrow" pitchFamily="34" charset="0"/>
                    <a:cs typeface="+mn-cs"/>
                  </a:endParaRPr>
                </a:p>
              </p:txBody>
            </p:sp>
            <p:sp>
              <p:nvSpPr>
                <p:cNvPr id="50" name="Text Box 957"/>
                <p:cNvSpPr txBox="1">
                  <a:spLocks noChangeArrowheads="1"/>
                </p:cNvSpPr>
                <p:nvPr/>
              </p:nvSpPr>
              <p:spPr bwMode="auto">
                <a:xfrm>
                  <a:off x="2843808" y="3284984"/>
                  <a:ext cx="576064" cy="215444"/>
                </a:xfrm>
                <a:prstGeom prst="rect">
                  <a:avLst/>
                </a:prstGeom>
                <a:noFill/>
                <a:ln w="9525">
                  <a:noFill/>
                  <a:miter lim="800000"/>
                  <a:headEnd/>
                  <a:tailEnd/>
                </a:ln>
                <a:effectLst/>
              </p:spPr>
              <p:txBody>
                <a:bodyPr wrap="square">
                  <a:spAutoFit/>
                </a:bodyPr>
                <a:lstStyle/>
                <a:p>
                  <a:pPr eaLnBrk="1" hangingPunct="1">
                    <a:spcBef>
                      <a:spcPct val="50000"/>
                    </a:spcBef>
                  </a:pPr>
                  <a:r>
                    <a:rPr lang="en-US" sz="800" b="0" dirty="0">
                      <a:solidFill>
                        <a:prstClr val="black"/>
                      </a:solidFill>
                      <a:latin typeface="Arial Narrow" pitchFamily="34" charset="0"/>
                      <a:cs typeface="+mn-cs"/>
                    </a:rPr>
                    <a:t>580nm</a:t>
                  </a:r>
                </a:p>
              </p:txBody>
            </p:sp>
            <p:sp>
              <p:nvSpPr>
                <p:cNvPr id="51" name="Text Box 958"/>
                <p:cNvSpPr txBox="1">
                  <a:spLocks noChangeArrowheads="1"/>
                </p:cNvSpPr>
                <p:nvPr/>
              </p:nvSpPr>
              <p:spPr bwMode="auto">
                <a:xfrm>
                  <a:off x="3635896" y="3212976"/>
                  <a:ext cx="504056" cy="215444"/>
                </a:xfrm>
                <a:prstGeom prst="rect">
                  <a:avLst/>
                </a:prstGeom>
                <a:noFill/>
                <a:ln w="9525">
                  <a:noFill/>
                  <a:miter lim="800000"/>
                  <a:headEnd/>
                  <a:tailEnd/>
                </a:ln>
                <a:effectLst/>
              </p:spPr>
              <p:txBody>
                <a:bodyPr wrap="square">
                  <a:spAutoFit/>
                </a:bodyPr>
                <a:lstStyle/>
                <a:p>
                  <a:pPr eaLnBrk="1" hangingPunct="1">
                    <a:spcBef>
                      <a:spcPct val="50000"/>
                    </a:spcBef>
                  </a:pPr>
                  <a:r>
                    <a:rPr lang="en-US" sz="800" b="0" dirty="0" smtClean="0">
                      <a:solidFill>
                        <a:prstClr val="black"/>
                      </a:solidFill>
                      <a:latin typeface="Arial Narrow" pitchFamily="34" charset="0"/>
                      <a:cs typeface="+mn-cs"/>
                    </a:rPr>
                    <a:t>825nm</a:t>
                  </a:r>
                  <a:endParaRPr lang="en-US" sz="800" b="0" dirty="0">
                    <a:solidFill>
                      <a:prstClr val="black"/>
                    </a:solidFill>
                    <a:latin typeface="Arial Narrow" pitchFamily="34" charset="0"/>
                    <a:cs typeface="+mn-cs"/>
                  </a:endParaRPr>
                </a:p>
              </p:txBody>
            </p:sp>
            <p:sp>
              <p:nvSpPr>
                <p:cNvPr id="52" name="Line 959"/>
                <p:cNvSpPr>
                  <a:spLocks noChangeShapeType="1"/>
                </p:cNvSpPr>
                <p:nvPr/>
              </p:nvSpPr>
              <p:spPr bwMode="auto">
                <a:xfrm>
                  <a:off x="3203848" y="3429000"/>
                  <a:ext cx="744" cy="152400"/>
                </a:xfrm>
                <a:prstGeom prst="line">
                  <a:avLst/>
                </a:prstGeom>
                <a:noFill/>
                <a:ln w="9525">
                  <a:solidFill>
                    <a:srgbClr val="FF0000"/>
                  </a:solidFill>
                  <a:round/>
                  <a:headEnd type="none" w="med" len="sm"/>
                  <a:tailEnd type="triangle" w="med" len="sm"/>
                </a:ln>
              </p:spPr>
              <p:txBody>
                <a:bodyPr/>
                <a:lstStyle/>
                <a:p>
                  <a:pPr eaLnBrk="1" hangingPunct="1"/>
                  <a:endParaRPr lang="en-US" sz="1200" b="0" dirty="0">
                    <a:solidFill>
                      <a:prstClr val="black"/>
                    </a:solidFill>
                    <a:latin typeface="Arial" charset="0"/>
                    <a:cs typeface="+mn-cs"/>
                  </a:endParaRPr>
                </a:p>
              </p:txBody>
            </p:sp>
            <p:sp>
              <p:nvSpPr>
                <p:cNvPr id="55" name="Line 959"/>
                <p:cNvSpPr>
                  <a:spLocks noChangeShapeType="1"/>
                </p:cNvSpPr>
                <p:nvPr/>
              </p:nvSpPr>
              <p:spPr bwMode="auto">
                <a:xfrm>
                  <a:off x="3563888" y="3284984"/>
                  <a:ext cx="744" cy="152400"/>
                </a:xfrm>
                <a:prstGeom prst="line">
                  <a:avLst/>
                </a:prstGeom>
                <a:noFill/>
                <a:ln w="9525">
                  <a:solidFill>
                    <a:srgbClr val="FF0000"/>
                  </a:solidFill>
                  <a:round/>
                  <a:headEnd type="none" w="med" len="sm"/>
                  <a:tailEnd type="triangle" w="med" len="sm"/>
                </a:ln>
              </p:spPr>
              <p:txBody>
                <a:bodyPr/>
                <a:lstStyle/>
                <a:p>
                  <a:pPr eaLnBrk="1" hangingPunct="1"/>
                  <a:endParaRPr lang="en-US" sz="1200" b="0" dirty="0">
                    <a:solidFill>
                      <a:prstClr val="black"/>
                    </a:solidFill>
                    <a:latin typeface="Arial" charset="0"/>
                    <a:cs typeface="+mn-cs"/>
                  </a:endParaRPr>
                </a:p>
              </p:txBody>
            </p:sp>
            <p:sp>
              <p:nvSpPr>
                <p:cNvPr id="56" name="Line 959"/>
                <p:cNvSpPr>
                  <a:spLocks noChangeShapeType="1"/>
                </p:cNvSpPr>
                <p:nvPr/>
              </p:nvSpPr>
              <p:spPr bwMode="auto">
                <a:xfrm flipV="1">
                  <a:off x="3836546" y="3520742"/>
                  <a:ext cx="744" cy="152400"/>
                </a:xfrm>
                <a:prstGeom prst="line">
                  <a:avLst/>
                </a:prstGeom>
                <a:noFill/>
                <a:ln w="9525">
                  <a:solidFill>
                    <a:srgbClr val="FF0000"/>
                  </a:solidFill>
                  <a:round/>
                  <a:headEnd type="none" w="med" len="sm"/>
                  <a:tailEnd type="triangle" w="med" len="sm"/>
                </a:ln>
              </p:spPr>
              <p:txBody>
                <a:bodyPr/>
                <a:lstStyle/>
                <a:p>
                  <a:pPr eaLnBrk="1" hangingPunct="1"/>
                  <a:endParaRPr lang="en-US" sz="1200" b="0" dirty="0">
                    <a:solidFill>
                      <a:prstClr val="black"/>
                    </a:solidFill>
                    <a:latin typeface="Arial" charset="0"/>
                    <a:cs typeface="+mn-cs"/>
                  </a:endParaRPr>
                </a:p>
              </p:txBody>
            </p:sp>
          </p:grpSp>
        </p:grpSp>
        <p:sp>
          <p:nvSpPr>
            <p:cNvPr id="62" name="TextBox 61"/>
            <p:cNvSpPr txBox="1"/>
            <p:nvPr/>
          </p:nvSpPr>
          <p:spPr>
            <a:xfrm rot="16200000">
              <a:off x="5390682" y="2610319"/>
              <a:ext cx="864097" cy="215444"/>
            </a:xfrm>
            <a:prstGeom prst="rect">
              <a:avLst/>
            </a:prstGeom>
            <a:noFill/>
          </p:spPr>
          <p:txBody>
            <a:bodyPr wrap="square" rtlCol="0">
              <a:spAutoFit/>
            </a:bodyPr>
            <a:lstStyle/>
            <a:p>
              <a:pPr eaLnBrk="1" hangingPunct="1"/>
              <a:r>
                <a:rPr lang="en-US" sz="800" b="0" dirty="0" smtClean="0">
                  <a:solidFill>
                    <a:prstClr val="black"/>
                  </a:solidFill>
                  <a:latin typeface="Arial Narrow" pitchFamily="34" charset="0"/>
                  <a:cs typeface="+mn-cs"/>
                </a:rPr>
                <a:t>Reflectance (R%)</a:t>
              </a:r>
              <a:endParaRPr lang="en-US" sz="800" b="0" dirty="0">
                <a:solidFill>
                  <a:prstClr val="black"/>
                </a:solidFill>
                <a:latin typeface="Arial Narrow" pitchFamily="34" charset="0"/>
                <a:cs typeface="+mn-cs"/>
              </a:endParaRPr>
            </a:p>
          </p:txBody>
        </p:sp>
        <p:sp>
          <p:nvSpPr>
            <p:cNvPr id="63" name="TextBox 62"/>
            <p:cNvSpPr txBox="1"/>
            <p:nvPr/>
          </p:nvSpPr>
          <p:spPr>
            <a:xfrm rot="16200000">
              <a:off x="5246665" y="3473273"/>
              <a:ext cx="1152129" cy="215444"/>
            </a:xfrm>
            <a:prstGeom prst="rect">
              <a:avLst/>
            </a:prstGeom>
            <a:noFill/>
          </p:spPr>
          <p:txBody>
            <a:bodyPr wrap="square" rtlCol="0">
              <a:spAutoFit/>
            </a:bodyPr>
            <a:lstStyle/>
            <a:p>
              <a:pPr algn="ctr" eaLnBrk="1" hangingPunct="1"/>
              <a:r>
                <a:rPr lang="en-US" sz="800" b="0" dirty="0" smtClean="0">
                  <a:solidFill>
                    <a:prstClr val="black"/>
                  </a:solidFill>
                  <a:latin typeface="Arial Narrow" pitchFamily="34" charset="0"/>
                  <a:cs typeface="+mn-cs"/>
                </a:rPr>
                <a:t>R differences from 0 (%)</a:t>
              </a:r>
              <a:endParaRPr lang="en-US" sz="800" b="0" dirty="0">
                <a:solidFill>
                  <a:prstClr val="black"/>
                </a:solidFill>
                <a:latin typeface="Arial Narrow" pitchFamily="34" charset="0"/>
                <a:cs typeface="+mn-cs"/>
              </a:endParaRPr>
            </a:p>
          </p:txBody>
        </p:sp>
        <p:sp>
          <p:nvSpPr>
            <p:cNvPr id="65" name="TextBox 64"/>
            <p:cNvSpPr txBox="1"/>
            <p:nvPr/>
          </p:nvSpPr>
          <p:spPr>
            <a:xfrm>
              <a:off x="6219064" y="3870748"/>
              <a:ext cx="864097" cy="215444"/>
            </a:xfrm>
            <a:prstGeom prst="rect">
              <a:avLst/>
            </a:prstGeom>
            <a:noFill/>
          </p:spPr>
          <p:txBody>
            <a:bodyPr wrap="square" rtlCol="0">
              <a:spAutoFit/>
            </a:bodyPr>
            <a:lstStyle/>
            <a:p>
              <a:pPr eaLnBrk="1" hangingPunct="1"/>
              <a:r>
                <a:rPr lang="en-US" sz="800" b="0" dirty="0" smtClean="0">
                  <a:solidFill>
                    <a:prstClr val="black"/>
                  </a:solidFill>
                  <a:latin typeface="Arial Narrow" pitchFamily="34" charset="0"/>
                  <a:cs typeface="+mn-cs"/>
                </a:rPr>
                <a:t>Wavelength (nm)</a:t>
              </a:r>
              <a:endParaRPr lang="en-US" sz="800" b="0" dirty="0">
                <a:solidFill>
                  <a:prstClr val="black"/>
                </a:solidFill>
                <a:latin typeface="Arial Narrow" pitchFamily="34" charset="0"/>
                <a:cs typeface="+mn-cs"/>
              </a:endParaRPr>
            </a:p>
          </p:txBody>
        </p:sp>
      </p:grpSp>
      <p:grpSp>
        <p:nvGrpSpPr>
          <p:cNvPr id="67" name="Skupina 66"/>
          <p:cNvGrpSpPr/>
          <p:nvPr/>
        </p:nvGrpSpPr>
        <p:grpSpPr>
          <a:xfrm>
            <a:off x="220878" y="2282691"/>
            <a:ext cx="2714644" cy="1382671"/>
            <a:chOff x="71406" y="2214554"/>
            <a:chExt cx="2714644" cy="1382671"/>
          </a:xfrm>
        </p:grpSpPr>
        <p:pic>
          <p:nvPicPr>
            <p:cNvPr id="1035" name="Picture 11" descr="File:EU-Czechia.svg"/>
            <p:cNvPicPr>
              <a:picLocks noChangeAspect="1" noChangeArrowheads="1"/>
            </p:cNvPicPr>
            <p:nvPr/>
          </p:nvPicPr>
          <p:blipFill>
            <a:blip r:embed="rId13" cstate="print"/>
            <a:srcRect/>
            <a:stretch>
              <a:fillRect/>
            </a:stretch>
          </p:blipFill>
          <p:spPr bwMode="auto">
            <a:xfrm>
              <a:off x="71406" y="2214554"/>
              <a:ext cx="1643074" cy="1382671"/>
            </a:xfrm>
            <a:prstGeom prst="rect">
              <a:avLst/>
            </a:prstGeom>
            <a:noFill/>
            <a:ln w="19050">
              <a:solidFill>
                <a:schemeClr val="bg1">
                  <a:lumMod val="50000"/>
                </a:schemeClr>
              </a:solidFill>
            </a:ln>
          </p:spPr>
        </p:pic>
        <p:grpSp>
          <p:nvGrpSpPr>
            <p:cNvPr id="43" name="Skupina 42"/>
            <p:cNvGrpSpPr/>
            <p:nvPr/>
          </p:nvGrpSpPr>
          <p:grpSpPr>
            <a:xfrm>
              <a:off x="1428728" y="2643182"/>
              <a:ext cx="1357322" cy="786223"/>
              <a:chOff x="1857356" y="3428999"/>
              <a:chExt cx="1357322" cy="786223"/>
            </a:xfrm>
          </p:grpSpPr>
          <p:pic>
            <p:nvPicPr>
              <p:cNvPr id="42" name="Picture 7" descr="http://www.czechpension.cz/imgs/mapa-cz.gif"/>
              <p:cNvPicPr>
                <a:picLocks noChangeAspect="1" noChangeArrowheads="1"/>
              </p:cNvPicPr>
              <p:nvPr/>
            </p:nvPicPr>
            <p:blipFill>
              <a:blip r:embed="rId14" cstate="print">
                <a:duotone>
                  <a:prstClr val="black"/>
                  <a:schemeClr val="accent3">
                    <a:lumMod val="50000"/>
                    <a:tint val="45000"/>
                    <a:satMod val="400000"/>
                  </a:schemeClr>
                </a:duotone>
              </a:blip>
              <a:srcRect/>
              <a:stretch>
                <a:fillRect/>
              </a:stretch>
            </p:blipFill>
            <p:spPr bwMode="auto">
              <a:xfrm>
                <a:off x="1857356" y="3428999"/>
                <a:ext cx="1357322" cy="786223"/>
              </a:xfrm>
              <a:prstGeom prst="rect">
                <a:avLst/>
              </a:prstGeom>
              <a:noFill/>
              <a:ln>
                <a:solidFill>
                  <a:schemeClr val="tx1">
                    <a:lumMod val="85000"/>
                    <a:lumOff val="15000"/>
                  </a:schemeClr>
                </a:solidFill>
              </a:ln>
            </p:spPr>
          </p:pic>
          <p:sp>
            <p:nvSpPr>
              <p:cNvPr id="40" name="Rovnoramenný trojúhelník 39"/>
              <p:cNvSpPr/>
              <p:nvPr/>
            </p:nvSpPr>
            <p:spPr>
              <a:xfrm>
                <a:off x="2000232" y="3500438"/>
                <a:ext cx="214314" cy="142876"/>
              </a:xfrm>
              <a:prstGeom prst="triangle">
                <a:avLst/>
              </a:prstGeom>
              <a:solidFill>
                <a:srgbClr val="FF0000"/>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cs-CZ" sz="1800" b="0">
                  <a:solidFill>
                    <a:prstClr val="white"/>
                  </a:solidFill>
                </a:endParaRPr>
              </a:p>
            </p:txBody>
          </p:sp>
        </p:grpSp>
        <p:cxnSp>
          <p:nvCxnSpPr>
            <p:cNvPr id="45" name="Přímá spojovací čára 44"/>
            <p:cNvCxnSpPr/>
            <p:nvPr/>
          </p:nvCxnSpPr>
          <p:spPr>
            <a:xfrm rot="5400000" flipH="1" flipV="1">
              <a:off x="1000100" y="2643182"/>
              <a:ext cx="428628" cy="428628"/>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6" name="Přímá spojovací čára 45"/>
            <p:cNvCxnSpPr/>
            <p:nvPr/>
          </p:nvCxnSpPr>
          <p:spPr>
            <a:xfrm>
              <a:off x="1000100" y="3071810"/>
              <a:ext cx="428628" cy="35719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73" name="TextovéPole 72"/>
          <p:cNvSpPr txBox="1"/>
          <p:nvPr/>
        </p:nvSpPr>
        <p:spPr>
          <a:xfrm>
            <a:off x="1857356" y="2428891"/>
            <a:ext cx="1428760" cy="307777"/>
          </a:xfrm>
          <a:prstGeom prst="rect">
            <a:avLst/>
          </a:prstGeom>
          <a:noFill/>
        </p:spPr>
        <p:txBody>
          <a:bodyPr wrap="square" rtlCol="0">
            <a:spAutoFit/>
          </a:bodyPr>
          <a:lstStyle/>
          <a:p>
            <a:pPr eaLnBrk="1" hangingPunct="1"/>
            <a:r>
              <a:rPr lang="cs-CZ" sz="1400" b="0" dirty="0" smtClean="0">
                <a:solidFill>
                  <a:prstClr val="black"/>
                </a:solidFill>
                <a:latin typeface="Calibri"/>
                <a:cs typeface="+mn-cs"/>
              </a:rPr>
              <a:t>Krušné hory </a:t>
            </a:r>
            <a:r>
              <a:rPr lang="cs-CZ" sz="1400" b="0" dirty="0" err="1" smtClean="0">
                <a:solidFill>
                  <a:prstClr val="black"/>
                </a:solidFill>
                <a:latin typeface="Calibri"/>
                <a:cs typeface="+mn-cs"/>
              </a:rPr>
              <a:t>Mts</a:t>
            </a:r>
            <a:r>
              <a:rPr lang="cs-CZ" sz="1400" b="0" dirty="0" smtClean="0">
                <a:solidFill>
                  <a:prstClr val="black"/>
                </a:solidFill>
                <a:latin typeface="Calibri"/>
                <a:cs typeface="+mn-cs"/>
              </a:rPr>
              <a:t>.</a:t>
            </a:r>
            <a:endParaRPr lang="cs-CZ" sz="1400" b="0" dirty="0">
              <a:solidFill>
                <a:prstClr val="black"/>
              </a:solidFill>
              <a:latin typeface="Calibri"/>
              <a:cs typeface="+mn-cs"/>
            </a:endParaRPr>
          </a:p>
        </p:txBody>
      </p:sp>
      <p:sp>
        <p:nvSpPr>
          <p:cNvPr id="74" name="Obdélník 73"/>
          <p:cNvSpPr/>
          <p:nvPr/>
        </p:nvSpPr>
        <p:spPr>
          <a:xfrm>
            <a:off x="142844" y="1785950"/>
            <a:ext cx="1027461" cy="307777"/>
          </a:xfrm>
          <a:prstGeom prst="rect">
            <a:avLst/>
          </a:prstGeom>
        </p:spPr>
        <p:txBody>
          <a:bodyPr wrap="none">
            <a:spAutoFit/>
          </a:bodyPr>
          <a:lstStyle/>
          <a:p>
            <a:pPr eaLnBrk="1" hangingPunct="1"/>
            <a:r>
              <a:rPr lang="cs-CZ" sz="1400" u="sng" dirty="0" smtClean="0">
                <a:solidFill>
                  <a:srgbClr val="FFFF00"/>
                </a:solidFill>
                <a:effectLst>
                  <a:outerShdw blurRad="38100" dist="38100" dir="2700000" algn="tl">
                    <a:srgbClr val="000000">
                      <a:alpha val="43137"/>
                    </a:srgbClr>
                  </a:outerShdw>
                </a:effectLst>
                <a:latin typeface="Calibri"/>
                <a:cs typeface="+mn-cs"/>
              </a:rPr>
              <a:t>Study area:</a:t>
            </a:r>
            <a:endParaRPr lang="cs-CZ" sz="1400" dirty="0">
              <a:solidFill>
                <a:prstClr val="black"/>
              </a:solidFill>
              <a:latin typeface="Calibri"/>
              <a:cs typeface="+mn-cs"/>
            </a:endParaRPr>
          </a:p>
        </p:txBody>
      </p:sp>
      <p:sp>
        <p:nvSpPr>
          <p:cNvPr id="79" name="Obdélník 78"/>
          <p:cNvSpPr/>
          <p:nvPr/>
        </p:nvSpPr>
        <p:spPr>
          <a:xfrm>
            <a:off x="3500430" y="1692487"/>
            <a:ext cx="1641860" cy="307777"/>
          </a:xfrm>
          <a:prstGeom prst="rect">
            <a:avLst/>
          </a:prstGeom>
        </p:spPr>
        <p:txBody>
          <a:bodyPr wrap="none">
            <a:spAutoFit/>
          </a:bodyPr>
          <a:lstStyle/>
          <a:p>
            <a:pPr eaLnBrk="1" hangingPunct="1"/>
            <a:r>
              <a:rPr lang="cs-CZ" sz="1400" u="sng" dirty="0" err="1" smtClean="0">
                <a:solidFill>
                  <a:srgbClr val="FFFF00"/>
                </a:solidFill>
                <a:effectLst>
                  <a:outerShdw blurRad="38100" dist="38100" dir="2700000" algn="tl">
                    <a:srgbClr val="000000">
                      <a:alpha val="43137"/>
                    </a:srgbClr>
                  </a:outerShdw>
                </a:effectLst>
                <a:latin typeface="Calibri"/>
                <a:cs typeface="+mn-cs"/>
              </a:rPr>
              <a:t>Hyperspectral</a:t>
            </a:r>
            <a:r>
              <a:rPr lang="cs-CZ" sz="1400" u="sng" dirty="0" smtClean="0">
                <a:solidFill>
                  <a:srgbClr val="FFFF00"/>
                </a:solidFill>
                <a:effectLst>
                  <a:outerShdw blurRad="38100" dist="38100" dir="2700000" algn="tl">
                    <a:srgbClr val="000000">
                      <a:alpha val="43137"/>
                    </a:srgbClr>
                  </a:outerShdw>
                </a:effectLst>
                <a:latin typeface="Calibri"/>
                <a:cs typeface="+mn-cs"/>
              </a:rPr>
              <a:t> data:</a:t>
            </a:r>
          </a:p>
        </p:txBody>
      </p:sp>
      <p:grpSp>
        <p:nvGrpSpPr>
          <p:cNvPr id="82" name="Skupina 81"/>
          <p:cNvGrpSpPr/>
          <p:nvPr/>
        </p:nvGrpSpPr>
        <p:grpSpPr>
          <a:xfrm>
            <a:off x="3500430" y="4714908"/>
            <a:ext cx="1606081" cy="1571635"/>
            <a:chOff x="3929058" y="4357684"/>
            <a:chExt cx="1606081" cy="1571635"/>
          </a:xfrm>
        </p:grpSpPr>
        <p:pic>
          <p:nvPicPr>
            <p:cNvPr id="80" name="Obrázek 7"/>
            <p:cNvPicPr>
              <a:picLocks noChangeAspect="1"/>
            </p:cNvPicPr>
            <p:nvPr/>
          </p:nvPicPr>
          <p:blipFill>
            <a:blip r:embed="rId15" cstate="print"/>
            <a:srcRect l="18182" r="15151"/>
            <a:stretch>
              <a:fillRect/>
            </a:stretch>
          </p:blipFill>
          <p:spPr bwMode="auto">
            <a:xfrm>
              <a:off x="3929058" y="4357684"/>
              <a:ext cx="1571636" cy="1571635"/>
            </a:xfrm>
            <a:prstGeom prst="rect">
              <a:avLst/>
            </a:prstGeom>
            <a:noFill/>
            <a:ln w="9525">
              <a:noFill/>
              <a:miter lim="800000"/>
              <a:headEnd/>
              <a:tailEnd/>
            </a:ln>
          </p:spPr>
        </p:pic>
        <p:sp>
          <p:nvSpPr>
            <p:cNvPr id="81" name="Obdélník 80"/>
            <p:cNvSpPr/>
            <p:nvPr/>
          </p:nvSpPr>
          <p:spPr>
            <a:xfrm>
              <a:off x="3929058" y="4357694"/>
              <a:ext cx="1606081" cy="307777"/>
            </a:xfrm>
            <a:prstGeom prst="rect">
              <a:avLst/>
            </a:prstGeom>
          </p:spPr>
          <p:txBody>
            <a:bodyPr wrap="none">
              <a:spAutoFit/>
            </a:bodyPr>
            <a:lstStyle/>
            <a:p>
              <a:pPr eaLnBrk="1" hangingPunct="1"/>
              <a:r>
                <a:rPr lang="en-US" sz="1400" b="0" dirty="0" smtClean="0">
                  <a:solidFill>
                    <a:prstClr val="white"/>
                  </a:solidFill>
                  <a:latin typeface="Calibri"/>
                  <a:cs typeface="+mn-cs"/>
                </a:rPr>
                <a:t>LAI measurements </a:t>
              </a:r>
              <a:endParaRPr lang="cs-CZ" sz="1400" b="0" dirty="0">
                <a:solidFill>
                  <a:prstClr val="white"/>
                </a:solidFill>
                <a:latin typeface="Calibri"/>
                <a:cs typeface="+mn-cs"/>
              </a:endParaRPr>
            </a:p>
          </p:txBody>
        </p:sp>
      </p:grpSp>
      <p:sp>
        <p:nvSpPr>
          <p:cNvPr id="84" name="Zaoblený obdélník 83"/>
          <p:cNvSpPr/>
          <p:nvPr/>
        </p:nvSpPr>
        <p:spPr>
          <a:xfrm>
            <a:off x="71406" y="2143140"/>
            <a:ext cx="3214710" cy="1643074"/>
          </a:xfrm>
          <a:prstGeom prst="roundRect">
            <a:avLst/>
          </a:prstGeom>
          <a:noFill/>
          <a:ln w="95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cs-CZ" sz="1800" b="0">
              <a:solidFill>
                <a:prstClr val="white"/>
              </a:solidFill>
            </a:endParaRPr>
          </a:p>
        </p:txBody>
      </p:sp>
      <p:sp>
        <p:nvSpPr>
          <p:cNvPr id="86" name="Zaoblený obdélník 85"/>
          <p:cNvSpPr/>
          <p:nvPr/>
        </p:nvSpPr>
        <p:spPr>
          <a:xfrm>
            <a:off x="3357554" y="1643074"/>
            <a:ext cx="5715040" cy="2500330"/>
          </a:xfrm>
          <a:prstGeom prst="roundRect">
            <a:avLst/>
          </a:prstGeom>
          <a:noFill/>
          <a:ln w="95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cs-CZ" sz="1800" b="0">
              <a:solidFill>
                <a:prstClr val="white"/>
              </a:solidFill>
            </a:endParaRPr>
          </a:p>
        </p:txBody>
      </p:sp>
      <p:sp>
        <p:nvSpPr>
          <p:cNvPr id="87" name="TextovéPole 86"/>
          <p:cNvSpPr txBox="1"/>
          <p:nvPr/>
        </p:nvSpPr>
        <p:spPr>
          <a:xfrm>
            <a:off x="6929454" y="3786214"/>
            <a:ext cx="1071570" cy="276999"/>
          </a:xfrm>
          <a:prstGeom prst="rect">
            <a:avLst/>
          </a:prstGeom>
          <a:noFill/>
        </p:spPr>
        <p:txBody>
          <a:bodyPr wrap="square" rtlCol="0">
            <a:spAutoFit/>
          </a:bodyPr>
          <a:lstStyle/>
          <a:p>
            <a:pPr eaLnBrk="1" hangingPunct="1"/>
            <a:r>
              <a:rPr lang="cs-CZ" sz="1200" dirty="0" smtClean="0">
                <a:solidFill>
                  <a:prstClr val="black"/>
                </a:solidFill>
                <a:latin typeface="Calibri"/>
                <a:cs typeface="+mn-cs"/>
              </a:rPr>
              <a:t>APEX 2013:</a:t>
            </a:r>
          </a:p>
        </p:txBody>
      </p:sp>
      <p:sp>
        <p:nvSpPr>
          <p:cNvPr id="88" name="Zaoblený obdélník 87"/>
          <p:cNvSpPr/>
          <p:nvPr/>
        </p:nvSpPr>
        <p:spPr>
          <a:xfrm>
            <a:off x="71406" y="4214842"/>
            <a:ext cx="9001188" cy="2571768"/>
          </a:xfrm>
          <a:prstGeom prst="roundRect">
            <a:avLst/>
          </a:prstGeom>
          <a:noFill/>
          <a:ln w="95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cs-CZ" sz="1800" b="0">
              <a:solidFill>
                <a:prstClr val="white"/>
              </a:solidFill>
            </a:endParaRPr>
          </a:p>
        </p:txBody>
      </p:sp>
      <p:sp>
        <p:nvSpPr>
          <p:cNvPr id="34819" name="Rectangle 3"/>
          <p:cNvSpPr>
            <a:spLocks noChangeArrowheads="1"/>
          </p:cNvSpPr>
          <p:nvPr/>
        </p:nvSpPr>
        <p:spPr bwMode="auto">
          <a:xfrm>
            <a:off x="0" y="6286520"/>
            <a:ext cx="91440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228600" indent="-228600" algn="just" eaLnBrk="1" hangingPunct="1">
              <a:buFont typeface="+mj-lt"/>
              <a:buAutoNum type="arabicPeriod"/>
              <a:tabLst>
                <a:tab pos="228600" algn="l"/>
              </a:tabLst>
            </a:pPr>
            <a:r>
              <a:rPr lang="en-GB" sz="800" b="0" dirty="0" smtClean="0">
                <a:solidFill>
                  <a:prstClr val="black"/>
                </a:solidFill>
                <a:latin typeface="Calibri" pitchFamily="34" charset="0"/>
                <a:ea typeface="Times New Roman" pitchFamily="18" charset="0"/>
                <a:cs typeface="+mn-cs"/>
              </a:rPr>
              <a:t>Charles University in Prague, Faculty of Science, Prague, Czech Republic</a:t>
            </a:r>
            <a:r>
              <a:rPr lang="cs-CZ" sz="800" b="0" dirty="0" smtClean="0">
                <a:solidFill>
                  <a:prstClr val="black"/>
                </a:solidFill>
                <a:latin typeface="Calibri" pitchFamily="34" charset="0"/>
                <a:ea typeface="Times New Roman" pitchFamily="18" charset="0"/>
                <a:cs typeface="+mn-cs"/>
              </a:rPr>
              <a:t>, </a:t>
            </a:r>
            <a:r>
              <a:rPr lang="cs-CZ" sz="800" b="0" dirty="0" err="1" smtClean="0">
                <a:solidFill>
                  <a:prstClr val="black"/>
                </a:solidFill>
                <a:latin typeface="Calibri" pitchFamily="34" charset="0"/>
                <a:ea typeface="Times New Roman" pitchFamily="18" charset="0"/>
                <a:cs typeface="+mn-cs"/>
                <a:hlinkClick r:id="rId16"/>
              </a:rPr>
              <a:t>albrecht</a:t>
            </a:r>
            <a:r>
              <a:rPr lang="cs-CZ" sz="800" b="0" dirty="0" smtClean="0">
                <a:solidFill>
                  <a:prstClr val="black"/>
                </a:solidFill>
                <a:latin typeface="Calibri" pitchFamily="34" charset="0"/>
                <a:ea typeface="Times New Roman" pitchFamily="18" charset="0"/>
                <a:cs typeface="+mn-cs"/>
                <a:hlinkClick r:id="rId16"/>
              </a:rPr>
              <a:t>@</a:t>
            </a:r>
            <a:r>
              <a:rPr lang="cs-CZ" sz="800" b="0" dirty="0" err="1" smtClean="0">
                <a:solidFill>
                  <a:prstClr val="black"/>
                </a:solidFill>
                <a:latin typeface="Calibri" pitchFamily="34" charset="0"/>
                <a:ea typeface="Times New Roman" pitchFamily="18" charset="0"/>
                <a:cs typeface="+mn-cs"/>
                <a:hlinkClick r:id="rId16"/>
              </a:rPr>
              <a:t>natur.cuni.cz</a:t>
            </a:r>
            <a:r>
              <a:rPr lang="cs-CZ" sz="800" b="0" dirty="0" smtClean="0">
                <a:solidFill>
                  <a:prstClr val="black"/>
                </a:solidFill>
                <a:latin typeface="Calibri" pitchFamily="34" charset="0"/>
                <a:ea typeface="Times New Roman" pitchFamily="18" charset="0"/>
                <a:cs typeface="+mn-cs"/>
              </a:rPr>
              <a:t> </a:t>
            </a:r>
          </a:p>
          <a:p>
            <a:pPr marL="228600" indent="-228600" algn="just" eaLnBrk="1" hangingPunct="1">
              <a:buFont typeface="+mj-lt"/>
              <a:buAutoNum type="arabicPeriod"/>
              <a:tabLst>
                <a:tab pos="228600" algn="l"/>
              </a:tabLst>
            </a:pPr>
            <a:r>
              <a:rPr lang="en-GB" sz="800" b="0" dirty="0" smtClean="0">
                <a:solidFill>
                  <a:prstClr val="black"/>
                </a:solidFill>
                <a:latin typeface="Calibri" pitchFamily="34" charset="0"/>
                <a:ea typeface="Times New Roman" pitchFamily="18" charset="0"/>
                <a:cs typeface="+mn-cs"/>
              </a:rPr>
              <a:t>Czech</a:t>
            </a:r>
            <a:r>
              <a:rPr lang="cs-CZ" sz="800" b="0" dirty="0" smtClean="0">
                <a:solidFill>
                  <a:prstClr val="black"/>
                </a:solidFill>
                <a:latin typeface="Calibri" pitchFamily="34" charset="0"/>
                <a:ea typeface="Times New Roman" pitchFamily="18" charset="0"/>
                <a:cs typeface="+mn-cs"/>
              </a:rPr>
              <a:t> </a:t>
            </a:r>
            <a:r>
              <a:rPr lang="en-GB" sz="800" b="0" dirty="0" smtClean="0">
                <a:solidFill>
                  <a:prstClr val="black"/>
                </a:solidFill>
                <a:latin typeface="Calibri" pitchFamily="34" charset="0"/>
                <a:ea typeface="Times New Roman" pitchFamily="18" charset="0"/>
                <a:cs typeface="+mn-cs"/>
              </a:rPr>
              <a:t>Geological Survey, Prague, Czech Republic</a:t>
            </a:r>
            <a:endParaRPr lang="cs-CZ" sz="800" b="0" dirty="0" smtClean="0">
              <a:solidFill>
                <a:prstClr val="black"/>
              </a:solidFill>
              <a:latin typeface="Calibri" pitchFamily="34" charset="0"/>
              <a:cs typeface="+mn-cs"/>
            </a:endParaRPr>
          </a:p>
          <a:p>
            <a:pPr marL="228600" indent="-228600" algn="just">
              <a:buFont typeface="+mj-lt"/>
              <a:buAutoNum type="arabicPeriod"/>
              <a:tabLst>
                <a:tab pos="228600" algn="l"/>
              </a:tabLst>
            </a:pPr>
            <a:r>
              <a:rPr lang="en-GB" sz="800" b="0" dirty="0" err="1" smtClean="0">
                <a:solidFill>
                  <a:prstClr val="black"/>
                </a:solidFill>
                <a:latin typeface="Calibri" pitchFamily="34" charset="0"/>
                <a:ea typeface="Times New Roman" pitchFamily="18" charset="0"/>
                <a:cs typeface="+mn-cs"/>
              </a:rPr>
              <a:t>CzechGlobe</a:t>
            </a:r>
            <a:r>
              <a:rPr lang="en-GB" sz="800" b="0" dirty="0" smtClean="0">
                <a:solidFill>
                  <a:prstClr val="black"/>
                </a:solidFill>
                <a:latin typeface="Calibri" pitchFamily="34" charset="0"/>
                <a:ea typeface="Times New Roman" pitchFamily="18" charset="0"/>
                <a:cs typeface="+mn-cs"/>
              </a:rPr>
              <a:t>, Academy of Sciences of the Czech Republic, </a:t>
            </a:r>
            <a:r>
              <a:rPr lang="en-GB" sz="800" b="0" dirty="0" err="1" smtClean="0">
                <a:solidFill>
                  <a:prstClr val="black"/>
                </a:solidFill>
                <a:latin typeface="Calibri" pitchFamily="34" charset="0"/>
                <a:ea typeface="Times New Roman" pitchFamily="18" charset="0"/>
                <a:cs typeface="+mn-cs"/>
              </a:rPr>
              <a:t>České</a:t>
            </a:r>
            <a:r>
              <a:rPr lang="cs-CZ" sz="800" b="0" dirty="0" smtClean="0">
                <a:solidFill>
                  <a:prstClr val="black"/>
                </a:solidFill>
                <a:latin typeface="Calibri" pitchFamily="34" charset="0"/>
                <a:ea typeface="Times New Roman" pitchFamily="18" charset="0"/>
                <a:cs typeface="+mn-cs"/>
              </a:rPr>
              <a:t> </a:t>
            </a:r>
            <a:r>
              <a:rPr lang="en-GB" sz="800" b="0" dirty="0" err="1" smtClean="0">
                <a:solidFill>
                  <a:prstClr val="black"/>
                </a:solidFill>
                <a:latin typeface="Calibri" pitchFamily="34" charset="0"/>
                <a:ea typeface="Times New Roman" pitchFamily="18" charset="0"/>
                <a:cs typeface="+mn-cs"/>
              </a:rPr>
              <a:t>Budějovice</a:t>
            </a:r>
            <a:r>
              <a:rPr lang="en-GB" sz="800" b="0" dirty="0" smtClean="0">
                <a:solidFill>
                  <a:prstClr val="black"/>
                </a:solidFill>
                <a:latin typeface="Calibri" pitchFamily="34" charset="0"/>
                <a:ea typeface="Times New Roman" pitchFamily="18" charset="0"/>
                <a:cs typeface="+mn-cs"/>
              </a:rPr>
              <a:t>, Czech Republic</a:t>
            </a:r>
            <a:endParaRPr lang="cs-CZ" sz="800" b="0" dirty="0" smtClean="0">
              <a:solidFill>
                <a:prstClr val="black"/>
              </a:solidFill>
              <a:latin typeface="Calibri" pitchFamily="34" charset="0"/>
              <a:cs typeface="+mn-cs"/>
            </a:endParaRPr>
          </a:p>
          <a:p>
            <a:pPr marL="228600" indent="-228600" algn="just">
              <a:buFont typeface="+mj-lt"/>
              <a:buAutoNum type="arabicPeriod"/>
              <a:tabLst>
                <a:tab pos="228600" algn="l"/>
              </a:tabLst>
            </a:pPr>
            <a:r>
              <a:rPr lang="en-GB" sz="800" b="0" dirty="0" smtClean="0">
                <a:solidFill>
                  <a:prstClr val="black"/>
                </a:solidFill>
                <a:latin typeface="Calibri" pitchFamily="34" charset="0"/>
                <a:ea typeface="Times New Roman" pitchFamily="18" charset="0"/>
                <a:cs typeface="+mn-cs"/>
              </a:rPr>
              <a:t>Joint </a:t>
            </a:r>
            <a:r>
              <a:rPr lang="en-GB" sz="800" b="0" dirty="0" err="1" smtClean="0">
                <a:solidFill>
                  <a:prstClr val="black"/>
                </a:solidFill>
                <a:latin typeface="Calibri" pitchFamily="34" charset="0"/>
                <a:ea typeface="Times New Roman" pitchFamily="18" charset="0"/>
                <a:cs typeface="+mn-cs"/>
              </a:rPr>
              <a:t>Center</a:t>
            </a:r>
            <a:r>
              <a:rPr lang="en-GB" sz="800" b="0" dirty="0" smtClean="0">
                <a:solidFill>
                  <a:prstClr val="black"/>
                </a:solidFill>
                <a:latin typeface="Calibri" pitchFamily="34" charset="0"/>
                <a:ea typeface="Times New Roman" pitchFamily="18" charset="0"/>
                <a:cs typeface="+mn-cs"/>
              </a:rPr>
              <a:t> for Earth Systems Technology, University of Maryland Baltimore County and NASA Goddard Space Flight </a:t>
            </a:r>
            <a:r>
              <a:rPr lang="en-US" sz="800" b="0" dirty="0" smtClean="0">
                <a:solidFill>
                  <a:prstClr val="black"/>
                </a:solidFill>
                <a:latin typeface="Calibri" pitchFamily="34" charset="0"/>
                <a:ea typeface="Times New Roman" pitchFamily="18" charset="0"/>
                <a:cs typeface="+mn-cs"/>
              </a:rPr>
              <a:t>Center</a:t>
            </a:r>
            <a:r>
              <a:rPr lang="en-GB" sz="800" b="0" dirty="0" smtClean="0">
                <a:solidFill>
                  <a:prstClr val="black"/>
                </a:solidFill>
                <a:latin typeface="Calibri" pitchFamily="34" charset="0"/>
                <a:ea typeface="Times New Roman" pitchFamily="18" charset="0"/>
                <a:cs typeface="+mn-cs"/>
              </a:rPr>
              <a:t>, Greenbelt, Maryland, USA</a:t>
            </a:r>
            <a:endParaRPr lang="en-GB" sz="800" b="0" dirty="0" smtClean="0">
              <a:solidFill>
                <a:prstClr val="black"/>
              </a:solidFill>
              <a:latin typeface="Calibri" pitchFamily="34" charset="0"/>
              <a:cs typeface="+mn-cs"/>
            </a:endParaRPr>
          </a:p>
        </p:txBody>
      </p:sp>
      <p:sp>
        <p:nvSpPr>
          <p:cNvPr id="89" name="Obdélník 88"/>
          <p:cNvSpPr/>
          <p:nvPr/>
        </p:nvSpPr>
        <p:spPr>
          <a:xfrm>
            <a:off x="285720" y="4214842"/>
            <a:ext cx="5286412" cy="307777"/>
          </a:xfrm>
          <a:prstGeom prst="rect">
            <a:avLst/>
          </a:prstGeom>
        </p:spPr>
        <p:txBody>
          <a:bodyPr wrap="square">
            <a:spAutoFit/>
          </a:bodyPr>
          <a:lstStyle/>
          <a:p>
            <a:pPr eaLnBrk="1" hangingPunct="1"/>
            <a:r>
              <a:rPr lang="cs-CZ" sz="1400" dirty="0" err="1" smtClean="0">
                <a:solidFill>
                  <a:prstClr val="black"/>
                </a:solidFill>
                <a:latin typeface="Calibri"/>
                <a:cs typeface="+mn-cs"/>
              </a:rPr>
              <a:t>Needle</a:t>
            </a:r>
            <a:r>
              <a:rPr lang="cs-CZ" sz="1400" dirty="0" smtClean="0">
                <a:solidFill>
                  <a:prstClr val="black"/>
                </a:solidFill>
                <a:latin typeface="Calibri"/>
                <a:cs typeface="+mn-cs"/>
              </a:rPr>
              <a:t> </a:t>
            </a:r>
            <a:r>
              <a:rPr lang="cs-CZ" sz="1400" dirty="0" err="1" smtClean="0">
                <a:solidFill>
                  <a:prstClr val="black"/>
                </a:solidFill>
                <a:latin typeface="Calibri"/>
                <a:cs typeface="+mn-cs"/>
              </a:rPr>
              <a:t>sampling</a:t>
            </a:r>
            <a:r>
              <a:rPr lang="cs-CZ" sz="1400" dirty="0" smtClean="0">
                <a:solidFill>
                  <a:prstClr val="black"/>
                </a:solidFill>
                <a:latin typeface="Calibri"/>
                <a:cs typeface="+mn-cs"/>
              </a:rPr>
              <a:t>:</a:t>
            </a:r>
            <a:r>
              <a:rPr lang="cs-CZ" sz="1400" b="0" dirty="0" smtClean="0">
                <a:solidFill>
                  <a:prstClr val="black"/>
                </a:solidFill>
                <a:latin typeface="Calibri"/>
                <a:cs typeface="+mn-cs"/>
              </a:rPr>
              <a:t> </a:t>
            </a:r>
            <a:r>
              <a:rPr lang="cs-CZ" sz="1400" b="0" dirty="0" err="1" smtClean="0">
                <a:solidFill>
                  <a:prstClr val="black"/>
                </a:solidFill>
                <a:latin typeface="Calibri"/>
                <a:cs typeface="+mn-cs"/>
              </a:rPr>
              <a:t>Foliar</a:t>
            </a:r>
            <a:r>
              <a:rPr lang="cs-CZ" sz="1400" b="0" dirty="0" smtClean="0">
                <a:solidFill>
                  <a:prstClr val="black"/>
                </a:solidFill>
                <a:latin typeface="Calibri"/>
                <a:cs typeface="+mn-cs"/>
              </a:rPr>
              <a:t> </a:t>
            </a:r>
            <a:r>
              <a:rPr lang="cs-CZ" sz="1400" b="0" dirty="0" err="1" smtClean="0">
                <a:solidFill>
                  <a:prstClr val="black"/>
                </a:solidFill>
                <a:latin typeface="Calibri"/>
                <a:cs typeface="+mn-cs"/>
              </a:rPr>
              <a:t>chemistry</a:t>
            </a:r>
            <a:r>
              <a:rPr lang="cs-CZ" sz="1400" b="0" dirty="0" smtClean="0">
                <a:solidFill>
                  <a:prstClr val="black"/>
                </a:solidFill>
                <a:latin typeface="Calibri"/>
                <a:cs typeface="+mn-cs"/>
              </a:rPr>
              <a:t> – </a:t>
            </a:r>
            <a:r>
              <a:rPr lang="cs-CZ" sz="1400" b="0" dirty="0" err="1" smtClean="0">
                <a:solidFill>
                  <a:prstClr val="black"/>
                </a:solidFill>
                <a:latin typeface="Calibri"/>
                <a:cs typeface="+mn-cs"/>
              </a:rPr>
              <a:t>laboratory</a:t>
            </a:r>
            <a:r>
              <a:rPr lang="cs-CZ" sz="1400" b="0" dirty="0" smtClean="0">
                <a:solidFill>
                  <a:prstClr val="black"/>
                </a:solidFill>
                <a:latin typeface="Calibri"/>
                <a:cs typeface="+mn-cs"/>
              </a:rPr>
              <a:t> </a:t>
            </a:r>
            <a:r>
              <a:rPr lang="cs-CZ" sz="1400" b="0" dirty="0" err="1" smtClean="0">
                <a:solidFill>
                  <a:prstClr val="black"/>
                </a:solidFill>
                <a:latin typeface="Calibri"/>
                <a:cs typeface="+mn-cs"/>
              </a:rPr>
              <a:t>spectroscopy</a:t>
            </a:r>
            <a:endParaRPr lang="cs-CZ" sz="1400" b="0" dirty="0">
              <a:solidFill>
                <a:prstClr val="black"/>
              </a:solidFill>
              <a:latin typeface="Calibri"/>
              <a:cs typeface="+mn-cs"/>
            </a:endParaRPr>
          </a:p>
        </p:txBody>
      </p:sp>
      <p:sp>
        <p:nvSpPr>
          <p:cNvPr id="90" name="Obdélník 89"/>
          <p:cNvSpPr/>
          <p:nvPr/>
        </p:nvSpPr>
        <p:spPr>
          <a:xfrm>
            <a:off x="1846298" y="2192552"/>
            <a:ext cx="1439818" cy="307777"/>
          </a:xfrm>
          <a:prstGeom prst="rect">
            <a:avLst/>
          </a:prstGeom>
        </p:spPr>
        <p:txBody>
          <a:bodyPr wrap="none">
            <a:spAutoFit/>
          </a:bodyPr>
          <a:lstStyle/>
          <a:p>
            <a:pPr eaLnBrk="1" hangingPunct="1"/>
            <a:r>
              <a:rPr lang="cs-CZ" sz="1400" b="0" dirty="0" err="1" smtClean="0">
                <a:solidFill>
                  <a:prstClr val="black"/>
                </a:solidFill>
                <a:latin typeface="Arial" charset="0"/>
                <a:cs typeface="+mn-cs"/>
              </a:rPr>
              <a:t>Czech</a:t>
            </a:r>
            <a:r>
              <a:rPr lang="cs-CZ" sz="1400" b="0" dirty="0" smtClean="0">
                <a:solidFill>
                  <a:prstClr val="black"/>
                </a:solidFill>
                <a:latin typeface="Arial" charset="0"/>
                <a:cs typeface="+mn-cs"/>
              </a:rPr>
              <a:t> </a:t>
            </a:r>
            <a:r>
              <a:rPr lang="cs-CZ" sz="1400" b="0" dirty="0" err="1" smtClean="0">
                <a:solidFill>
                  <a:prstClr val="black"/>
                </a:solidFill>
                <a:latin typeface="Arial" charset="0"/>
                <a:cs typeface="+mn-cs"/>
              </a:rPr>
              <a:t>Republic</a:t>
            </a:r>
            <a:endParaRPr lang="cs-CZ" sz="1400" b="0" dirty="0">
              <a:solidFill>
                <a:prstClr val="black"/>
              </a:solidFill>
              <a:latin typeface="Arial" charset="0"/>
              <a:cs typeface="+mn-cs"/>
            </a:endParaRPr>
          </a:p>
        </p:txBody>
      </p:sp>
      <p:sp>
        <p:nvSpPr>
          <p:cNvPr id="91" name="Obdélník 90"/>
          <p:cNvSpPr/>
          <p:nvPr/>
        </p:nvSpPr>
        <p:spPr>
          <a:xfrm>
            <a:off x="5572132" y="4264255"/>
            <a:ext cx="1180580" cy="307777"/>
          </a:xfrm>
          <a:prstGeom prst="rect">
            <a:avLst/>
          </a:prstGeom>
        </p:spPr>
        <p:txBody>
          <a:bodyPr wrap="none">
            <a:spAutoFit/>
          </a:bodyPr>
          <a:lstStyle/>
          <a:p>
            <a:pPr eaLnBrk="1" hangingPunct="1"/>
            <a:r>
              <a:rPr lang="cs-CZ" sz="1400" dirty="0" err="1" smtClean="0">
                <a:solidFill>
                  <a:prstClr val="black"/>
                </a:solidFill>
                <a:latin typeface="Calibri"/>
                <a:cs typeface="+mn-cs"/>
              </a:rPr>
              <a:t>Soil</a:t>
            </a:r>
            <a:r>
              <a:rPr lang="cs-CZ" sz="1400" dirty="0" smtClean="0">
                <a:solidFill>
                  <a:prstClr val="black"/>
                </a:solidFill>
                <a:latin typeface="Calibri"/>
                <a:cs typeface="+mn-cs"/>
              </a:rPr>
              <a:t> </a:t>
            </a:r>
            <a:r>
              <a:rPr lang="cs-CZ" sz="1400" dirty="0" err="1" smtClean="0">
                <a:solidFill>
                  <a:prstClr val="black"/>
                </a:solidFill>
                <a:latin typeface="Calibri"/>
                <a:cs typeface="+mn-cs"/>
              </a:rPr>
              <a:t>analyses</a:t>
            </a:r>
            <a:r>
              <a:rPr lang="cs-CZ" sz="1400" dirty="0" smtClean="0">
                <a:solidFill>
                  <a:prstClr val="black"/>
                </a:solidFill>
                <a:latin typeface="Calibri"/>
                <a:cs typeface="+mn-cs"/>
              </a:rPr>
              <a:t>:</a:t>
            </a:r>
            <a:endParaRPr lang="cs-CZ" sz="1400" b="0" dirty="0">
              <a:solidFill>
                <a:prstClr val="black"/>
              </a:solidFill>
              <a:latin typeface="Calibri"/>
              <a:cs typeface="+mn-cs"/>
            </a:endParaRPr>
          </a:p>
        </p:txBody>
      </p:sp>
      <p:cxnSp>
        <p:nvCxnSpPr>
          <p:cNvPr id="93" name="Přímá spojovací čára 92"/>
          <p:cNvCxnSpPr/>
          <p:nvPr/>
        </p:nvCxnSpPr>
        <p:spPr>
          <a:xfrm>
            <a:off x="5715008" y="6286544"/>
            <a:ext cx="2786082"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5370" name="Obrázek 18"/>
          <p:cNvPicPr>
            <a:picLocks noChangeAspect="1" noChangeArrowheads="1"/>
          </p:cNvPicPr>
          <p:nvPr/>
        </p:nvPicPr>
        <p:blipFill>
          <a:blip r:embed="rId17" cstate="print"/>
          <a:srcRect/>
          <a:stretch>
            <a:fillRect/>
          </a:stretch>
        </p:blipFill>
        <p:spPr bwMode="auto">
          <a:xfrm>
            <a:off x="6896804" y="4357718"/>
            <a:ext cx="1747162" cy="1325827"/>
          </a:xfrm>
          <a:prstGeom prst="rect">
            <a:avLst/>
          </a:prstGeom>
          <a:noFill/>
        </p:spPr>
      </p:pic>
      <p:sp>
        <p:nvSpPr>
          <p:cNvPr id="57" name="TextovéPole 56"/>
          <p:cNvSpPr txBox="1"/>
          <p:nvPr/>
        </p:nvSpPr>
        <p:spPr>
          <a:xfrm>
            <a:off x="7000892" y="1714512"/>
            <a:ext cx="1071570" cy="276999"/>
          </a:xfrm>
          <a:prstGeom prst="rect">
            <a:avLst/>
          </a:prstGeom>
          <a:noFill/>
        </p:spPr>
        <p:txBody>
          <a:bodyPr wrap="square" rtlCol="0">
            <a:spAutoFit/>
          </a:bodyPr>
          <a:lstStyle/>
          <a:p>
            <a:pPr eaLnBrk="1" hangingPunct="1"/>
            <a:r>
              <a:rPr lang="cs-CZ" sz="1200" dirty="0" smtClean="0">
                <a:solidFill>
                  <a:prstClr val="black"/>
                </a:solidFill>
                <a:latin typeface="Calibri"/>
                <a:cs typeface="+mn-cs"/>
              </a:rPr>
              <a:t>ASAS 1998:</a:t>
            </a:r>
          </a:p>
        </p:txBody>
      </p:sp>
      <p:pic>
        <p:nvPicPr>
          <p:cNvPr id="58" name="Obrázek 57" descr="APEX_hyperkrychle-APEX.png"/>
          <p:cNvPicPr>
            <a:picLocks noChangeAspect="1"/>
          </p:cNvPicPr>
          <p:nvPr/>
        </p:nvPicPr>
        <p:blipFill>
          <a:blip r:embed="rId18" cstate="print"/>
          <a:stretch>
            <a:fillRect/>
          </a:stretch>
        </p:blipFill>
        <p:spPr>
          <a:xfrm>
            <a:off x="7780942" y="2857520"/>
            <a:ext cx="1220214" cy="1218156"/>
          </a:xfrm>
          <a:prstGeom prst="rect">
            <a:avLst/>
          </a:prstGeom>
        </p:spPr>
      </p:pic>
      <p:pic>
        <p:nvPicPr>
          <p:cNvPr id="59" name="Obrázek 58" descr="ASAS_hyperkrychle2.png"/>
          <p:cNvPicPr>
            <a:picLocks noChangeAspect="1"/>
          </p:cNvPicPr>
          <p:nvPr/>
        </p:nvPicPr>
        <p:blipFill>
          <a:blip r:embed="rId19" cstate="print"/>
          <a:stretch>
            <a:fillRect/>
          </a:stretch>
        </p:blipFill>
        <p:spPr>
          <a:xfrm>
            <a:off x="7858148" y="1803151"/>
            <a:ext cx="1000132" cy="1054369"/>
          </a:xfrm>
          <a:prstGeom prst="rect">
            <a:avLst/>
          </a:prstGeom>
        </p:spPr>
      </p:pic>
      <p:sp>
        <p:nvSpPr>
          <p:cNvPr id="3" name="TextBox 2"/>
          <p:cNvSpPr txBox="1"/>
          <p:nvPr/>
        </p:nvSpPr>
        <p:spPr>
          <a:xfrm>
            <a:off x="0" y="15364"/>
            <a:ext cx="571472" cy="430887"/>
          </a:xfrm>
          <a:prstGeom prst="rect">
            <a:avLst/>
          </a:prstGeom>
          <a:noFill/>
        </p:spPr>
        <p:txBody>
          <a:bodyPr wrap="square" rtlCol="0">
            <a:spAutoFit/>
          </a:bodyPr>
          <a:lstStyle/>
          <a:p>
            <a:r>
              <a:rPr lang="en-US" dirty="0" smtClean="0">
                <a:solidFill>
                  <a:srgbClr val="3333FF"/>
                </a:solidFill>
              </a:rPr>
              <a:t>P4</a:t>
            </a:r>
            <a:endParaRPr lang="en-US" dirty="0">
              <a:solidFill>
                <a:srgbClr val="3333FF"/>
              </a:solidFill>
            </a:endParaRPr>
          </a:p>
        </p:txBody>
      </p:sp>
    </p:spTree>
    <p:extLst>
      <p:ext uri="{BB962C8B-B14F-4D97-AF65-F5344CB8AC3E}">
        <p14:creationId xmlns:p14="http://schemas.microsoft.com/office/powerpoint/2010/main" val="1582203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5"/>
          <p:cNvSpPr txBox="1">
            <a:spLocks noChangeArrowheads="1"/>
          </p:cNvSpPr>
          <p:nvPr/>
        </p:nvSpPr>
        <p:spPr bwMode="auto">
          <a:xfrm>
            <a:off x="304800" y="1209556"/>
            <a:ext cx="8686800" cy="5278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200" b="1">
                <a:solidFill>
                  <a:schemeClr val="tx1"/>
                </a:solidFill>
                <a:latin typeface="Times New Roman" pitchFamily="18" charset="0"/>
                <a:cs typeface="Arial" pitchFamily="34" charset="0"/>
              </a:defRPr>
            </a:lvl1pPr>
            <a:lvl2pPr marL="800100" indent="-342900">
              <a:defRPr sz="2200" b="1">
                <a:solidFill>
                  <a:schemeClr val="tx1"/>
                </a:solidFill>
                <a:latin typeface="Times New Roman" pitchFamily="18" charset="0"/>
                <a:cs typeface="Arial" pitchFamily="34" charset="0"/>
              </a:defRPr>
            </a:lvl2pPr>
            <a:lvl3pPr marL="1200150" indent="-285750">
              <a:defRPr sz="2200" b="1">
                <a:solidFill>
                  <a:schemeClr val="tx1"/>
                </a:solidFill>
                <a:latin typeface="Times New Roman" pitchFamily="18" charset="0"/>
                <a:cs typeface="Arial" pitchFamily="34" charset="0"/>
              </a:defRPr>
            </a:lvl3pPr>
            <a:lvl4pPr marL="1600200" indent="-228600">
              <a:defRPr sz="2200" b="1">
                <a:solidFill>
                  <a:schemeClr val="tx1"/>
                </a:solidFill>
                <a:latin typeface="Times New Roman" pitchFamily="18" charset="0"/>
                <a:cs typeface="Arial" pitchFamily="34" charset="0"/>
              </a:defRPr>
            </a:lvl4pPr>
            <a:lvl5pPr marL="2057400" indent="-228600">
              <a:defRPr sz="2200"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200"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200"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200"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200" b="1">
                <a:solidFill>
                  <a:schemeClr val="tx1"/>
                </a:solidFill>
                <a:latin typeface="Times New Roman" pitchFamily="18" charset="0"/>
                <a:cs typeface="Arial" pitchFamily="34" charset="0"/>
              </a:defRPr>
            </a:lvl9pPr>
          </a:lstStyle>
          <a:p>
            <a:pPr marL="463550" lvl="1" algn="just" eaLnBrk="1" hangingPunct="1">
              <a:spcBef>
                <a:spcPts val="0"/>
              </a:spcBef>
              <a:spcAft>
                <a:spcPts val="1200"/>
              </a:spcAft>
              <a:buFont typeface="Wingdings" panose="05000000000000000000" pitchFamily="2" charset="2"/>
              <a:buChar char="Ø"/>
            </a:pPr>
            <a:r>
              <a:rPr lang="en-US" altLang="en-US" sz="2000" b="0" dirty="0" smtClean="0">
                <a:latin typeface="Arial" panose="020B0604020202020204" pitchFamily="34" charset="0"/>
              </a:rPr>
              <a:t>Diversity </a:t>
            </a:r>
            <a:r>
              <a:rPr lang="en-US" altLang="en-US" sz="2000" b="0" dirty="0">
                <a:latin typeface="Arial" panose="020B0604020202020204" pitchFamily="34" charset="0"/>
              </a:rPr>
              <a:t>of land forms and environmental conditions </a:t>
            </a:r>
            <a:r>
              <a:rPr lang="en-US" altLang="en-US" sz="2000" b="0" dirty="0" smtClean="0">
                <a:latin typeface="Arial" panose="020B0604020202020204" pitchFamily="34" charset="0"/>
              </a:rPr>
              <a:t>has </a:t>
            </a:r>
            <a:r>
              <a:rPr lang="en-US" altLang="en-US" sz="2000" b="0" dirty="0">
                <a:latin typeface="Arial" panose="020B0604020202020204" pitchFamily="34" charset="0"/>
              </a:rPr>
              <a:t>produced a unique richness </a:t>
            </a:r>
            <a:r>
              <a:rPr lang="en-US" altLang="en-US" sz="2000" b="0" dirty="0" smtClean="0">
                <a:latin typeface="Arial" panose="020B0604020202020204" pitchFamily="34" charset="0"/>
              </a:rPr>
              <a:t>of </a:t>
            </a:r>
            <a:r>
              <a:rPr lang="en-US" altLang="en-US" sz="2000" b="0" dirty="0">
                <a:latin typeface="Arial" panose="020B0604020202020204" pitchFamily="34" charset="0"/>
              </a:rPr>
              <a:t>species </a:t>
            </a:r>
            <a:r>
              <a:rPr lang="en-US" altLang="en-US" sz="2000" b="0" dirty="0" smtClean="0">
                <a:latin typeface="Arial" panose="020B0604020202020204" pitchFamily="34" charset="0"/>
              </a:rPr>
              <a:t>- highly </a:t>
            </a:r>
            <a:r>
              <a:rPr lang="en-US" altLang="en-US" sz="2000" b="0" dirty="0">
                <a:latin typeface="Arial" panose="020B0604020202020204" pitchFamily="34" charset="0"/>
              </a:rPr>
              <a:t>sensitive and vulnerable to climate change. </a:t>
            </a:r>
            <a:endParaRPr lang="en-US" altLang="en-US" sz="2000" b="0" dirty="0" smtClean="0">
              <a:latin typeface="Arial" panose="020B0604020202020204" pitchFamily="34" charset="0"/>
            </a:endParaRPr>
          </a:p>
          <a:p>
            <a:pPr marL="463550" lvl="1" algn="just" eaLnBrk="1" hangingPunct="1">
              <a:spcBef>
                <a:spcPts val="0"/>
              </a:spcBef>
              <a:spcAft>
                <a:spcPts val="1200"/>
              </a:spcAft>
              <a:buFont typeface="Wingdings" panose="05000000000000000000" pitchFamily="2" charset="2"/>
              <a:buChar char="Ø"/>
            </a:pPr>
            <a:r>
              <a:rPr lang="en-US" altLang="en-US" sz="2000" b="0" dirty="0" smtClean="0">
                <a:latin typeface="Arial" panose="020B0604020202020204" pitchFamily="34" charset="0"/>
              </a:rPr>
              <a:t>SCEE </a:t>
            </a:r>
            <a:r>
              <a:rPr lang="en-US" altLang="en-US" sz="2000" b="0" dirty="0">
                <a:latin typeface="Arial" panose="020B0604020202020204" pitchFamily="34" charset="0"/>
              </a:rPr>
              <a:t>has undergone extensive </a:t>
            </a:r>
            <a:r>
              <a:rPr lang="en-US" altLang="en-US" sz="2000" b="0" dirty="0" smtClean="0">
                <a:latin typeface="Arial" panose="020B0604020202020204" pitchFamily="34" charset="0"/>
              </a:rPr>
              <a:t>land-use, </a:t>
            </a:r>
            <a:r>
              <a:rPr lang="en-US" altLang="en-US" sz="2000" b="0" dirty="0">
                <a:latin typeface="Arial" panose="020B0604020202020204" pitchFamily="34" charset="0"/>
              </a:rPr>
              <a:t>which have rendered many of the natural processes of adaptation un-sustainable.</a:t>
            </a:r>
            <a:r>
              <a:rPr lang="en-US" altLang="en-US" sz="2000" dirty="0">
                <a:latin typeface="Arial" panose="020B0604020202020204" pitchFamily="34" charset="0"/>
              </a:rPr>
              <a:t> </a:t>
            </a:r>
            <a:endParaRPr lang="en-US" altLang="en-US" sz="2000" dirty="0" smtClean="0">
              <a:latin typeface="Arial" panose="020B0604020202020204" pitchFamily="34" charset="0"/>
            </a:endParaRPr>
          </a:p>
          <a:p>
            <a:pPr marL="517525" lvl="1" indent="-396875" algn="just" eaLnBrk="1" hangingPunct="1">
              <a:spcBef>
                <a:spcPts val="0"/>
              </a:spcBef>
              <a:spcAft>
                <a:spcPts val="600"/>
              </a:spcAft>
              <a:buFont typeface="Wingdings" panose="05000000000000000000" pitchFamily="2" charset="2"/>
              <a:buChar char="§"/>
            </a:pPr>
            <a:r>
              <a:rPr lang="en-US" altLang="en-US" sz="2400" b="0" dirty="0" smtClean="0">
                <a:solidFill>
                  <a:srgbClr val="000000"/>
                </a:solidFill>
                <a:latin typeface="Arial" pitchFamily="34" charset="0"/>
              </a:rPr>
              <a:t>Rich </a:t>
            </a:r>
            <a:r>
              <a:rPr lang="en-US" altLang="en-US" sz="2400" b="0" dirty="0">
                <a:solidFill>
                  <a:srgbClr val="000000"/>
                </a:solidFill>
                <a:latin typeface="Arial" pitchFamily="34" charset="0"/>
              </a:rPr>
              <a:t>archive of long-term LULC data </a:t>
            </a:r>
          </a:p>
          <a:p>
            <a:pPr marL="517525" lvl="1" indent="-396875" algn="just" eaLnBrk="1" hangingPunct="1">
              <a:spcBef>
                <a:spcPts val="0"/>
              </a:spcBef>
              <a:spcAft>
                <a:spcPts val="600"/>
              </a:spcAft>
              <a:buFont typeface="Wingdings" panose="05000000000000000000" pitchFamily="2" charset="2"/>
              <a:buChar char="§"/>
            </a:pPr>
            <a:r>
              <a:rPr lang="en-US" altLang="en-US" sz="2400" b="0" dirty="0">
                <a:solidFill>
                  <a:srgbClr val="000000"/>
                </a:solidFill>
                <a:latin typeface="Arial" pitchFamily="34" charset="0"/>
              </a:rPr>
              <a:t>Archive of </a:t>
            </a:r>
            <a:r>
              <a:rPr lang="en-US" altLang="en-US" sz="2400" b="0" dirty="0" smtClean="0">
                <a:solidFill>
                  <a:srgbClr val="000000"/>
                </a:solidFill>
                <a:latin typeface="Arial" pitchFamily="34" charset="0"/>
              </a:rPr>
              <a:t>methodology for </a:t>
            </a:r>
            <a:r>
              <a:rPr lang="en-US" altLang="en-US" sz="2400" b="0" dirty="0">
                <a:solidFill>
                  <a:srgbClr val="000000"/>
                </a:solidFill>
                <a:latin typeface="Arial" pitchFamily="34" charset="0"/>
              </a:rPr>
              <a:t>field observations</a:t>
            </a:r>
          </a:p>
          <a:p>
            <a:pPr marL="517525" lvl="1" indent="-396875" algn="just" eaLnBrk="1" hangingPunct="1">
              <a:spcBef>
                <a:spcPts val="0"/>
              </a:spcBef>
              <a:spcAft>
                <a:spcPts val="600"/>
              </a:spcAft>
              <a:buFont typeface="Wingdings" panose="05000000000000000000" pitchFamily="2" charset="2"/>
              <a:buChar char="§"/>
            </a:pPr>
            <a:r>
              <a:rPr lang="en-US" altLang="en-US" sz="2400" b="0" dirty="0">
                <a:solidFill>
                  <a:srgbClr val="000000"/>
                </a:solidFill>
                <a:latin typeface="Arial" pitchFamily="34" charset="0"/>
              </a:rPr>
              <a:t>LUCC research </a:t>
            </a:r>
            <a:r>
              <a:rPr lang="en-US" altLang="en-US" sz="2400" b="0" dirty="0" smtClean="0">
                <a:solidFill>
                  <a:srgbClr val="000000"/>
                </a:solidFill>
                <a:latin typeface="Arial" pitchFamily="34" charset="0"/>
              </a:rPr>
              <a:t>established</a:t>
            </a:r>
          </a:p>
          <a:p>
            <a:pPr marL="917575" lvl="3" indent="-396875" algn="just" eaLnBrk="1" hangingPunct="1">
              <a:spcBef>
                <a:spcPts val="0"/>
              </a:spcBef>
              <a:spcAft>
                <a:spcPts val="600"/>
              </a:spcAft>
              <a:buFont typeface="Wingdings" panose="05000000000000000000" pitchFamily="2" charset="2"/>
              <a:buChar char="ü"/>
            </a:pPr>
            <a:r>
              <a:rPr lang="en-US" altLang="en-US" sz="2400" b="0" i="1" dirty="0" smtClean="0">
                <a:solidFill>
                  <a:srgbClr val="000000"/>
                </a:solidFill>
                <a:latin typeface="Arial" pitchFamily="34" charset="0"/>
              </a:rPr>
              <a:t>tradition </a:t>
            </a:r>
            <a:r>
              <a:rPr lang="en-US" altLang="en-US" sz="2400" b="0" i="1" dirty="0">
                <a:solidFill>
                  <a:srgbClr val="000000"/>
                </a:solidFill>
                <a:latin typeface="Arial" pitchFamily="34" charset="0"/>
              </a:rPr>
              <a:t>of 10-20 years in Central EU</a:t>
            </a:r>
          </a:p>
          <a:p>
            <a:pPr marL="917575" lvl="3" indent="-396875" algn="just" eaLnBrk="1" hangingPunct="1">
              <a:spcBef>
                <a:spcPts val="0"/>
              </a:spcBef>
              <a:spcAft>
                <a:spcPts val="600"/>
              </a:spcAft>
              <a:buFont typeface="Wingdings" panose="05000000000000000000" pitchFamily="2" charset="2"/>
              <a:buChar char="ü"/>
            </a:pPr>
            <a:r>
              <a:rPr lang="en-US" altLang="en-US" sz="2400" b="0" i="1" dirty="0">
                <a:solidFill>
                  <a:srgbClr val="000000"/>
                </a:solidFill>
                <a:latin typeface="Arial" pitchFamily="34" charset="0"/>
              </a:rPr>
              <a:t>Tradition of 5-10 years in SE EU </a:t>
            </a:r>
            <a:endParaRPr lang="en-US" altLang="en-US" sz="2400" b="0" i="1" dirty="0" smtClean="0">
              <a:solidFill>
                <a:srgbClr val="000000"/>
              </a:solidFill>
              <a:latin typeface="Arial" pitchFamily="34" charset="0"/>
            </a:endParaRPr>
          </a:p>
          <a:p>
            <a:pPr marL="517525" lvl="2" indent="-396875" algn="just" eaLnBrk="1" hangingPunct="1">
              <a:spcBef>
                <a:spcPts val="0"/>
              </a:spcBef>
              <a:spcAft>
                <a:spcPts val="0"/>
              </a:spcAft>
              <a:buFont typeface="Wingdings" panose="05000000000000000000" pitchFamily="2" charset="2"/>
              <a:buChar char="§"/>
            </a:pPr>
            <a:r>
              <a:rPr lang="en-US" altLang="en-US" sz="2400" b="0" dirty="0" smtClean="0">
                <a:solidFill>
                  <a:srgbClr val="000000"/>
                </a:solidFill>
                <a:latin typeface="Arial" pitchFamily="34" charset="0"/>
              </a:rPr>
              <a:t>Availability of regional data </a:t>
            </a:r>
          </a:p>
          <a:p>
            <a:pPr marL="977900" lvl="3" indent="-457200" algn="just" eaLnBrk="1" hangingPunct="1">
              <a:spcBef>
                <a:spcPts val="0"/>
              </a:spcBef>
              <a:spcAft>
                <a:spcPts val="0"/>
              </a:spcAft>
              <a:buFont typeface="Arial" panose="020B0604020202020204" pitchFamily="34" charset="0"/>
              <a:buChar char="•"/>
            </a:pPr>
            <a:r>
              <a:rPr lang="en-US" altLang="en-US" sz="2400" b="0" dirty="0" smtClean="0">
                <a:solidFill>
                  <a:srgbClr val="000000"/>
                </a:solidFill>
                <a:latin typeface="Arial" pitchFamily="34" charset="0"/>
              </a:rPr>
              <a:t>from individual institutions or projects </a:t>
            </a:r>
          </a:p>
          <a:p>
            <a:pPr marL="977900" lvl="3" indent="-457200" algn="just" eaLnBrk="1" hangingPunct="1">
              <a:spcBef>
                <a:spcPts val="0"/>
              </a:spcBef>
              <a:spcAft>
                <a:spcPts val="0"/>
              </a:spcAft>
              <a:buFont typeface="Arial" panose="020B0604020202020204" pitchFamily="34" charset="0"/>
              <a:buChar char="•"/>
            </a:pPr>
            <a:r>
              <a:rPr lang="en-US" altLang="en-US" sz="2400" b="0" dirty="0" smtClean="0">
                <a:solidFill>
                  <a:srgbClr val="000000"/>
                </a:solidFill>
                <a:latin typeface="Arial" pitchFamily="34" charset="0"/>
              </a:rPr>
              <a:t>not always uniformly organized and consistent</a:t>
            </a:r>
          </a:p>
        </p:txBody>
      </p:sp>
      <p:sp>
        <p:nvSpPr>
          <p:cNvPr id="21507" name="Text Box 3"/>
          <p:cNvSpPr txBox="1">
            <a:spLocks noChangeArrowheads="1"/>
          </p:cNvSpPr>
          <p:nvPr/>
        </p:nvSpPr>
        <p:spPr bwMode="auto">
          <a:xfrm>
            <a:off x="40106" y="142240"/>
            <a:ext cx="9115926"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b="1">
                <a:solidFill>
                  <a:schemeClr val="tx1"/>
                </a:solidFill>
                <a:latin typeface="Times New Roman" pitchFamily="18" charset="0"/>
                <a:cs typeface="Arial" pitchFamily="34" charset="0"/>
              </a:defRPr>
            </a:lvl1pPr>
            <a:lvl2pPr marL="742950" indent="-285750">
              <a:defRPr sz="2200" b="1">
                <a:solidFill>
                  <a:schemeClr val="tx1"/>
                </a:solidFill>
                <a:latin typeface="Times New Roman" pitchFamily="18" charset="0"/>
                <a:cs typeface="Arial" pitchFamily="34" charset="0"/>
              </a:defRPr>
            </a:lvl2pPr>
            <a:lvl3pPr marL="1143000" indent="-228600">
              <a:defRPr sz="2200" b="1">
                <a:solidFill>
                  <a:schemeClr val="tx1"/>
                </a:solidFill>
                <a:latin typeface="Times New Roman" pitchFamily="18" charset="0"/>
                <a:cs typeface="Arial" pitchFamily="34" charset="0"/>
              </a:defRPr>
            </a:lvl3pPr>
            <a:lvl4pPr marL="1600200" indent="-228600">
              <a:defRPr sz="2200" b="1">
                <a:solidFill>
                  <a:schemeClr val="tx1"/>
                </a:solidFill>
                <a:latin typeface="Times New Roman" pitchFamily="18" charset="0"/>
                <a:cs typeface="Arial" pitchFamily="34" charset="0"/>
              </a:defRPr>
            </a:lvl4pPr>
            <a:lvl5pPr marL="2057400" indent="-228600">
              <a:defRPr sz="2200"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200"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200"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200"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200" b="1">
                <a:solidFill>
                  <a:schemeClr val="tx1"/>
                </a:solidFill>
                <a:latin typeface="Times New Roman" pitchFamily="18" charset="0"/>
                <a:cs typeface="Arial" pitchFamily="34" charset="0"/>
              </a:defRPr>
            </a:lvl9pPr>
          </a:lstStyle>
          <a:p>
            <a:pPr algn="ctr" eaLnBrk="1" hangingPunct="1"/>
            <a:r>
              <a:rPr lang="en-US" altLang="en-US" sz="3600" dirty="0" smtClean="0">
                <a:solidFill>
                  <a:srgbClr val="002060"/>
                </a:solidFill>
                <a:latin typeface="+mj-lt"/>
              </a:rPr>
              <a:t>Regional Background</a:t>
            </a:r>
            <a:endParaRPr lang="cs-CZ" altLang="en-US" sz="3600" dirty="0">
              <a:solidFill>
                <a:srgbClr val="002060"/>
              </a:solidFill>
              <a:latin typeface="+mj-lt"/>
            </a:endParaRPr>
          </a:p>
        </p:txBody>
      </p:sp>
      <p:cxnSp>
        <p:nvCxnSpPr>
          <p:cNvPr id="6" name="Straight Connector 5"/>
          <p:cNvCxnSpPr/>
          <p:nvPr/>
        </p:nvCxnSpPr>
        <p:spPr bwMode="auto">
          <a:xfrm>
            <a:off x="0" y="1143000"/>
            <a:ext cx="8610600" cy="0"/>
          </a:xfrm>
          <a:prstGeom prst="line">
            <a:avLst/>
          </a:prstGeom>
          <a:solidFill>
            <a:schemeClr val="accent1"/>
          </a:solidFill>
          <a:ln w="28575" cap="rnd" cmpd="sng" algn="ctr">
            <a:solidFill>
              <a:srgbClr val="008000"/>
            </a:solidFill>
            <a:prstDash val="solid"/>
            <a:round/>
            <a:headEnd type="none" w="med" len="med"/>
            <a:tailEnd type="none" w="med" len="med"/>
          </a:ln>
          <a:effectLst/>
        </p:spPr>
      </p:cxnSp>
    </p:spTree>
    <p:extLst>
      <p:ext uri="{BB962C8B-B14F-4D97-AF65-F5344CB8AC3E}">
        <p14:creationId xmlns:p14="http://schemas.microsoft.com/office/powerpoint/2010/main" val="2282733246"/>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225689"/>
            <a:ext cx="8839200" cy="5262979"/>
          </a:xfrm>
          <a:prstGeom prst="rect">
            <a:avLst/>
          </a:prstGeom>
        </p:spPr>
        <p:txBody>
          <a:bodyPr wrap="square">
            <a:spAutoFit/>
          </a:bodyPr>
          <a:lstStyle/>
          <a:p>
            <a:r>
              <a:rPr lang="en-US" sz="2400" dirty="0" smtClean="0"/>
              <a:t>-    Year the network established; the leadership</a:t>
            </a:r>
          </a:p>
          <a:p>
            <a:endParaRPr lang="en-US" sz="2400" dirty="0" smtClean="0"/>
          </a:p>
          <a:p>
            <a:pPr marL="342900" indent="-342900">
              <a:buFontTx/>
              <a:buChar char="-"/>
            </a:pPr>
            <a:r>
              <a:rPr lang="en-US" sz="2400" dirty="0" smtClean="0"/>
              <a:t>Focus and research </a:t>
            </a:r>
            <a:r>
              <a:rPr lang="en-US" sz="2400" dirty="0"/>
              <a:t>priorities </a:t>
            </a:r>
            <a:endParaRPr lang="en-US" sz="2400" dirty="0" smtClean="0"/>
          </a:p>
          <a:p>
            <a:pPr marL="342900" indent="-342900">
              <a:buFontTx/>
              <a:buChar char="-"/>
            </a:pPr>
            <a:endParaRPr lang="en-US" sz="2400" dirty="0"/>
          </a:p>
          <a:p>
            <a:pPr marL="342900" indent="-342900">
              <a:buFontTx/>
              <a:buChar char="-"/>
            </a:pPr>
            <a:r>
              <a:rPr lang="en-US" sz="2400" dirty="0"/>
              <a:t>Membership (</a:t>
            </a:r>
            <a:r>
              <a:rPr lang="en-US" sz="2400" dirty="0" smtClean="0"/>
              <a:t>size); countries involved </a:t>
            </a:r>
            <a:endParaRPr lang="en-US" sz="2400" dirty="0"/>
          </a:p>
          <a:p>
            <a:pPr marL="342900" indent="-342900">
              <a:buFontTx/>
              <a:buChar char="-"/>
            </a:pPr>
            <a:endParaRPr lang="en-US" sz="2400" dirty="0"/>
          </a:p>
          <a:p>
            <a:pPr marL="342900" indent="-342900">
              <a:buFontTx/>
              <a:buChar char="-"/>
            </a:pPr>
            <a:r>
              <a:rPr lang="en-US" sz="2400" dirty="0" smtClean="0"/>
              <a:t>Partnerships</a:t>
            </a:r>
          </a:p>
          <a:p>
            <a:pPr marL="342900" indent="-342900">
              <a:buFontTx/>
              <a:buChar char="-"/>
            </a:pPr>
            <a:endParaRPr lang="en-US" sz="2400" dirty="0"/>
          </a:p>
          <a:p>
            <a:pPr marL="342900" indent="-342900">
              <a:buFontTx/>
              <a:buChar char="-"/>
            </a:pPr>
            <a:r>
              <a:rPr lang="en-US" sz="2400" dirty="0" smtClean="0"/>
              <a:t>Critical issues in the region</a:t>
            </a:r>
            <a:endParaRPr lang="en-US" sz="2400" dirty="0"/>
          </a:p>
          <a:p>
            <a:pPr marL="342900" indent="-342900">
              <a:buFontTx/>
              <a:buChar char="-"/>
            </a:pPr>
            <a:endParaRPr lang="en-US" sz="2400" dirty="0" smtClean="0"/>
          </a:p>
          <a:p>
            <a:pPr marL="342900" indent="-342900">
              <a:buFontTx/>
              <a:buChar char="-"/>
            </a:pPr>
            <a:r>
              <a:rPr lang="en-US" sz="2400" dirty="0"/>
              <a:t>R</a:t>
            </a:r>
            <a:r>
              <a:rPr lang="en-US" sz="2400" dirty="0" smtClean="0"/>
              <a:t>elated funding</a:t>
            </a:r>
          </a:p>
          <a:p>
            <a:pPr marL="342900" indent="-342900">
              <a:buFontTx/>
              <a:buChar char="-"/>
            </a:pPr>
            <a:endParaRPr lang="en-US" sz="2400" dirty="0"/>
          </a:p>
          <a:p>
            <a:pPr marL="342900" indent="-342900">
              <a:buFontTx/>
              <a:buChar char="-"/>
            </a:pPr>
            <a:r>
              <a:rPr lang="en-US" sz="2400" dirty="0"/>
              <a:t>Research projects accomplishments (Results; Publications, etc.)</a:t>
            </a:r>
          </a:p>
          <a:p>
            <a:pPr marL="342900" indent="-342900">
              <a:buFontTx/>
              <a:buChar char="-"/>
            </a:pPr>
            <a:endParaRPr lang="en-US" sz="2400" dirty="0"/>
          </a:p>
        </p:txBody>
      </p:sp>
      <p:sp>
        <p:nvSpPr>
          <p:cNvPr id="5" name="TextBox 4"/>
          <p:cNvSpPr txBox="1"/>
          <p:nvPr/>
        </p:nvSpPr>
        <p:spPr>
          <a:xfrm>
            <a:off x="0" y="76200"/>
            <a:ext cx="9144000" cy="769441"/>
          </a:xfrm>
          <a:prstGeom prst="rect">
            <a:avLst/>
          </a:prstGeom>
          <a:noFill/>
        </p:spPr>
        <p:txBody>
          <a:bodyPr wrap="square" rtlCol="0">
            <a:spAutoFit/>
          </a:bodyPr>
          <a:lstStyle/>
          <a:p>
            <a:pPr algn="ctr"/>
            <a:r>
              <a:rPr lang="en-US" sz="4400" dirty="0" smtClean="0"/>
              <a:t>Network Summaries – Day-1</a:t>
            </a:r>
            <a:endParaRPr lang="en-US" sz="4400" dirty="0"/>
          </a:p>
        </p:txBody>
      </p:sp>
      <p:grpSp>
        <p:nvGrpSpPr>
          <p:cNvPr id="3" name="Group 2"/>
          <p:cNvGrpSpPr/>
          <p:nvPr/>
        </p:nvGrpSpPr>
        <p:grpSpPr>
          <a:xfrm>
            <a:off x="0" y="6363412"/>
            <a:ext cx="9086500" cy="523220"/>
            <a:chOff x="0" y="6363412"/>
            <a:chExt cx="9086500" cy="523220"/>
          </a:xfrm>
        </p:grpSpPr>
        <p:pic>
          <p:nvPicPr>
            <p:cNvPr id="7" name="Picture 10" descr="NASA Land Cover Land Use Logo"/>
            <p:cNvPicPr>
              <a:picLocks noChangeAspect="1" noChangeArrowheads="1"/>
            </p:cNvPicPr>
            <p:nvPr/>
          </p:nvPicPr>
          <p:blipFill rotWithShape="1">
            <a:blip r:embed="rId2" cstate="print"/>
            <a:srcRect l="12437" r="14173" b="50000"/>
            <a:stretch/>
          </p:blipFill>
          <p:spPr bwMode="auto">
            <a:xfrm>
              <a:off x="0" y="6363412"/>
              <a:ext cx="2057400" cy="483554"/>
            </a:xfrm>
            <a:prstGeom prst="rect">
              <a:avLst/>
            </a:prstGeom>
            <a:noFill/>
            <a:ln w="9525">
              <a:noFill/>
              <a:miter lim="800000"/>
              <a:headEnd/>
              <a:tailEnd/>
            </a:ln>
          </p:spPr>
        </p:pic>
        <p:pic>
          <p:nvPicPr>
            <p:cNvPr id="8" name="Picture 5" descr=":GOFC-Gold-logo-blktxt.gif"/>
            <p:cNvPicPr>
              <a:picLocks noChangeAspect="1" noChangeArrowheads="1"/>
            </p:cNvPicPr>
            <p:nvPr/>
          </p:nvPicPr>
          <p:blipFill>
            <a:blip r:embed="rId3" cstate="print"/>
            <a:srcRect/>
            <a:stretch>
              <a:fillRect/>
            </a:stretch>
          </p:blipFill>
          <p:spPr bwMode="auto">
            <a:xfrm>
              <a:off x="2133600" y="6404103"/>
              <a:ext cx="1447800" cy="442863"/>
            </a:xfrm>
            <a:prstGeom prst="rect">
              <a:avLst/>
            </a:prstGeom>
            <a:noFill/>
            <a:ln w="9525">
              <a:noFill/>
              <a:miter lim="800000"/>
              <a:headEnd/>
              <a:tailEnd/>
            </a:ln>
          </p:spPr>
        </p:pic>
        <p:sp>
          <p:nvSpPr>
            <p:cNvPr id="9" name="TextovéPole 8"/>
            <p:cNvSpPr txBox="1">
              <a:spLocks noChangeArrowheads="1"/>
            </p:cNvSpPr>
            <p:nvPr/>
          </p:nvSpPr>
          <p:spPr bwMode="auto">
            <a:xfrm>
              <a:off x="5657500" y="6363412"/>
              <a:ext cx="3429000" cy="523220"/>
            </a:xfrm>
            <a:prstGeom prst="rect">
              <a:avLst/>
            </a:prstGeom>
            <a:noFill/>
            <a:ln w="9525">
              <a:noFill/>
              <a:miter lim="800000"/>
              <a:headEnd/>
              <a:tailEnd/>
            </a:ln>
          </p:spPr>
          <p:txBody>
            <a:bodyPr>
              <a:spAutoFit/>
            </a:bodyPr>
            <a:lstStyle/>
            <a:p>
              <a:pPr algn="r" eaLnBrk="0" hangingPunct="0">
                <a:defRPr/>
              </a:pPr>
              <a:r>
                <a:rPr lang="en-US" sz="1400" dirty="0" smtClean="0">
                  <a:solidFill>
                    <a:srgbClr val="008000"/>
                  </a:solidFill>
                  <a:latin typeface="+mn-lt"/>
                </a:rPr>
                <a:t>GOFC-GOLD RIN Summit</a:t>
              </a:r>
              <a:r>
                <a:rPr lang="cs-CZ" sz="1400" dirty="0" smtClean="0">
                  <a:solidFill>
                    <a:srgbClr val="008000"/>
                  </a:solidFill>
                  <a:latin typeface="+mn-lt"/>
                </a:rPr>
                <a:t>, Tbilisi</a:t>
              </a:r>
            </a:p>
            <a:p>
              <a:pPr algn="r">
                <a:defRPr/>
              </a:pPr>
              <a:r>
                <a:rPr lang="en-US" sz="1400" dirty="0" smtClean="0">
                  <a:solidFill>
                    <a:srgbClr val="008000"/>
                  </a:solidFill>
                  <a:latin typeface="+mn-lt"/>
                </a:rPr>
                <a:t>13-16</a:t>
              </a:r>
              <a:r>
                <a:rPr lang="cs-CZ" sz="1400" dirty="0" smtClean="0">
                  <a:solidFill>
                    <a:srgbClr val="008000"/>
                  </a:solidFill>
                  <a:latin typeface="+mn-lt"/>
                </a:rPr>
                <a:t> September</a:t>
              </a:r>
              <a:r>
                <a:rPr lang="en-US" sz="1400" dirty="0" smtClean="0">
                  <a:solidFill>
                    <a:srgbClr val="008000"/>
                  </a:solidFill>
                  <a:latin typeface="+mn-lt"/>
                </a:rPr>
                <a:t>, </a:t>
              </a:r>
              <a:r>
                <a:rPr lang="en-US" sz="1400" dirty="0">
                  <a:solidFill>
                    <a:srgbClr val="008000"/>
                  </a:solidFill>
                  <a:latin typeface="+mn-lt"/>
                </a:rPr>
                <a:t>201</a:t>
              </a:r>
              <a:r>
                <a:rPr lang="cs-CZ" sz="1400" dirty="0" smtClean="0">
                  <a:solidFill>
                    <a:srgbClr val="008000"/>
                  </a:solidFill>
                  <a:latin typeface="+mn-lt"/>
                </a:rPr>
                <a:t>7 </a:t>
              </a:r>
              <a:endParaRPr lang="cs-CZ" sz="1400" dirty="0">
                <a:solidFill>
                  <a:srgbClr val="008000"/>
                </a:solidFill>
                <a:latin typeface="+mn-lt"/>
              </a:endParaRPr>
            </a:p>
          </p:txBody>
        </p:sp>
        <p:pic>
          <p:nvPicPr>
            <p:cNvPr id="10" name="Picture 9" descr="Image18"/>
            <p:cNvPicPr>
              <a:picLocks noChangeAspect="1" noChangeArrowheads="1"/>
            </p:cNvPicPr>
            <p:nvPr/>
          </p:nvPicPr>
          <p:blipFill>
            <a:blip r:embed="rId4" cstate="print"/>
            <a:srcRect/>
            <a:stretch>
              <a:fillRect/>
            </a:stretch>
          </p:blipFill>
          <p:spPr bwMode="auto">
            <a:xfrm>
              <a:off x="4680856" y="6417030"/>
              <a:ext cx="381000" cy="366029"/>
            </a:xfrm>
            <a:prstGeom prst="rect">
              <a:avLst/>
            </a:prstGeom>
            <a:noFill/>
            <a:ln w="9525">
              <a:noFill/>
              <a:miter lim="800000"/>
              <a:headEnd/>
              <a:tailEnd/>
            </a:ln>
          </p:spPr>
        </p:pic>
        <p:grpSp>
          <p:nvGrpSpPr>
            <p:cNvPr id="2" name="Group 1"/>
            <p:cNvGrpSpPr/>
            <p:nvPr/>
          </p:nvGrpSpPr>
          <p:grpSpPr>
            <a:xfrm>
              <a:off x="3733800" y="6382959"/>
              <a:ext cx="762001" cy="475041"/>
              <a:chOff x="3733800" y="6382959"/>
              <a:chExt cx="762001" cy="475041"/>
            </a:xfrm>
          </p:grpSpPr>
          <p:pic>
            <p:nvPicPr>
              <p:cNvPr id="12" name="Picture 13" descr="C:\Users\pentchev\AppData\Local\Temp\JCET_logo_no_bg.png"/>
              <p:cNvPicPr>
                <a:picLocks noChangeAspect="1" noChangeArrowheads="1"/>
              </p:cNvPicPr>
              <p:nvPr/>
            </p:nvPicPr>
            <p:blipFill>
              <a:blip r:embed="rId5" cstate="print"/>
              <a:srcRect/>
              <a:stretch>
                <a:fillRect/>
              </a:stretch>
            </p:blipFill>
            <p:spPr bwMode="auto">
              <a:xfrm>
                <a:off x="4114801" y="6382959"/>
                <a:ext cx="381000" cy="373630"/>
              </a:xfrm>
              <a:prstGeom prst="rect">
                <a:avLst/>
              </a:prstGeom>
              <a:noFill/>
              <a:ln w="9525">
                <a:noFill/>
                <a:miter lim="800000"/>
                <a:headEnd/>
                <a:tailEnd/>
              </a:ln>
            </p:spPr>
          </p:pic>
          <p:grpSp>
            <p:nvGrpSpPr>
              <p:cNvPr id="17" name="Group 15"/>
              <p:cNvGrpSpPr>
                <a:grpSpLocks/>
              </p:cNvGrpSpPr>
              <p:nvPr/>
            </p:nvGrpSpPr>
            <p:grpSpPr bwMode="auto">
              <a:xfrm>
                <a:off x="3733800" y="6404103"/>
                <a:ext cx="452835" cy="453897"/>
                <a:chOff x="561315" y="415145"/>
                <a:chExt cx="2179673" cy="2268196"/>
              </a:xfrm>
            </p:grpSpPr>
            <p:pic>
              <p:nvPicPr>
                <p:cNvPr id="18" name="Picture 17" descr="NASA-logo.tif"/>
                <p:cNvPicPr>
                  <a:picLocks noChangeAspect="1"/>
                </p:cNvPicPr>
                <p:nvPr/>
              </p:nvPicPr>
              <p:blipFill>
                <a:blip r:embed="rId6"/>
                <a:stretch>
                  <a:fillRect/>
                </a:stretch>
              </p:blipFill>
              <p:spPr>
                <a:xfrm>
                  <a:off x="561315" y="415145"/>
                  <a:ext cx="1850453" cy="1509455"/>
                </a:xfrm>
                <a:prstGeom prst="rect">
                  <a:avLst/>
                </a:prstGeom>
                <a:effectLst>
                  <a:outerShdw blurRad="50800" dist="38100" dir="2700000" algn="tl" rotWithShape="0">
                    <a:prstClr val="black">
                      <a:alpha val="40000"/>
                    </a:prstClr>
                  </a:outerShdw>
                </a:effectLst>
              </p:spPr>
            </p:pic>
            <p:pic>
              <p:nvPicPr>
                <p:cNvPr id="19" name="Picture 4" descr="http://neptune.gsfc.nasa.gov/images/goddardsignature.png"/>
                <p:cNvPicPr>
                  <a:picLocks noChangeAspect="1" noChangeArrowheads="1"/>
                </p:cNvPicPr>
                <p:nvPr/>
              </p:nvPicPr>
              <p:blipFill>
                <a:blip r:embed="rId7" cstate="print">
                  <a:duotone>
                    <a:prstClr val="black"/>
                    <a:schemeClr val="tx1">
                      <a:tint val="45000"/>
                      <a:satMod val="400000"/>
                    </a:schemeClr>
                  </a:duotone>
                  <a:lum bright="-100000" contrast="-100000"/>
                </a:blip>
                <a:srcRect/>
                <a:stretch>
                  <a:fillRect/>
                </a:stretch>
              </p:blipFill>
              <p:spPr bwMode="auto">
                <a:xfrm>
                  <a:off x="715540" y="2069850"/>
                  <a:ext cx="2025448" cy="613491"/>
                </a:xfrm>
                <a:prstGeom prst="rect">
                  <a:avLst/>
                </a:prstGeom>
                <a:noFill/>
              </p:spPr>
            </p:pic>
          </p:grpSp>
        </p:grpSp>
      </p:grpSp>
    </p:spTree>
    <p:extLst>
      <p:ext uri="{BB962C8B-B14F-4D97-AF65-F5344CB8AC3E}">
        <p14:creationId xmlns:p14="http://schemas.microsoft.com/office/powerpoint/2010/main" val="9748617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3" name="Rectangle 10"/>
          <p:cNvSpPr>
            <a:spLocks noChangeArrowheads="1"/>
          </p:cNvSpPr>
          <p:nvPr/>
        </p:nvSpPr>
        <p:spPr bwMode="auto">
          <a:xfrm>
            <a:off x="5206546" y="4888468"/>
            <a:ext cx="34258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200" b="1">
                <a:solidFill>
                  <a:schemeClr val="tx1"/>
                </a:solidFill>
                <a:latin typeface="Times New Roman" pitchFamily="18" charset="0"/>
                <a:cs typeface="Arial" pitchFamily="34" charset="0"/>
              </a:defRPr>
            </a:lvl1pPr>
            <a:lvl2pPr marL="742950" indent="-285750" eaLnBrk="0" hangingPunct="0">
              <a:defRPr sz="2200" b="1">
                <a:solidFill>
                  <a:schemeClr val="tx1"/>
                </a:solidFill>
                <a:latin typeface="Times New Roman" pitchFamily="18" charset="0"/>
                <a:cs typeface="Arial" pitchFamily="34" charset="0"/>
              </a:defRPr>
            </a:lvl2pPr>
            <a:lvl3pPr marL="1143000" indent="-228600" eaLnBrk="0" hangingPunct="0">
              <a:defRPr sz="2200" b="1">
                <a:solidFill>
                  <a:schemeClr val="tx1"/>
                </a:solidFill>
                <a:latin typeface="Times New Roman" pitchFamily="18" charset="0"/>
                <a:cs typeface="Arial" pitchFamily="34" charset="0"/>
              </a:defRPr>
            </a:lvl3pPr>
            <a:lvl4pPr marL="1600200" indent="-228600" eaLnBrk="0" hangingPunct="0">
              <a:defRPr sz="2200" b="1">
                <a:solidFill>
                  <a:schemeClr val="tx1"/>
                </a:solidFill>
                <a:latin typeface="Times New Roman" pitchFamily="18" charset="0"/>
                <a:cs typeface="Arial" pitchFamily="34" charset="0"/>
              </a:defRPr>
            </a:lvl4pPr>
            <a:lvl5pPr marL="2057400" indent="-228600" eaLnBrk="0" hangingPunct="0">
              <a:defRPr sz="2200"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200"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200"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200"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200" b="1">
                <a:solidFill>
                  <a:schemeClr val="tx1"/>
                </a:solidFill>
                <a:latin typeface="Times New Roman" pitchFamily="18" charset="0"/>
                <a:cs typeface="Arial" pitchFamily="34" charset="0"/>
              </a:defRPr>
            </a:lvl9pPr>
          </a:lstStyle>
          <a:p>
            <a:pPr algn="ctr"/>
            <a:r>
              <a:rPr lang="en-US" altLang="en-US" sz="1800" i="1" dirty="0" smtClean="0">
                <a:solidFill>
                  <a:srgbClr val="22228B"/>
                </a:solidFill>
              </a:rPr>
              <a:t>17 </a:t>
            </a:r>
            <a:r>
              <a:rPr lang="en-US" altLang="en-US" sz="1800" i="1" dirty="0">
                <a:solidFill>
                  <a:srgbClr val="22228B"/>
                </a:solidFill>
              </a:rPr>
              <a:t>April 2012</a:t>
            </a:r>
            <a:r>
              <a:rPr lang="en-US" altLang="en-US" sz="1800" i="1" dirty="0" smtClean="0">
                <a:solidFill>
                  <a:srgbClr val="22228B"/>
                </a:solidFill>
              </a:rPr>
              <a:t>, </a:t>
            </a:r>
            <a:r>
              <a:rPr lang="en-US" altLang="en-US" sz="1800" i="1" dirty="0">
                <a:solidFill>
                  <a:srgbClr val="22228B"/>
                </a:solidFill>
              </a:rPr>
              <a:t>Sofia, Bulgaria</a:t>
            </a:r>
            <a:endParaRPr lang="en-US" altLang="en-US" sz="1800" b="0" i="1" dirty="0">
              <a:solidFill>
                <a:srgbClr val="22228B"/>
              </a:solidFill>
              <a:latin typeface="Arial Black" pitchFamily="34" charset="0"/>
            </a:endParaRPr>
          </a:p>
        </p:txBody>
      </p:sp>
      <p:grpSp>
        <p:nvGrpSpPr>
          <p:cNvPr id="8" name="Group 7"/>
          <p:cNvGrpSpPr/>
          <p:nvPr/>
        </p:nvGrpSpPr>
        <p:grpSpPr>
          <a:xfrm>
            <a:off x="6248400" y="1493222"/>
            <a:ext cx="1302990" cy="523679"/>
            <a:chOff x="7239000" y="6142446"/>
            <a:chExt cx="1786745" cy="704850"/>
          </a:xfrm>
        </p:grpSpPr>
        <p:pic>
          <p:nvPicPr>
            <p:cNvPr id="22534" name="Picture 6" descr="NIMH-Logo-col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21354" y="6248400"/>
              <a:ext cx="604391" cy="557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7" descr="BAS-logo_trans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6142446"/>
              <a:ext cx="106362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536" name="Text Box 6"/>
          <p:cNvSpPr txBox="1">
            <a:spLocks noChangeArrowheads="1"/>
          </p:cNvSpPr>
          <p:nvPr/>
        </p:nvSpPr>
        <p:spPr bwMode="auto">
          <a:xfrm>
            <a:off x="514446" y="31040"/>
            <a:ext cx="826750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chemeClr val="tx1"/>
                </a:solidFill>
                <a:latin typeface="Times New Roman" pitchFamily="18" charset="0"/>
                <a:cs typeface="Arial" pitchFamily="34" charset="0"/>
              </a:defRPr>
            </a:lvl1pPr>
            <a:lvl2pPr marL="742950" indent="-285750" eaLnBrk="0" hangingPunct="0">
              <a:defRPr sz="2200" b="1">
                <a:solidFill>
                  <a:schemeClr val="tx1"/>
                </a:solidFill>
                <a:latin typeface="Times New Roman" pitchFamily="18" charset="0"/>
                <a:cs typeface="Arial" pitchFamily="34" charset="0"/>
              </a:defRPr>
            </a:lvl2pPr>
            <a:lvl3pPr marL="1143000" indent="-228600" eaLnBrk="0" hangingPunct="0">
              <a:defRPr sz="2200" b="1">
                <a:solidFill>
                  <a:schemeClr val="tx1"/>
                </a:solidFill>
                <a:latin typeface="Times New Roman" pitchFamily="18" charset="0"/>
                <a:cs typeface="Arial" pitchFamily="34" charset="0"/>
              </a:defRPr>
            </a:lvl3pPr>
            <a:lvl4pPr marL="1600200" indent="-228600" eaLnBrk="0" hangingPunct="0">
              <a:defRPr sz="2200" b="1">
                <a:solidFill>
                  <a:schemeClr val="tx1"/>
                </a:solidFill>
                <a:latin typeface="Times New Roman" pitchFamily="18" charset="0"/>
                <a:cs typeface="Arial" pitchFamily="34" charset="0"/>
              </a:defRPr>
            </a:lvl4pPr>
            <a:lvl5pPr marL="2057400" indent="-228600" eaLnBrk="0" hangingPunct="0">
              <a:defRPr sz="2200"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200"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200"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200"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200" b="1">
                <a:solidFill>
                  <a:schemeClr val="tx1"/>
                </a:solidFill>
                <a:latin typeface="Times New Roman" pitchFamily="18" charset="0"/>
                <a:cs typeface="Arial" pitchFamily="34" charset="0"/>
              </a:defRPr>
            </a:lvl9pPr>
          </a:lstStyle>
          <a:p>
            <a:pPr algn="ctr">
              <a:spcBef>
                <a:spcPct val="50000"/>
              </a:spcBef>
            </a:pPr>
            <a:r>
              <a:rPr lang="en-US" altLang="en-US" sz="3200" dirty="0" smtClean="0">
                <a:solidFill>
                  <a:schemeClr val="accent6">
                    <a:lumMod val="50000"/>
                  </a:schemeClr>
                </a:solidFill>
              </a:rPr>
              <a:t>Initiation - </a:t>
            </a:r>
            <a:r>
              <a:rPr lang="en-US" altLang="en-US" sz="3200" dirty="0">
                <a:solidFill>
                  <a:schemeClr val="accent6">
                    <a:lumMod val="50000"/>
                  </a:schemeClr>
                </a:solidFill>
              </a:rPr>
              <a:t>Formulation Workshop, </a:t>
            </a:r>
            <a:r>
              <a:rPr lang="en-US" altLang="en-US" sz="3200" dirty="0" smtClean="0">
                <a:solidFill>
                  <a:schemeClr val="accent6">
                    <a:lumMod val="50000"/>
                  </a:schemeClr>
                </a:solidFill>
              </a:rPr>
              <a:t>2012 Sofia, </a:t>
            </a:r>
            <a:r>
              <a:rPr lang="en-US" altLang="en-US" sz="3200" dirty="0" smtClean="0">
                <a:solidFill>
                  <a:schemeClr val="accent6">
                    <a:lumMod val="50000"/>
                  </a:schemeClr>
                </a:solidFill>
              </a:rPr>
              <a:t>Bulgaria</a:t>
            </a:r>
            <a:endParaRPr lang="en-US" sz="3200" dirty="0">
              <a:solidFill>
                <a:schemeClr val="accent6">
                  <a:lumMod val="50000"/>
                </a:schemeClr>
              </a:solidFill>
            </a:endParaRPr>
          </a:p>
        </p:txBody>
      </p:sp>
      <p:sp>
        <p:nvSpPr>
          <p:cNvPr id="22537" name="Rectangle 8"/>
          <p:cNvSpPr>
            <a:spLocks noChangeArrowheads="1"/>
          </p:cNvSpPr>
          <p:nvPr/>
        </p:nvSpPr>
        <p:spPr bwMode="auto">
          <a:xfrm>
            <a:off x="-152400" y="1295400"/>
            <a:ext cx="5689227"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chemeClr val="tx1"/>
                </a:solidFill>
                <a:latin typeface="Times New Roman" pitchFamily="18" charset="0"/>
                <a:cs typeface="Arial" pitchFamily="34" charset="0"/>
              </a:defRPr>
            </a:lvl1pPr>
            <a:lvl2pPr marL="742950" indent="-285750" eaLnBrk="0" hangingPunct="0">
              <a:defRPr sz="2200" b="1">
                <a:solidFill>
                  <a:schemeClr val="tx1"/>
                </a:solidFill>
                <a:latin typeface="Times New Roman" pitchFamily="18" charset="0"/>
                <a:cs typeface="Arial" pitchFamily="34" charset="0"/>
              </a:defRPr>
            </a:lvl2pPr>
            <a:lvl3pPr marL="1143000" indent="-228600" eaLnBrk="0" hangingPunct="0">
              <a:defRPr sz="2200" b="1">
                <a:solidFill>
                  <a:schemeClr val="tx1"/>
                </a:solidFill>
                <a:latin typeface="Times New Roman" pitchFamily="18" charset="0"/>
                <a:cs typeface="Arial" pitchFamily="34" charset="0"/>
              </a:defRPr>
            </a:lvl3pPr>
            <a:lvl4pPr marL="1600200" indent="-228600" eaLnBrk="0" hangingPunct="0">
              <a:defRPr sz="2200" b="1">
                <a:solidFill>
                  <a:schemeClr val="tx1"/>
                </a:solidFill>
                <a:latin typeface="Times New Roman" pitchFamily="18" charset="0"/>
                <a:cs typeface="Arial" pitchFamily="34" charset="0"/>
              </a:defRPr>
            </a:lvl4pPr>
            <a:lvl5pPr marL="2057400" indent="-228600" eaLnBrk="0" hangingPunct="0">
              <a:defRPr sz="2200"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200"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200"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200"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200" b="1">
                <a:solidFill>
                  <a:schemeClr val="tx1"/>
                </a:solidFill>
                <a:latin typeface="Times New Roman" pitchFamily="18" charset="0"/>
                <a:cs typeface="Arial" pitchFamily="34" charset="0"/>
              </a:defRPr>
            </a:lvl9pPr>
          </a:lstStyle>
          <a:p>
            <a:pPr marL="571500" lvl="1" indent="-342900" eaLnBrk="1" hangingPunct="1">
              <a:spcBef>
                <a:spcPts val="600"/>
              </a:spcBef>
              <a:buFont typeface="Wingdings" panose="05000000000000000000" pitchFamily="2" charset="2"/>
              <a:buChar char="ü"/>
            </a:pPr>
            <a:r>
              <a:rPr lang="en-US" altLang="en-US" sz="2400" b="0" dirty="0" smtClean="0">
                <a:latin typeface="+mn-lt"/>
              </a:rPr>
              <a:t>Consensus: need of a regional network</a:t>
            </a:r>
          </a:p>
          <a:p>
            <a:pPr marL="571500" lvl="1" indent="-342900" eaLnBrk="1" hangingPunct="1">
              <a:spcBef>
                <a:spcPts val="600"/>
              </a:spcBef>
              <a:buFont typeface="Wingdings" panose="05000000000000000000" pitchFamily="2" charset="2"/>
              <a:buChar char="ü"/>
            </a:pPr>
            <a:endParaRPr lang="en-US" altLang="en-US" sz="2400" b="0" dirty="0" smtClean="0">
              <a:latin typeface="+mn-lt"/>
            </a:endParaRPr>
          </a:p>
          <a:p>
            <a:pPr marL="571500" lvl="1" indent="-342900" eaLnBrk="1" hangingPunct="1">
              <a:spcBef>
                <a:spcPts val="1200"/>
              </a:spcBef>
              <a:buFont typeface="Wingdings" panose="05000000000000000000" pitchFamily="2" charset="2"/>
              <a:buChar char="ü"/>
            </a:pPr>
            <a:r>
              <a:rPr lang="en-US" altLang="en-US" sz="2400" b="0" dirty="0" smtClean="0">
                <a:latin typeface="+mn-lt"/>
              </a:rPr>
              <a:t>Identified:</a:t>
            </a:r>
          </a:p>
          <a:p>
            <a:pPr marL="914400" lvl="2" indent="-338138" eaLnBrk="1" hangingPunct="1">
              <a:spcBef>
                <a:spcPts val="600"/>
              </a:spcBef>
              <a:buFont typeface="Wingdings" panose="05000000000000000000" pitchFamily="2" charset="2"/>
              <a:buChar char="Ø"/>
            </a:pPr>
            <a:r>
              <a:rPr lang="en-US" altLang="en-US" sz="2400" b="0" dirty="0" smtClean="0">
                <a:latin typeface="+mn-lt"/>
              </a:rPr>
              <a:t>Geographic domain</a:t>
            </a:r>
          </a:p>
          <a:p>
            <a:pPr marL="914400" lvl="2" indent="-338138" eaLnBrk="1" hangingPunct="1">
              <a:spcBef>
                <a:spcPts val="600"/>
              </a:spcBef>
              <a:buFont typeface="Wingdings" panose="05000000000000000000" pitchFamily="2" charset="2"/>
              <a:buChar char="Ø"/>
            </a:pPr>
            <a:r>
              <a:rPr lang="en-US" altLang="en-US" sz="2400" b="0" dirty="0" smtClean="0">
                <a:latin typeface="+mn-lt"/>
              </a:rPr>
              <a:t>Common issues</a:t>
            </a:r>
          </a:p>
          <a:p>
            <a:pPr marL="914400" lvl="2" indent="-338138" eaLnBrk="1" hangingPunct="1">
              <a:spcBef>
                <a:spcPts val="600"/>
              </a:spcBef>
              <a:buFont typeface="Wingdings" panose="05000000000000000000" pitchFamily="2" charset="2"/>
              <a:buChar char="Ø"/>
            </a:pPr>
            <a:r>
              <a:rPr lang="en-US" altLang="en-US" sz="2400" b="0" dirty="0" smtClean="0">
                <a:latin typeface="+mn-lt"/>
              </a:rPr>
              <a:t>Network goals and objectives</a:t>
            </a:r>
          </a:p>
          <a:p>
            <a:pPr marL="914400" lvl="2" indent="-338138" eaLnBrk="1" hangingPunct="1">
              <a:spcBef>
                <a:spcPts val="600"/>
              </a:spcBef>
              <a:buFont typeface="Wingdings" panose="05000000000000000000" pitchFamily="2" charset="2"/>
              <a:buChar char="Ø"/>
            </a:pPr>
            <a:r>
              <a:rPr lang="en-US" altLang="en-US" sz="2400" b="0" dirty="0" smtClean="0">
                <a:latin typeface="+mn-lt"/>
              </a:rPr>
              <a:t>Network </a:t>
            </a:r>
            <a:r>
              <a:rPr lang="en-US" altLang="en-US" sz="2400" b="0" dirty="0" smtClean="0"/>
              <a:t>name </a:t>
            </a:r>
            <a:r>
              <a:rPr lang="en-US" altLang="en-US" sz="2400" b="0" dirty="0"/>
              <a:t>‘</a:t>
            </a:r>
            <a:r>
              <a:rPr lang="en-US" altLang="en-US" sz="2400" i="1" dirty="0"/>
              <a:t>SCERIN</a:t>
            </a:r>
            <a:r>
              <a:rPr lang="en-US" altLang="en-US" sz="2400" b="0" dirty="0"/>
              <a:t>’ </a:t>
            </a:r>
            <a:endParaRPr lang="en-US" altLang="en-US" sz="2400" b="0" dirty="0" smtClean="0"/>
          </a:p>
          <a:p>
            <a:pPr marL="914400" lvl="2" indent="-338138" eaLnBrk="1" hangingPunct="1">
              <a:spcBef>
                <a:spcPts val="600"/>
              </a:spcBef>
              <a:buFont typeface="Wingdings" panose="05000000000000000000" pitchFamily="2" charset="2"/>
              <a:buChar char="Ø"/>
            </a:pPr>
            <a:r>
              <a:rPr lang="en-US" altLang="en-US" sz="2400" b="0" dirty="0" smtClean="0">
                <a:latin typeface="+mn-lt"/>
              </a:rPr>
              <a:t>Capacity building </a:t>
            </a:r>
            <a:r>
              <a:rPr lang="en-US" altLang="en-US" sz="2400" b="0" dirty="0">
                <a:latin typeface="+mn-lt"/>
              </a:rPr>
              <a:t>activities</a:t>
            </a:r>
            <a:endParaRPr lang="en-US" altLang="en-US" sz="2400" b="0" dirty="0" smtClean="0">
              <a:latin typeface="+mn-lt"/>
            </a:endParaRPr>
          </a:p>
          <a:p>
            <a:pPr marL="971550" lvl="2" indent="-342900" eaLnBrk="1" hangingPunct="1">
              <a:buFont typeface="Wingdings" panose="05000000000000000000" pitchFamily="2" charset="2"/>
              <a:buChar char="Ø"/>
            </a:pPr>
            <a:endParaRPr lang="en-US" altLang="en-US" sz="2400" b="0" dirty="0">
              <a:latin typeface="+mn-lt"/>
            </a:endParaRPr>
          </a:p>
        </p:txBody>
      </p:sp>
      <p:pic>
        <p:nvPicPr>
          <p:cNvPr id="10" name="Picture 2" descr="C:\Documents and Settings\petya\My Documents\SCERIN\SEERIN_laptop\PHOTOS\DSC_0012.JPG"/>
          <p:cNvPicPr>
            <a:picLocks noChangeAspect="1" noChangeArrowheads="1"/>
          </p:cNvPicPr>
          <p:nvPr/>
        </p:nvPicPr>
        <p:blipFill>
          <a:blip r:embed="rId4" cstate="print">
            <a:extLst>
              <a:ext uri="{28A0092B-C50C-407E-A947-70E740481C1C}">
                <a14:useLocalDpi xmlns:a14="http://schemas.microsoft.com/office/drawing/2010/main" val="0"/>
              </a:ext>
            </a:extLst>
          </a:blip>
          <a:srcRect l="2597" t="9776" r="4329" b="7822"/>
          <a:stretch>
            <a:fillRect/>
          </a:stretch>
        </p:blipFill>
        <p:spPr bwMode="auto">
          <a:xfrm>
            <a:off x="4648200" y="2147151"/>
            <a:ext cx="4409814" cy="26178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024716" y="574020"/>
            <a:ext cx="261610" cy="461665"/>
          </a:xfrm>
          <a:prstGeom prst="rect">
            <a:avLst/>
          </a:prstGeom>
        </p:spPr>
        <p:txBody>
          <a:bodyPr wrap="none">
            <a:spAutoFit/>
          </a:bodyPr>
          <a:lstStyle/>
          <a:p>
            <a:r>
              <a:rPr lang="en-US" altLang="en-US" sz="2400" dirty="0" smtClean="0">
                <a:solidFill>
                  <a:srgbClr val="002060"/>
                </a:solidFill>
              </a:rPr>
              <a:t> </a:t>
            </a:r>
            <a:endParaRPr lang="en-US" dirty="0">
              <a:solidFill>
                <a:srgbClr val="002060"/>
              </a:solidFill>
            </a:endParaRPr>
          </a:p>
        </p:txBody>
      </p:sp>
      <p:cxnSp>
        <p:nvCxnSpPr>
          <p:cNvPr id="27" name="Straight Connector 26"/>
          <p:cNvCxnSpPr/>
          <p:nvPr/>
        </p:nvCxnSpPr>
        <p:spPr bwMode="auto">
          <a:xfrm>
            <a:off x="0" y="1143000"/>
            <a:ext cx="8610600" cy="0"/>
          </a:xfrm>
          <a:prstGeom prst="line">
            <a:avLst/>
          </a:prstGeom>
          <a:solidFill>
            <a:schemeClr val="accent1"/>
          </a:solidFill>
          <a:ln w="28575" cap="rnd" cmpd="sng" algn="ctr">
            <a:solidFill>
              <a:srgbClr val="008000"/>
            </a:solidFill>
            <a:prstDash val="solid"/>
            <a:round/>
            <a:headEnd type="none" w="med" len="med"/>
            <a:tailEnd type="none" w="med" len="med"/>
          </a:ln>
          <a:effectLst/>
        </p:spPr>
      </p:cxnSp>
      <p:grpSp>
        <p:nvGrpSpPr>
          <p:cNvPr id="32" name="Group 31"/>
          <p:cNvGrpSpPr/>
          <p:nvPr/>
        </p:nvGrpSpPr>
        <p:grpSpPr>
          <a:xfrm>
            <a:off x="119742" y="6242751"/>
            <a:ext cx="8944986" cy="524135"/>
            <a:chOff x="152400" y="6242751"/>
            <a:chExt cx="8944986" cy="524135"/>
          </a:xfrm>
        </p:grpSpPr>
        <p:grpSp>
          <p:nvGrpSpPr>
            <p:cNvPr id="33" name="Group 32"/>
            <p:cNvGrpSpPr/>
            <p:nvPr/>
          </p:nvGrpSpPr>
          <p:grpSpPr>
            <a:xfrm>
              <a:off x="152400" y="6242751"/>
              <a:ext cx="5589870" cy="489203"/>
              <a:chOff x="152400" y="6242751"/>
              <a:chExt cx="5589870" cy="489203"/>
            </a:xfrm>
          </p:grpSpPr>
          <p:grpSp>
            <p:nvGrpSpPr>
              <p:cNvPr id="35" name="Group 34"/>
              <p:cNvGrpSpPr/>
              <p:nvPr/>
            </p:nvGrpSpPr>
            <p:grpSpPr>
              <a:xfrm>
                <a:off x="1219200" y="6248400"/>
                <a:ext cx="4523070" cy="483554"/>
                <a:chOff x="-55055" y="6248400"/>
                <a:chExt cx="4523070" cy="483554"/>
              </a:xfrm>
            </p:grpSpPr>
            <p:pic>
              <p:nvPicPr>
                <p:cNvPr id="39" name="Picture 10" descr="NASA Land Cover Land Use Logo"/>
                <p:cNvPicPr>
                  <a:picLocks noChangeAspect="1" noChangeArrowheads="1"/>
                </p:cNvPicPr>
                <p:nvPr/>
              </p:nvPicPr>
              <p:blipFill>
                <a:blip r:embed="rId5" cstate="print"/>
                <a:srcRect b="50000"/>
                <a:stretch>
                  <a:fillRect/>
                </a:stretch>
              </p:blipFill>
              <p:spPr bwMode="auto">
                <a:xfrm>
                  <a:off x="880490" y="6248400"/>
                  <a:ext cx="2803390" cy="483554"/>
                </a:xfrm>
                <a:prstGeom prst="rect">
                  <a:avLst/>
                </a:prstGeom>
                <a:noFill/>
                <a:ln w="9525">
                  <a:noFill/>
                  <a:miter lim="800000"/>
                  <a:headEnd/>
                  <a:tailEnd/>
                </a:ln>
              </p:spPr>
            </p:pic>
            <p:pic>
              <p:nvPicPr>
                <p:cNvPr id="40" name="Picture 5" descr=":GOFC-Gold-logo-blktxt.gif"/>
                <p:cNvPicPr>
                  <a:picLocks noChangeAspect="1" noChangeArrowheads="1"/>
                </p:cNvPicPr>
                <p:nvPr/>
              </p:nvPicPr>
              <p:blipFill>
                <a:blip r:embed="rId6" cstate="print"/>
                <a:srcRect/>
                <a:stretch>
                  <a:fillRect/>
                </a:stretch>
              </p:blipFill>
              <p:spPr bwMode="auto">
                <a:xfrm>
                  <a:off x="-55055" y="6318988"/>
                  <a:ext cx="1371600" cy="359494"/>
                </a:xfrm>
                <a:prstGeom prst="rect">
                  <a:avLst/>
                </a:prstGeom>
                <a:noFill/>
                <a:ln w="9525">
                  <a:noFill/>
                  <a:miter lim="800000"/>
                  <a:headEnd/>
                  <a:tailEnd/>
                </a:ln>
              </p:spPr>
            </p:pic>
            <p:pic>
              <p:nvPicPr>
                <p:cNvPr id="41" name="Picture 4" descr=":start logo-small.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91181" y="6339307"/>
                  <a:ext cx="1176834" cy="325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 name="Group 35"/>
              <p:cNvGrpSpPr/>
              <p:nvPr/>
            </p:nvGrpSpPr>
            <p:grpSpPr>
              <a:xfrm>
                <a:off x="152400" y="6242751"/>
                <a:ext cx="1027513" cy="457200"/>
                <a:chOff x="3581400" y="6262098"/>
                <a:chExt cx="1027513" cy="457200"/>
              </a:xfrm>
            </p:grpSpPr>
            <p:pic>
              <p:nvPicPr>
                <p:cNvPr id="37" name="Picture 9" descr="Image18"/>
                <p:cNvPicPr>
                  <a:picLocks noChangeAspect="1" noChangeArrowheads="1"/>
                </p:cNvPicPr>
                <p:nvPr/>
              </p:nvPicPr>
              <p:blipFill>
                <a:blip r:embed="rId8" cstate="print"/>
                <a:srcRect/>
                <a:stretch>
                  <a:fillRect/>
                </a:stretch>
              </p:blipFill>
              <p:spPr bwMode="auto">
                <a:xfrm>
                  <a:off x="4138893" y="6267747"/>
                  <a:ext cx="470020" cy="451551"/>
                </a:xfrm>
                <a:prstGeom prst="rect">
                  <a:avLst/>
                </a:prstGeom>
                <a:noFill/>
                <a:ln w="9525">
                  <a:noFill/>
                  <a:miter lim="800000"/>
                  <a:headEnd/>
                  <a:tailEnd/>
                </a:ln>
              </p:spPr>
            </p:pic>
            <p:pic>
              <p:nvPicPr>
                <p:cNvPr id="38" name="Picture 13" descr="C:\Users\pentchev\AppData\Local\Temp\JCET_logo_no_bg.png"/>
                <p:cNvPicPr>
                  <a:picLocks noChangeAspect="1" noChangeArrowheads="1"/>
                </p:cNvPicPr>
                <p:nvPr/>
              </p:nvPicPr>
              <p:blipFill>
                <a:blip r:embed="rId9" cstate="print"/>
                <a:srcRect/>
                <a:stretch>
                  <a:fillRect/>
                </a:stretch>
              </p:blipFill>
              <p:spPr bwMode="auto">
                <a:xfrm>
                  <a:off x="3581400" y="6262098"/>
                  <a:ext cx="466219" cy="457200"/>
                </a:xfrm>
                <a:prstGeom prst="rect">
                  <a:avLst/>
                </a:prstGeom>
                <a:noFill/>
                <a:ln w="9525">
                  <a:noFill/>
                  <a:miter lim="800000"/>
                  <a:headEnd/>
                  <a:tailEnd/>
                </a:ln>
              </p:spPr>
            </p:pic>
          </p:grpSp>
        </p:grpSp>
        <p:sp>
          <p:nvSpPr>
            <p:cNvPr id="34" name="TextovéPole 8"/>
            <p:cNvSpPr txBox="1">
              <a:spLocks noChangeArrowheads="1"/>
            </p:cNvSpPr>
            <p:nvPr/>
          </p:nvSpPr>
          <p:spPr bwMode="auto">
            <a:xfrm>
              <a:off x="5668386" y="6243666"/>
              <a:ext cx="3429000" cy="523220"/>
            </a:xfrm>
            <a:prstGeom prst="rect">
              <a:avLst/>
            </a:prstGeom>
            <a:noFill/>
            <a:ln w="9525">
              <a:noFill/>
              <a:miter lim="800000"/>
              <a:headEnd/>
              <a:tailEnd/>
            </a:ln>
          </p:spPr>
          <p:txBody>
            <a:bodyPr>
              <a:spAutoFit/>
            </a:bodyPr>
            <a:lstStyle/>
            <a:p>
              <a:pPr algn="r" eaLnBrk="0" hangingPunct="0">
                <a:defRPr/>
              </a:pPr>
              <a:r>
                <a:rPr lang="en-US" sz="1400" dirty="0" smtClean="0">
                  <a:solidFill>
                    <a:srgbClr val="008000"/>
                  </a:solidFill>
                  <a:latin typeface="+mn-lt"/>
                </a:rPr>
                <a:t>GOFC-GOLD </a:t>
              </a:r>
              <a:r>
                <a:rPr lang="en-US" sz="1400" dirty="0" smtClean="0">
                  <a:solidFill>
                    <a:srgbClr val="008000"/>
                  </a:solidFill>
                  <a:latin typeface="+mn-lt"/>
                </a:rPr>
                <a:t>RN </a:t>
              </a:r>
              <a:r>
                <a:rPr lang="en-US" sz="1400" dirty="0" smtClean="0">
                  <a:solidFill>
                    <a:srgbClr val="008000"/>
                  </a:solidFill>
                  <a:latin typeface="+mn-lt"/>
                </a:rPr>
                <a:t>Summit</a:t>
              </a:r>
              <a:r>
                <a:rPr lang="cs-CZ" sz="1400" dirty="0" smtClean="0">
                  <a:solidFill>
                    <a:srgbClr val="008000"/>
                  </a:solidFill>
                  <a:latin typeface="+mn-lt"/>
                </a:rPr>
                <a:t> </a:t>
              </a:r>
              <a:endParaRPr lang="en-US" sz="1400" dirty="0" smtClean="0">
                <a:solidFill>
                  <a:srgbClr val="008000"/>
                </a:solidFill>
                <a:latin typeface="+mn-lt"/>
              </a:endParaRPr>
            </a:p>
            <a:p>
              <a:pPr algn="r">
                <a:defRPr/>
              </a:pPr>
              <a:r>
                <a:rPr lang="en-US" sz="1400" dirty="0" smtClean="0">
                  <a:solidFill>
                    <a:srgbClr val="008000"/>
                  </a:solidFill>
                  <a:latin typeface="+mn-lt"/>
                </a:rPr>
                <a:t>13-16</a:t>
              </a:r>
              <a:r>
                <a:rPr lang="cs-CZ" sz="1400" dirty="0" smtClean="0">
                  <a:solidFill>
                    <a:srgbClr val="008000"/>
                  </a:solidFill>
                  <a:latin typeface="+mn-lt"/>
                </a:rPr>
                <a:t> September</a:t>
              </a:r>
              <a:r>
                <a:rPr lang="en-US" sz="1400" dirty="0" smtClean="0">
                  <a:solidFill>
                    <a:srgbClr val="008000"/>
                  </a:solidFill>
                  <a:latin typeface="+mn-lt"/>
                </a:rPr>
                <a:t>, </a:t>
              </a:r>
              <a:r>
                <a:rPr lang="en-US" sz="1400" dirty="0">
                  <a:solidFill>
                    <a:srgbClr val="008000"/>
                  </a:solidFill>
                  <a:latin typeface="+mn-lt"/>
                </a:rPr>
                <a:t>201</a:t>
              </a:r>
              <a:r>
                <a:rPr lang="cs-CZ" sz="1400" dirty="0" smtClean="0">
                  <a:solidFill>
                    <a:srgbClr val="008000"/>
                  </a:solidFill>
                  <a:latin typeface="+mn-lt"/>
                </a:rPr>
                <a:t>7</a:t>
              </a:r>
              <a:r>
                <a:rPr lang="en-US" sz="1400" dirty="0" smtClean="0">
                  <a:solidFill>
                    <a:srgbClr val="008000"/>
                  </a:solidFill>
                  <a:latin typeface="+mn-lt"/>
                </a:rPr>
                <a:t>, </a:t>
              </a:r>
              <a:r>
                <a:rPr lang="cs-CZ" sz="1400" dirty="0">
                  <a:solidFill>
                    <a:srgbClr val="008000"/>
                  </a:solidFill>
                </a:rPr>
                <a:t>Tbilisi</a:t>
              </a:r>
              <a:r>
                <a:rPr lang="en-US" sz="1400" dirty="0">
                  <a:solidFill>
                    <a:srgbClr val="008000"/>
                  </a:solidFill>
                </a:rPr>
                <a:t>, </a:t>
              </a:r>
              <a:r>
                <a:rPr lang="en-US" sz="1400" dirty="0" smtClean="0">
                  <a:solidFill>
                    <a:srgbClr val="008000"/>
                  </a:solidFill>
                </a:rPr>
                <a:t>Georgia</a:t>
              </a:r>
              <a:r>
                <a:rPr lang="cs-CZ" sz="1400" dirty="0" smtClean="0">
                  <a:solidFill>
                    <a:srgbClr val="008000"/>
                  </a:solidFill>
                  <a:latin typeface="+mn-lt"/>
                </a:rPr>
                <a:t> </a:t>
              </a:r>
              <a:endParaRPr lang="cs-CZ" sz="1400" dirty="0">
                <a:solidFill>
                  <a:srgbClr val="008000"/>
                </a:solidFill>
                <a:latin typeface="+mn-lt"/>
              </a:endParaRPr>
            </a:p>
          </p:txBody>
        </p:sp>
      </p:grpSp>
    </p:spTree>
    <p:extLst>
      <p:ext uri="{BB962C8B-B14F-4D97-AF65-F5344CB8AC3E}">
        <p14:creationId xmlns:p14="http://schemas.microsoft.com/office/powerpoint/2010/main" val="16896620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ovéPole 1"/>
          <p:cNvSpPr txBox="1">
            <a:spLocks noChangeArrowheads="1"/>
          </p:cNvSpPr>
          <p:nvPr/>
        </p:nvSpPr>
        <p:spPr bwMode="auto">
          <a:xfrm>
            <a:off x="1600200" y="1219200"/>
            <a:ext cx="73914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b="1">
                <a:solidFill>
                  <a:schemeClr val="tx1"/>
                </a:solidFill>
                <a:latin typeface="Times New Roman" pitchFamily="18" charset="0"/>
                <a:cs typeface="Arial" pitchFamily="34" charset="0"/>
              </a:defRPr>
            </a:lvl1pPr>
            <a:lvl2pPr marL="742950" indent="-285750">
              <a:defRPr sz="2200" b="1">
                <a:solidFill>
                  <a:schemeClr val="tx1"/>
                </a:solidFill>
                <a:latin typeface="Times New Roman" pitchFamily="18" charset="0"/>
                <a:cs typeface="Arial" pitchFamily="34" charset="0"/>
              </a:defRPr>
            </a:lvl2pPr>
            <a:lvl3pPr marL="1143000" indent="-228600">
              <a:defRPr sz="2200" b="1">
                <a:solidFill>
                  <a:schemeClr val="tx1"/>
                </a:solidFill>
                <a:latin typeface="Times New Roman" pitchFamily="18" charset="0"/>
                <a:cs typeface="Arial" pitchFamily="34" charset="0"/>
              </a:defRPr>
            </a:lvl3pPr>
            <a:lvl4pPr marL="1600200" indent="-228600">
              <a:defRPr sz="2200" b="1">
                <a:solidFill>
                  <a:schemeClr val="tx1"/>
                </a:solidFill>
                <a:latin typeface="Times New Roman" pitchFamily="18" charset="0"/>
                <a:cs typeface="Arial" pitchFamily="34" charset="0"/>
              </a:defRPr>
            </a:lvl4pPr>
            <a:lvl5pPr marL="2057400" indent="-228600">
              <a:defRPr sz="2200"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200"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200"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200"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200" b="1">
                <a:solidFill>
                  <a:schemeClr val="tx1"/>
                </a:solidFill>
                <a:latin typeface="Times New Roman" pitchFamily="18" charset="0"/>
                <a:cs typeface="Arial" pitchFamily="34" charset="0"/>
              </a:defRPr>
            </a:lvl9pPr>
          </a:lstStyle>
          <a:p>
            <a:r>
              <a:rPr lang="cs-CZ" altLang="en-US" sz="2400" dirty="0">
                <a:solidFill>
                  <a:srgbClr val="00664D"/>
                </a:solidFill>
                <a:latin typeface="+mn-lt"/>
              </a:rPr>
              <a:t>Network Coordinator </a:t>
            </a:r>
            <a:r>
              <a:rPr lang="cs-CZ" altLang="en-US" sz="2400" dirty="0" smtClean="0">
                <a:solidFill>
                  <a:srgbClr val="00664D"/>
                </a:solidFill>
                <a:latin typeface="+mn-lt"/>
              </a:rPr>
              <a:t>U.S</a:t>
            </a:r>
            <a:r>
              <a:rPr lang="cs-CZ" altLang="en-US" sz="2400" dirty="0">
                <a:solidFill>
                  <a:srgbClr val="00664D"/>
                </a:solidFill>
                <a:latin typeface="+mn-lt"/>
              </a:rPr>
              <a:t>.: </a:t>
            </a:r>
            <a:r>
              <a:rPr lang="cs-CZ" altLang="en-US" sz="2000" dirty="0">
                <a:solidFill>
                  <a:srgbClr val="000000"/>
                </a:solidFill>
                <a:latin typeface="+mn-lt"/>
              </a:rPr>
              <a:t/>
            </a:r>
            <a:br>
              <a:rPr lang="cs-CZ" altLang="en-US" sz="2000" dirty="0">
                <a:solidFill>
                  <a:srgbClr val="000000"/>
                </a:solidFill>
                <a:latin typeface="+mn-lt"/>
              </a:rPr>
            </a:br>
            <a:r>
              <a:rPr lang="cs-CZ" altLang="en-US" sz="2000" dirty="0">
                <a:solidFill>
                  <a:srgbClr val="3333CC"/>
                </a:solidFill>
                <a:latin typeface="+mn-lt"/>
              </a:rPr>
              <a:t>Petya Campbell </a:t>
            </a:r>
            <a:r>
              <a:rPr lang="cs-CZ" altLang="en-US" sz="2000" dirty="0">
                <a:solidFill>
                  <a:srgbClr val="3333CC"/>
                </a:solidFill>
                <a:latin typeface="+mn-lt"/>
                <a:hlinkClick r:id="rId2"/>
              </a:rPr>
              <a:t>petya.campbell@nasa.gov</a:t>
            </a:r>
            <a:r>
              <a:rPr lang="cs-CZ" altLang="en-US" sz="2000" dirty="0">
                <a:solidFill>
                  <a:srgbClr val="000000"/>
                </a:solidFill>
                <a:latin typeface="+mn-lt"/>
              </a:rPr>
              <a:t/>
            </a:r>
            <a:br>
              <a:rPr lang="cs-CZ" altLang="en-US" sz="2000" dirty="0">
                <a:solidFill>
                  <a:srgbClr val="000000"/>
                </a:solidFill>
                <a:latin typeface="+mn-lt"/>
              </a:rPr>
            </a:br>
            <a:r>
              <a:rPr lang="cs-CZ" altLang="en-US" sz="2000" b="0" dirty="0">
                <a:solidFill>
                  <a:srgbClr val="000000"/>
                </a:solidFill>
                <a:latin typeface="+mn-lt"/>
              </a:rPr>
              <a:t>Joint Center for Earth Systems Technology (JCET</a:t>
            </a:r>
            <a:r>
              <a:rPr lang="cs-CZ" altLang="en-US" sz="2000" b="0" dirty="0" smtClean="0">
                <a:solidFill>
                  <a:srgbClr val="000000"/>
                </a:solidFill>
                <a:latin typeface="+mn-lt"/>
              </a:rPr>
              <a:t>) </a:t>
            </a:r>
            <a:endParaRPr lang="en-US" altLang="en-US" sz="2000" b="0" dirty="0" smtClean="0">
              <a:solidFill>
                <a:srgbClr val="000000"/>
              </a:solidFill>
              <a:latin typeface="+mn-lt"/>
            </a:endParaRPr>
          </a:p>
          <a:p>
            <a:r>
              <a:rPr lang="cs-CZ" altLang="en-US" sz="2000" b="0" dirty="0" smtClean="0">
                <a:solidFill>
                  <a:srgbClr val="000000"/>
                </a:solidFill>
                <a:latin typeface="+mn-lt"/>
              </a:rPr>
              <a:t>University </a:t>
            </a:r>
            <a:r>
              <a:rPr lang="cs-CZ" altLang="en-US" sz="2000" b="0" dirty="0">
                <a:solidFill>
                  <a:srgbClr val="000000"/>
                </a:solidFill>
                <a:latin typeface="+mn-lt"/>
              </a:rPr>
              <a:t>of Maryland Baltimore County</a:t>
            </a:r>
            <a:br>
              <a:rPr lang="cs-CZ" altLang="en-US" sz="2000" b="0" dirty="0">
                <a:solidFill>
                  <a:srgbClr val="000000"/>
                </a:solidFill>
                <a:latin typeface="+mn-lt"/>
              </a:rPr>
            </a:br>
            <a:r>
              <a:rPr lang="cs-CZ" altLang="en-US" sz="2000" b="0" dirty="0">
                <a:solidFill>
                  <a:srgbClr val="000000"/>
                </a:solidFill>
                <a:latin typeface="+mn-lt"/>
              </a:rPr>
              <a:t>NASA Goddard Space Flight Center, Biospheric </a:t>
            </a:r>
            <a:r>
              <a:rPr lang="cs-CZ" altLang="en-US" sz="2000" b="0" dirty="0" smtClean="0">
                <a:solidFill>
                  <a:srgbClr val="000000"/>
                </a:solidFill>
                <a:latin typeface="+mn-lt"/>
              </a:rPr>
              <a:t>Sciences</a:t>
            </a:r>
            <a:r>
              <a:rPr lang="en-US" altLang="en-US" sz="2000" b="0" dirty="0" smtClean="0">
                <a:solidFill>
                  <a:srgbClr val="000000"/>
                </a:solidFill>
                <a:latin typeface="+mn-lt"/>
              </a:rPr>
              <a:t> </a:t>
            </a:r>
            <a:r>
              <a:rPr lang="en-US" altLang="en-US" sz="2000" b="0" dirty="0" smtClean="0">
                <a:solidFill>
                  <a:srgbClr val="000000"/>
                </a:solidFill>
                <a:latin typeface="+mn-lt"/>
              </a:rPr>
              <a:t>Laboratory</a:t>
            </a:r>
            <a:r>
              <a:rPr lang="cs-CZ" altLang="en-US" sz="2000" b="0" dirty="0" smtClean="0">
                <a:solidFill>
                  <a:srgbClr val="000000"/>
                </a:solidFill>
                <a:latin typeface="+mn-lt"/>
              </a:rPr>
              <a:t> </a:t>
            </a:r>
            <a:r>
              <a:rPr lang="cs-CZ" altLang="en-US" sz="2000" b="0" dirty="0">
                <a:solidFill>
                  <a:srgbClr val="000000"/>
                </a:solidFill>
                <a:latin typeface="+mn-lt"/>
              </a:rPr>
              <a:t>Greenbelt, </a:t>
            </a:r>
            <a:r>
              <a:rPr lang="cs-CZ" altLang="en-US" sz="2000" b="0" dirty="0" smtClean="0">
                <a:solidFill>
                  <a:srgbClr val="000000"/>
                </a:solidFill>
                <a:latin typeface="+mn-lt"/>
              </a:rPr>
              <a:t>Maryland, </a:t>
            </a:r>
            <a:r>
              <a:rPr lang="cs-CZ" altLang="en-US" sz="2000" b="0" dirty="0">
                <a:solidFill>
                  <a:srgbClr val="000000"/>
                </a:solidFill>
                <a:latin typeface="+mn-lt"/>
              </a:rPr>
              <a:t>USA </a:t>
            </a:r>
            <a:br>
              <a:rPr lang="cs-CZ" altLang="en-US" sz="2000" b="0" dirty="0">
                <a:solidFill>
                  <a:srgbClr val="000000"/>
                </a:solidFill>
                <a:latin typeface="+mn-lt"/>
              </a:rPr>
            </a:br>
            <a:endParaRPr lang="cs-CZ" altLang="en-US" sz="2000" dirty="0">
              <a:solidFill>
                <a:srgbClr val="000000"/>
              </a:solidFill>
              <a:latin typeface="+mn-lt"/>
            </a:endParaRPr>
          </a:p>
          <a:p>
            <a:r>
              <a:rPr lang="cs-CZ" altLang="en-US" sz="2400" dirty="0">
                <a:solidFill>
                  <a:srgbClr val="00664D"/>
                </a:solidFill>
              </a:rPr>
              <a:t>Network Coordinator </a:t>
            </a:r>
            <a:r>
              <a:rPr lang="cs-CZ" altLang="en-US" sz="2400" dirty="0" smtClean="0">
                <a:solidFill>
                  <a:srgbClr val="00664D"/>
                </a:solidFill>
                <a:latin typeface="+mn-lt"/>
              </a:rPr>
              <a:t>E</a:t>
            </a:r>
            <a:r>
              <a:rPr lang="en-US" altLang="en-US" sz="2400" dirty="0" smtClean="0">
                <a:solidFill>
                  <a:srgbClr val="00664D"/>
                </a:solidFill>
                <a:latin typeface="+mn-lt"/>
              </a:rPr>
              <a:t>.U.</a:t>
            </a:r>
            <a:r>
              <a:rPr lang="cs-CZ" altLang="en-US" sz="2400" dirty="0" smtClean="0">
                <a:solidFill>
                  <a:srgbClr val="00664D"/>
                </a:solidFill>
                <a:latin typeface="+mn-lt"/>
              </a:rPr>
              <a:t>: </a:t>
            </a:r>
            <a:endParaRPr lang="cs-CZ" altLang="en-US" sz="2400" dirty="0">
              <a:solidFill>
                <a:srgbClr val="00664D"/>
              </a:solidFill>
              <a:latin typeface="+mn-lt"/>
            </a:endParaRPr>
          </a:p>
          <a:p>
            <a:r>
              <a:rPr lang="cs-CZ" altLang="en-US" sz="2000" dirty="0">
                <a:solidFill>
                  <a:srgbClr val="3333CC"/>
                </a:solidFill>
                <a:latin typeface="+mn-lt"/>
              </a:rPr>
              <a:t>Jana Albrechtova </a:t>
            </a:r>
            <a:r>
              <a:rPr lang="cs-CZ" altLang="en-US" sz="2000" dirty="0">
                <a:solidFill>
                  <a:srgbClr val="3333CC"/>
                </a:solidFill>
                <a:latin typeface="+mn-lt"/>
                <a:hlinkClick r:id="rId3"/>
              </a:rPr>
              <a:t> albrecht@natur.cuni.cz </a:t>
            </a:r>
            <a:r>
              <a:rPr lang="cs-CZ" altLang="en-US" sz="2000" dirty="0">
                <a:solidFill>
                  <a:srgbClr val="000000"/>
                </a:solidFill>
                <a:latin typeface="+mn-lt"/>
              </a:rPr>
              <a:t/>
            </a:r>
            <a:br>
              <a:rPr lang="cs-CZ" altLang="en-US" sz="2000" dirty="0">
                <a:solidFill>
                  <a:srgbClr val="000000"/>
                </a:solidFill>
                <a:latin typeface="+mn-lt"/>
              </a:rPr>
            </a:br>
            <a:r>
              <a:rPr lang="cs-CZ" altLang="en-US" sz="2000" b="0" dirty="0">
                <a:solidFill>
                  <a:srgbClr val="000000"/>
                </a:solidFill>
                <a:latin typeface="+mn-lt"/>
              </a:rPr>
              <a:t>Department of Experimental Plant Biology, Faculty of </a:t>
            </a:r>
            <a:r>
              <a:rPr lang="cs-CZ" altLang="en-US" sz="2000" b="0" dirty="0" smtClean="0">
                <a:solidFill>
                  <a:srgbClr val="000000"/>
                </a:solidFill>
                <a:latin typeface="+mn-lt"/>
              </a:rPr>
              <a:t>Science</a:t>
            </a:r>
            <a:endParaRPr lang="en-US" altLang="en-US" sz="2000" b="0" dirty="0" smtClean="0">
              <a:solidFill>
                <a:srgbClr val="000000"/>
              </a:solidFill>
              <a:latin typeface="+mn-lt"/>
            </a:endParaRPr>
          </a:p>
          <a:p>
            <a:r>
              <a:rPr lang="cs-CZ" altLang="en-US" sz="2000" b="0" dirty="0" smtClean="0">
                <a:solidFill>
                  <a:srgbClr val="000000"/>
                </a:solidFill>
                <a:latin typeface="+mn-lt"/>
              </a:rPr>
              <a:t>Charles University</a:t>
            </a:r>
            <a:r>
              <a:rPr lang="en-US" altLang="en-US" sz="2000" b="0" dirty="0" smtClean="0">
                <a:solidFill>
                  <a:srgbClr val="000000"/>
                </a:solidFill>
                <a:latin typeface="+mn-lt"/>
              </a:rPr>
              <a:t>,</a:t>
            </a:r>
            <a:r>
              <a:rPr lang="cs-CZ" altLang="en-US" sz="2000" b="0" dirty="0" smtClean="0">
                <a:solidFill>
                  <a:srgbClr val="000000"/>
                </a:solidFill>
                <a:latin typeface="+mn-lt"/>
              </a:rPr>
              <a:t> </a:t>
            </a:r>
            <a:r>
              <a:rPr lang="cs-CZ" altLang="en-US" sz="2000" b="0" dirty="0" smtClean="0">
                <a:solidFill>
                  <a:srgbClr val="000000"/>
                </a:solidFill>
                <a:latin typeface="+mn-lt"/>
              </a:rPr>
              <a:t>Prague</a:t>
            </a:r>
            <a:r>
              <a:rPr lang="en-US" altLang="en-US" sz="2000" b="0" dirty="0" smtClean="0">
                <a:solidFill>
                  <a:srgbClr val="000000"/>
                </a:solidFill>
                <a:latin typeface="+mn-lt"/>
              </a:rPr>
              <a:t>, Czech </a:t>
            </a:r>
            <a:r>
              <a:rPr lang="en-US" altLang="en-US" sz="2000" b="0" dirty="0" smtClean="0">
                <a:solidFill>
                  <a:srgbClr val="000000"/>
                </a:solidFill>
                <a:latin typeface="+mn-lt"/>
              </a:rPr>
              <a:t>Republic</a:t>
            </a:r>
            <a:r>
              <a:rPr lang="cs-CZ" altLang="en-US" sz="2000" dirty="0">
                <a:solidFill>
                  <a:srgbClr val="000000"/>
                </a:solidFill>
                <a:latin typeface="+mn-lt"/>
              </a:rPr>
              <a:t/>
            </a:r>
            <a:br>
              <a:rPr lang="cs-CZ" altLang="en-US" sz="2000" dirty="0">
                <a:solidFill>
                  <a:srgbClr val="000000"/>
                </a:solidFill>
                <a:latin typeface="+mn-lt"/>
              </a:rPr>
            </a:br>
            <a:endParaRPr lang="en-US" altLang="en-US" sz="2000" dirty="0" smtClean="0">
              <a:solidFill>
                <a:srgbClr val="000000"/>
              </a:solidFill>
              <a:latin typeface="+mn-lt"/>
            </a:endParaRPr>
          </a:p>
          <a:p>
            <a:r>
              <a:rPr lang="en-US" altLang="en-US" sz="2000" dirty="0" smtClean="0">
                <a:solidFill>
                  <a:srgbClr val="000000"/>
                </a:solidFill>
                <a:latin typeface="+mn-lt"/>
              </a:rPr>
              <a:t>Assistant </a:t>
            </a:r>
            <a:r>
              <a:rPr lang="en-US" altLang="en-US" sz="2000" dirty="0">
                <a:solidFill>
                  <a:srgbClr val="000000"/>
                </a:solidFill>
                <a:latin typeface="+mn-lt"/>
              </a:rPr>
              <a:t>R</a:t>
            </a:r>
            <a:r>
              <a:rPr lang="en-US" altLang="en-US" sz="2000" dirty="0" smtClean="0">
                <a:solidFill>
                  <a:srgbClr val="000000"/>
                </a:solidFill>
                <a:latin typeface="+mn-lt"/>
              </a:rPr>
              <a:t>egional Coordinator,</a:t>
            </a:r>
            <a:r>
              <a:rPr lang="cs-CZ" altLang="en-US" sz="2000" dirty="0" smtClean="0">
                <a:solidFill>
                  <a:srgbClr val="00664D"/>
                </a:solidFill>
              </a:rPr>
              <a:t> </a:t>
            </a:r>
            <a:r>
              <a:rPr lang="cs-CZ" altLang="en-US" sz="2000" dirty="0">
                <a:solidFill>
                  <a:srgbClr val="00664D"/>
                </a:solidFill>
              </a:rPr>
              <a:t>Czech Republic</a:t>
            </a:r>
            <a:endParaRPr lang="cs-CZ" altLang="en-US" sz="2000" dirty="0">
              <a:solidFill>
                <a:srgbClr val="000000"/>
              </a:solidFill>
              <a:latin typeface="+mn-lt"/>
              <a:hlinkClick r:id="rId3"/>
            </a:endParaRPr>
          </a:p>
          <a:p>
            <a:r>
              <a:rPr lang="cs-CZ" altLang="en-US" sz="2000" dirty="0">
                <a:solidFill>
                  <a:srgbClr val="3333CC"/>
                </a:solidFill>
                <a:latin typeface="+mn-lt"/>
              </a:rPr>
              <a:t>Lucie Kupkova </a:t>
            </a:r>
            <a:r>
              <a:rPr lang="cs-CZ" altLang="en-US" sz="2000" dirty="0" smtClean="0">
                <a:solidFill>
                  <a:srgbClr val="3333CC"/>
                </a:solidFill>
                <a:latin typeface="+mn-lt"/>
                <a:hlinkClick r:id="rId4"/>
              </a:rPr>
              <a:t>lucie.kupova@gmail.com</a:t>
            </a:r>
            <a:endParaRPr lang="en-US" altLang="en-US" sz="2000" dirty="0" smtClean="0">
              <a:solidFill>
                <a:srgbClr val="3333CC"/>
              </a:solidFill>
              <a:latin typeface="+mn-lt"/>
            </a:endParaRPr>
          </a:p>
          <a:p>
            <a:r>
              <a:rPr lang="cs-CZ" altLang="en-US" sz="2000" b="0" dirty="0">
                <a:solidFill>
                  <a:srgbClr val="000000"/>
                </a:solidFill>
              </a:rPr>
              <a:t>Charles </a:t>
            </a:r>
            <a:r>
              <a:rPr lang="cs-CZ" altLang="en-US" sz="2000" b="0" dirty="0" smtClean="0">
                <a:solidFill>
                  <a:srgbClr val="000000"/>
                </a:solidFill>
              </a:rPr>
              <a:t>University</a:t>
            </a:r>
            <a:r>
              <a:rPr lang="en-US" altLang="en-US" sz="2000" b="0" dirty="0" smtClean="0">
                <a:solidFill>
                  <a:srgbClr val="000000"/>
                </a:solidFill>
              </a:rPr>
              <a:t>,</a:t>
            </a:r>
            <a:r>
              <a:rPr lang="cs-CZ" altLang="en-US" sz="2000" b="0" dirty="0" smtClean="0">
                <a:solidFill>
                  <a:srgbClr val="000000"/>
                </a:solidFill>
              </a:rPr>
              <a:t> </a:t>
            </a:r>
            <a:r>
              <a:rPr lang="cs-CZ" altLang="en-US" sz="2000" b="0" dirty="0">
                <a:solidFill>
                  <a:srgbClr val="000000"/>
                </a:solidFill>
              </a:rPr>
              <a:t>Prague</a:t>
            </a:r>
            <a:r>
              <a:rPr lang="en-US" altLang="en-US" sz="2000" b="0" dirty="0">
                <a:solidFill>
                  <a:srgbClr val="000000"/>
                </a:solidFill>
              </a:rPr>
              <a:t>, Czech Republic</a:t>
            </a:r>
            <a:endParaRPr lang="cs-CZ" altLang="en-US" sz="2000" dirty="0">
              <a:solidFill>
                <a:srgbClr val="3333CC"/>
              </a:solidFill>
              <a:latin typeface="+mn-lt"/>
              <a:hlinkClick r:id="rId3"/>
            </a:endParaRPr>
          </a:p>
        </p:txBody>
      </p:sp>
      <p:pic>
        <p:nvPicPr>
          <p:cNvPr id="38915" name="Picture 2" descr="http://kfrserver.natur.cuni.cz/lide/albrecht/image_files/albrechtov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392487"/>
            <a:ext cx="885825"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8" descr="http://m3.licdn.com/mpr/pub/image-qjFKhigVB9bP8v_mnMnvQ9Wv0Duxb0t7qjFBQzgj0-Bp3CHgqjFBcMHV0G-92UI5INaQ/lucie-kupkov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974768"/>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6" descr="cv22.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1447800"/>
            <a:ext cx="890588"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434238" y="228600"/>
            <a:ext cx="4275529" cy="646331"/>
          </a:xfrm>
          <a:prstGeom prst="rect">
            <a:avLst/>
          </a:prstGeom>
        </p:spPr>
        <p:txBody>
          <a:bodyPr wrap="none">
            <a:spAutoFit/>
          </a:bodyPr>
          <a:lstStyle/>
          <a:p>
            <a:pPr algn="ctr">
              <a:defRPr/>
            </a:pPr>
            <a:r>
              <a:rPr lang="cs-CZ" sz="3600" kern="0" dirty="0">
                <a:solidFill>
                  <a:schemeClr val="accent6">
                    <a:lumMod val="50000"/>
                  </a:schemeClr>
                </a:solidFill>
                <a:latin typeface="+mj-lt"/>
              </a:rPr>
              <a:t>SCERIN</a:t>
            </a:r>
            <a:r>
              <a:rPr lang="en-US" sz="3600" kern="0" dirty="0">
                <a:solidFill>
                  <a:schemeClr val="accent6">
                    <a:lumMod val="50000"/>
                  </a:schemeClr>
                </a:solidFill>
                <a:latin typeface="+mj-lt"/>
              </a:rPr>
              <a:t> </a:t>
            </a:r>
            <a:r>
              <a:rPr lang="en-US" sz="3600" kern="0" dirty="0" smtClean="0">
                <a:solidFill>
                  <a:schemeClr val="accent6">
                    <a:lumMod val="50000"/>
                  </a:schemeClr>
                </a:solidFill>
                <a:latin typeface="+mj-lt"/>
              </a:rPr>
              <a:t>Leadership</a:t>
            </a:r>
            <a:endParaRPr lang="cs-CZ" sz="3600" kern="0" dirty="0">
              <a:solidFill>
                <a:schemeClr val="accent6">
                  <a:lumMod val="50000"/>
                </a:schemeClr>
              </a:solidFill>
              <a:latin typeface="+mj-lt"/>
            </a:endParaRPr>
          </a:p>
        </p:txBody>
      </p:sp>
      <p:cxnSp>
        <p:nvCxnSpPr>
          <p:cNvPr id="8" name="Straight Connector 7"/>
          <p:cNvCxnSpPr/>
          <p:nvPr/>
        </p:nvCxnSpPr>
        <p:spPr bwMode="auto">
          <a:xfrm>
            <a:off x="0" y="1143000"/>
            <a:ext cx="8610600" cy="0"/>
          </a:xfrm>
          <a:prstGeom prst="line">
            <a:avLst/>
          </a:prstGeom>
          <a:solidFill>
            <a:schemeClr val="accent1"/>
          </a:solidFill>
          <a:ln w="28575" cap="rnd" cmpd="sng" algn="ctr">
            <a:solidFill>
              <a:srgbClr val="008000"/>
            </a:solidFill>
            <a:prstDash val="solid"/>
            <a:round/>
            <a:headEnd type="none" w="med" len="med"/>
            <a:tailEnd type="none" w="med" len="med"/>
          </a:ln>
          <a:effectLst/>
        </p:spPr>
      </p:cxnSp>
      <p:grpSp>
        <p:nvGrpSpPr>
          <p:cNvPr id="19" name="Group 18"/>
          <p:cNvGrpSpPr/>
          <p:nvPr/>
        </p:nvGrpSpPr>
        <p:grpSpPr>
          <a:xfrm>
            <a:off x="119742" y="6242751"/>
            <a:ext cx="8944986" cy="524135"/>
            <a:chOff x="152400" y="6242751"/>
            <a:chExt cx="8944986" cy="524135"/>
          </a:xfrm>
        </p:grpSpPr>
        <p:grpSp>
          <p:nvGrpSpPr>
            <p:cNvPr id="20" name="Group 19"/>
            <p:cNvGrpSpPr/>
            <p:nvPr/>
          </p:nvGrpSpPr>
          <p:grpSpPr>
            <a:xfrm>
              <a:off x="152400" y="6242751"/>
              <a:ext cx="5589870" cy="489203"/>
              <a:chOff x="152400" y="6242751"/>
              <a:chExt cx="5589870" cy="489203"/>
            </a:xfrm>
          </p:grpSpPr>
          <p:grpSp>
            <p:nvGrpSpPr>
              <p:cNvPr id="22" name="Group 21"/>
              <p:cNvGrpSpPr/>
              <p:nvPr/>
            </p:nvGrpSpPr>
            <p:grpSpPr>
              <a:xfrm>
                <a:off x="1219200" y="6248400"/>
                <a:ext cx="4523070" cy="483554"/>
                <a:chOff x="-55055" y="6248400"/>
                <a:chExt cx="4523070" cy="483554"/>
              </a:xfrm>
            </p:grpSpPr>
            <p:pic>
              <p:nvPicPr>
                <p:cNvPr id="26" name="Picture 10" descr="NASA Land Cover Land Use Logo"/>
                <p:cNvPicPr>
                  <a:picLocks noChangeAspect="1" noChangeArrowheads="1"/>
                </p:cNvPicPr>
                <p:nvPr/>
              </p:nvPicPr>
              <p:blipFill>
                <a:blip r:embed="rId8" cstate="print"/>
                <a:srcRect b="50000"/>
                <a:stretch>
                  <a:fillRect/>
                </a:stretch>
              </p:blipFill>
              <p:spPr bwMode="auto">
                <a:xfrm>
                  <a:off x="880490" y="6248400"/>
                  <a:ext cx="2803390" cy="483554"/>
                </a:xfrm>
                <a:prstGeom prst="rect">
                  <a:avLst/>
                </a:prstGeom>
                <a:noFill/>
                <a:ln w="9525">
                  <a:noFill/>
                  <a:miter lim="800000"/>
                  <a:headEnd/>
                  <a:tailEnd/>
                </a:ln>
              </p:spPr>
            </p:pic>
            <p:pic>
              <p:nvPicPr>
                <p:cNvPr id="27" name="Picture 5" descr=":GOFC-Gold-logo-blktxt.gif"/>
                <p:cNvPicPr>
                  <a:picLocks noChangeAspect="1" noChangeArrowheads="1"/>
                </p:cNvPicPr>
                <p:nvPr/>
              </p:nvPicPr>
              <p:blipFill>
                <a:blip r:embed="rId9" cstate="print"/>
                <a:srcRect/>
                <a:stretch>
                  <a:fillRect/>
                </a:stretch>
              </p:blipFill>
              <p:spPr bwMode="auto">
                <a:xfrm>
                  <a:off x="-55055" y="6318988"/>
                  <a:ext cx="1371600" cy="359494"/>
                </a:xfrm>
                <a:prstGeom prst="rect">
                  <a:avLst/>
                </a:prstGeom>
                <a:noFill/>
                <a:ln w="9525">
                  <a:noFill/>
                  <a:miter lim="800000"/>
                  <a:headEnd/>
                  <a:tailEnd/>
                </a:ln>
              </p:spPr>
            </p:pic>
            <p:pic>
              <p:nvPicPr>
                <p:cNvPr id="28" name="Picture 4" descr=":start logo-small.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91181" y="6339307"/>
                  <a:ext cx="1176834" cy="325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 name="Group 22"/>
              <p:cNvGrpSpPr/>
              <p:nvPr/>
            </p:nvGrpSpPr>
            <p:grpSpPr>
              <a:xfrm>
                <a:off x="152400" y="6242751"/>
                <a:ext cx="1027513" cy="457200"/>
                <a:chOff x="3581400" y="6262098"/>
                <a:chExt cx="1027513" cy="457200"/>
              </a:xfrm>
            </p:grpSpPr>
            <p:pic>
              <p:nvPicPr>
                <p:cNvPr id="24" name="Picture 9" descr="Image18"/>
                <p:cNvPicPr>
                  <a:picLocks noChangeAspect="1" noChangeArrowheads="1"/>
                </p:cNvPicPr>
                <p:nvPr/>
              </p:nvPicPr>
              <p:blipFill>
                <a:blip r:embed="rId11" cstate="print"/>
                <a:srcRect/>
                <a:stretch>
                  <a:fillRect/>
                </a:stretch>
              </p:blipFill>
              <p:spPr bwMode="auto">
                <a:xfrm>
                  <a:off x="4138893" y="6267747"/>
                  <a:ext cx="470020" cy="451551"/>
                </a:xfrm>
                <a:prstGeom prst="rect">
                  <a:avLst/>
                </a:prstGeom>
                <a:noFill/>
                <a:ln w="9525">
                  <a:noFill/>
                  <a:miter lim="800000"/>
                  <a:headEnd/>
                  <a:tailEnd/>
                </a:ln>
              </p:spPr>
            </p:pic>
            <p:pic>
              <p:nvPicPr>
                <p:cNvPr id="25" name="Picture 13" descr="C:\Users\pentchev\AppData\Local\Temp\JCET_logo_no_bg.png"/>
                <p:cNvPicPr>
                  <a:picLocks noChangeAspect="1" noChangeArrowheads="1"/>
                </p:cNvPicPr>
                <p:nvPr/>
              </p:nvPicPr>
              <p:blipFill>
                <a:blip r:embed="rId12" cstate="print"/>
                <a:srcRect/>
                <a:stretch>
                  <a:fillRect/>
                </a:stretch>
              </p:blipFill>
              <p:spPr bwMode="auto">
                <a:xfrm>
                  <a:off x="3581400" y="6262098"/>
                  <a:ext cx="466219" cy="457200"/>
                </a:xfrm>
                <a:prstGeom prst="rect">
                  <a:avLst/>
                </a:prstGeom>
                <a:noFill/>
                <a:ln w="9525">
                  <a:noFill/>
                  <a:miter lim="800000"/>
                  <a:headEnd/>
                  <a:tailEnd/>
                </a:ln>
              </p:spPr>
            </p:pic>
          </p:grpSp>
        </p:grpSp>
        <p:sp>
          <p:nvSpPr>
            <p:cNvPr id="21" name="TextovéPole 8"/>
            <p:cNvSpPr txBox="1">
              <a:spLocks noChangeArrowheads="1"/>
            </p:cNvSpPr>
            <p:nvPr/>
          </p:nvSpPr>
          <p:spPr bwMode="auto">
            <a:xfrm>
              <a:off x="5668386" y="6243666"/>
              <a:ext cx="3429000" cy="523220"/>
            </a:xfrm>
            <a:prstGeom prst="rect">
              <a:avLst/>
            </a:prstGeom>
            <a:noFill/>
            <a:ln w="9525">
              <a:noFill/>
              <a:miter lim="800000"/>
              <a:headEnd/>
              <a:tailEnd/>
            </a:ln>
          </p:spPr>
          <p:txBody>
            <a:bodyPr>
              <a:spAutoFit/>
            </a:bodyPr>
            <a:lstStyle/>
            <a:p>
              <a:pPr algn="r" eaLnBrk="0" hangingPunct="0">
                <a:defRPr/>
              </a:pPr>
              <a:r>
                <a:rPr lang="en-US" sz="1400" dirty="0" smtClean="0">
                  <a:solidFill>
                    <a:srgbClr val="008000"/>
                  </a:solidFill>
                  <a:latin typeface="+mn-lt"/>
                </a:rPr>
                <a:t>GOFC-GOLD </a:t>
              </a:r>
              <a:r>
                <a:rPr lang="en-US" sz="1400" dirty="0" smtClean="0">
                  <a:solidFill>
                    <a:srgbClr val="008000"/>
                  </a:solidFill>
                  <a:latin typeface="+mn-lt"/>
                </a:rPr>
                <a:t>RN </a:t>
              </a:r>
              <a:r>
                <a:rPr lang="en-US" sz="1400" dirty="0" smtClean="0">
                  <a:solidFill>
                    <a:srgbClr val="008000"/>
                  </a:solidFill>
                  <a:latin typeface="+mn-lt"/>
                </a:rPr>
                <a:t>Summit</a:t>
              </a:r>
              <a:r>
                <a:rPr lang="cs-CZ" sz="1400" dirty="0" smtClean="0">
                  <a:solidFill>
                    <a:srgbClr val="008000"/>
                  </a:solidFill>
                  <a:latin typeface="+mn-lt"/>
                </a:rPr>
                <a:t> </a:t>
              </a:r>
              <a:endParaRPr lang="en-US" sz="1400" dirty="0" smtClean="0">
                <a:solidFill>
                  <a:srgbClr val="008000"/>
                </a:solidFill>
                <a:latin typeface="+mn-lt"/>
              </a:endParaRPr>
            </a:p>
            <a:p>
              <a:pPr algn="r">
                <a:defRPr/>
              </a:pPr>
              <a:r>
                <a:rPr lang="en-US" sz="1400" dirty="0" smtClean="0">
                  <a:solidFill>
                    <a:srgbClr val="008000"/>
                  </a:solidFill>
                  <a:latin typeface="+mn-lt"/>
                </a:rPr>
                <a:t>13-16</a:t>
              </a:r>
              <a:r>
                <a:rPr lang="cs-CZ" sz="1400" dirty="0" smtClean="0">
                  <a:solidFill>
                    <a:srgbClr val="008000"/>
                  </a:solidFill>
                  <a:latin typeface="+mn-lt"/>
                </a:rPr>
                <a:t> September</a:t>
              </a:r>
              <a:r>
                <a:rPr lang="en-US" sz="1400" dirty="0" smtClean="0">
                  <a:solidFill>
                    <a:srgbClr val="008000"/>
                  </a:solidFill>
                  <a:latin typeface="+mn-lt"/>
                </a:rPr>
                <a:t>, </a:t>
              </a:r>
              <a:r>
                <a:rPr lang="en-US" sz="1400" dirty="0">
                  <a:solidFill>
                    <a:srgbClr val="008000"/>
                  </a:solidFill>
                  <a:latin typeface="+mn-lt"/>
                </a:rPr>
                <a:t>201</a:t>
              </a:r>
              <a:r>
                <a:rPr lang="cs-CZ" sz="1400" dirty="0" smtClean="0">
                  <a:solidFill>
                    <a:srgbClr val="008000"/>
                  </a:solidFill>
                  <a:latin typeface="+mn-lt"/>
                </a:rPr>
                <a:t>7</a:t>
              </a:r>
              <a:r>
                <a:rPr lang="en-US" sz="1400" dirty="0" smtClean="0">
                  <a:solidFill>
                    <a:srgbClr val="008000"/>
                  </a:solidFill>
                  <a:latin typeface="+mn-lt"/>
                </a:rPr>
                <a:t>, </a:t>
              </a:r>
              <a:r>
                <a:rPr lang="cs-CZ" sz="1400" dirty="0">
                  <a:solidFill>
                    <a:srgbClr val="008000"/>
                  </a:solidFill>
                </a:rPr>
                <a:t>Tbilisi</a:t>
              </a:r>
              <a:r>
                <a:rPr lang="en-US" sz="1400" dirty="0">
                  <a:solidFill>
                    <a:srgbClr val="008000"/>
                  </a:solidFill>
                </a:rPr>
                <a:t>, </a:t>
              </a:r>
              <a:r>
                <a:rPr lang="en-US" sz="1400" dirty="0" smtClean="0">
                  <a:solidFill>
                    <a:srgbClr val="008000"/>
                  </a:solidFill>
                </a:rPr>
                <a:t>Georgia</a:t>
              </a:r>
              <a:r>
                <a:rPr lang="cs-CZ" sz="1400" dirty="0" smtClean="0">
                  <a:solidFill>
                    <a:srgbClr val="008000"/>
                  </a:solidFill>
                  <a:latin typeface="+mn-lt"/>
                </a:rPr>
                <a:t> </a:t>
              </a:r>
              <a:endParaRPr lang="cs-CZ" sz="1400" dirty="0">
                <a:solidFill>
                  <a:srgbClr val="008000"/>
                </a:solidFill>
                <a:latin typeface="+mn-lt"/>
              </a:endParaRPr>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4"/>
          <p:cNvSpPr txBox="1">
            <a:spLocks noChangeArrowheads="1"/>
          </p:cNvSpPr>
          <p:nvPr/>
        </p:nvSpPr>
        <p:spPr bwMode="auto">
          <a:xfrm>
            <a:off x="1143000" y="1295400"/>
            <a:ext cx="67056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b="1">
                <a:solidFill>
                  <a:schemeClr val="tx1"/>
                </a:solidFill>
                <a:latin typeface="Times New Roman" pitchFamily="18" charset="0"/>
                <a:cs typeface="Arial" pitchFamily="34" charset="0"/>
              </a:defRPr>
            </a:lvl1pPr>
            <a:lvl2pPr marL="742950" indent="-285750">
              <a:defRPr sz="2200" b="1">
                <a:solidFill>
                  <a:schemeClr val="tx1"/>
                </a:solidFill>
                <a:latin typeface="Times New Roman" pitchFamily="18" charset="0"/>
                <a:cs typeface="Arial" pitchFamily="34" charset="0"/>
              </a:defRPr>
            </a:lvl2pPr>
            <a:lvl3pPr marL="1143000" indent="-228600">
              <a:defRPr sz="2200" b="1">
                <a:solidFill>
                  <a:schemeClr val="tx1"/>
                </a:solidFill>
                <a:latin typeface="Times New Roman" pitchFamily="18" charset="0"/>
                <a:cs typeface="Arial" pitchFamily="34" charset="0"/>
              </a:defRPr>
            </a:lvl3pPr>
            <a:lvl4pPr marL="1600200" indent="-228600">
              <a:defRPr sz="2200" b="1">
                <a:solidFill>
                  <a:schemeClr val="tx1"/>
                </a:solidFill>
                <a:latin typeface="Times New Roman" pitchFamily="18" charset="0"/>
                <a:cs typeface="Arial" pitchFamily="34" charset="0"/>
              </a:defRPr>
            </a:lvl4pPr>
            <a:lvl5pPr marL="2057400" indent="-228600">
              <a:defRPr sz="2200"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200"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200"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200"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200" b="1">
                <a:solidFill>
                  <a:schemeClr val="tx1"/>
                </a:solidFill>
                <a:latin typeface="Times New Roman" pitchFamily="18" charset="0"/>
                <a:cs typeface="Arial" pitchFamily="34" charset="0"/>
              </a:defRPr>
            </a:lvl9pPr>
          </a:lstStyle>
          <a:p>
            <a:pPr>
              <a:spcBef>
                <a:spcPct val="50000"/>
              </a:spcBef>
            </a:pPr>
            <a:endParaRPr lang="en-US" altLang="en-US" dirty="0">
              <a:solidFill>
                <a:srgbClr val="000000"/>
              </a:solidFill>
            </a:endParaRPr>
          </a:p>
        </p:txBody>
      </p:sp>
      <p:sp>
        <p:nvSpPr>
          <p:cNvPr id="3075" name="Rectangle 5"/>
          <p:cNvSpPr>
            <a:spLocks noChangeArrowheads="1"/>
          </p:cNvSpPr>
          <p:nvPr/>
        </p:nvSpPr>
        <p:spPr bwMode="auto">
          <a:xfrm>
            <a:off x="216175" y="2441306"/>
            <a:ext cx="8812212" cy="3754874"/>
          </a:xfrm>
          <a:prstGeom prst="rect">
            <a:avLst/>
          </a:prstGeom>
          <a:noFill/>
          <a:ln>
            <a:noFill/>
          </a:ln>
          <a:extLst/>
        </p:spPr>
        <p:txBody>
          <a:bodyPr wrap="square">
            <a:spAutoFit/>
          </a:bodyPr>
          <a:lstStyle>
            <a:lvl1pPr>
              <a:defRPr sz="2200" b="1">
                <a:solidFill>
                  <a:schemeClr val="tx1"/>
                </a:solidFill>
                <a:latin typeface="Times New Roman" pitchFamily="18" charset="0"/>
              </a:defRPr>
            </a:lvl1pPr>
            <a:lvl2pPr marL="742950" indent="-285750">
              <a:defRPr sz="2200" b="1">
                <a:solidFill>
                  <a:schemeClr val="tx1"/>
                </a:solidFill>
                <a:latin typeface="Times New Roman" pitchFamily="18" charset="0"/>
              </a:defRPr>
            </a:lvl2pPr>
            <a:lvl3pPr marL="1143000" indent="-228600">
              <a:defRPr sz="2200" b="1">
                <a:solidFill>
                  <a:schemeClr val="tx1"/>
                </a:solidFill>
                <a:latin typeface="Times New Roman" pitchFamily="18" charset="0"/>
              </a:defRPr>
            </a:lvl3pPr>
            <a:lvl4pPr marL="1600200" indent="-228600">
              <a:defRPr sz="2200" b="1">
                <a:solidFill>
                  <a:schemeClr val="tx1"/>
                </a:solidFill>
                <a:latin typeface="Times New Roman" pitchFamily="18" charset="0"/>
              </a:defRPr>
            </a:lvl4pPr>
            <a:lvl5pPr marL="2057400" indent="-228600">
              <a:defRPr sz="2200" b="1">
                <a:solidFill>
                  <a:schemeClr val="tx1"/>
                </a:solidFill>
                <a:latin typeface="Times New Roman" pitchFamily="18" charset="0"/>
              </a:defRPr>
            </a:lvl5pPr>
            <a:lvl6pPr marL="2514600" indent="-228600" eaLnBrk="0" fontAlgn="base" hangingPunct="0">
              <a:spcBef>
                <a:spcPct val="0"/>
              </a:spcBef>
              <a:spcAft>
                <a:spcPct val="0"/>
              </a:spcAft>
              <a:defRPr sz="2200" b="1">
                <a:solidFill>
                  <a:schemeClr val="tx1"/>
                </a:solidFill>
                <a:latin typeface="Times New Roman" pitchFamily="18" charset="0"/>
              </a:defRPr>
            </a:lvl6pPr>
            <a:lvl7pPr marL="2971800" indent="-228600" eaLnBrk="0" fontAlgn="base" hangingPunct="0">
              <a:spcBef>
                <a:spcPct val="0"/>
              </a:spcBef>
              <a:spcAft>
                <a:spcPct val="0"/>
              </a:spcAft>
              <a:defRPr sz="2200" b="1">
                <a:solidFill>
                  <a:schemeClr val="tx1"/>
                </a:solidFill>
                <a:latin typeface="Times New Roman" pitchFamily="18" charset="0"/>
              </a:defRPr>
            </a:lvl7pPr>
            <a:lvl8pPr marL="3429000" indent="-228600" eaLnBrk="0" fontAlgn="base" hangingPunct="0">
              <a:spcBef>
                <a:spcPct val="0"/>
              </a:spcBef>
              <a:spcAft>
                <a:spcPct val="0"/>
              </a:spcAft>
              <a:defRPr sz="2200" b="1">
                <a:solidFill>
                  <a:schemeClr val="tx1"/>
                </a:solidFill>
                <a:latin typeface="Times New Roman" pitchFamily="18" charset="0"/>
              </a:defRPr>
            </a:lvl8pPr>
            <a:lvl9pPr marL="3886200" indent="-228600" eaLnBrk="0" fontAlgn="base" hangingPunct="0">
              <a:spcBef>
                <a:spcPct val="0"/>
              </a:spcBef>
              <a:spcAft>
                <a:spcPct val="0"/>
              </a:spcAft>
              <a:defRPr sz="2200" b="1">
                <a:solidFill>
                  <a:schemeClr val="tx1"/>
                </a:solidFill>
                <a:latin typeface="Times New Roman" pitchFamily="18" charset="0"/>
              </a:defRPr>
            </a:lvl9pPr>
          </a:lstStyle>
          <a:p>
            <a:pPr>
              <a:spcBef>
                <a:spcPts val="1200"/>
              </a:spcBef>
              <a:defRPr/>
            </a:pPr>
            <a:r>
              <a:rPr lang="en-US" sz="2400" dirty="0" smtClean="0"/>
              <a:t>Goals:</a:t>
            </a:r>
          </a:p>
          <a:p>
            <a:pPr marL="342900" indent="-342900">
              <a:spcBef>
                <a:spcPts val="0"/>
              </a:spcBef>
              <a:buFont typeface="Wingdings" panose="05000000000000000000" pitchFamily="2" charset="2"/>
              <a:buChar char="Ø"/>
              <a:defRPr/>
            </a:pPr>
            <a:r>
              <a:rPr lang="en-US" sz="2300" b="0" dirty="0" smtClean="0"/>
              <a:t>Provide </a:t>
            </a:r>
            <a:r>
              <a:rPr lang="en-US" sz="2300" b="0" dirty="0"/>
              <a:t>a platform for collaboration among remote sensing experts in </a:t>
            </a:r>
            <a:r>
              <a:rPr lang="en-US" sz="2300" b="0" dirty="0" smtClean="0"/>
              <a:t>SCE, </a:t>
            </a:r>
            <a:r>
              <a:rPr lang="en-US" sz="2300" b="0" i="1" dirty="0" smtClean="0"/>
              <a:t>through collaborative activities</a:t>
            </a:r>
            <a:endParaRPr lang="en-US" sz="2300" b="0" i="1" dirty="0"/>
          </a:p>
          <a:p>
            <a:pPr marL="342900" indent="-342900">
              <a:spcBef>
                <a:spcPts val="1200"/>
              </a:spcBef>
              <a:buFont typeface="Wingdings" panose="05000000000000000000" pitchFamily="2" charset="2"/>
              <a:buChar char="Ø"/>
              <a:defRPr/>
            </a:pPr>
            <a:r>
              <a:rPr lang="en-US" sz="2300" b="0" dirty="0" smtClean="0"/>
              <a:t>Facilitate </a:t>
            </a:r>
            <a:r>
              <a:rPr lang="en-US" sz="2300" b="0" dirty="0"/>
              <a:t>progress and consistent implementation of remote sensing and LCLUC </a:t>
            </a:r>
            <a:r>
              <a:rPr lang="en-US" sz="2300" b="0" dirty="0" smtClean="0"/>
              <a:t>methodology, </a:t>
            </a:r>
            <a:r>
              <a:rPr lang="en-US" sz="2300" b="0" i="1" dirty="0"/>
              <a:t>in the region </a:t>
            </a:r>
          </a:p>
          <a:p>
            <a:pPr marL="342900" indent="-342900">
              <a:spcBef>
                <a:spcPts val="1200"/>
              </a:spcBef>
              <a:buFont typeface="Wingdings" panose="05000000000000000000" pitchFamily="2" charset="2"/>
              <a:buChar char="Ø"/>
              <a:defRPr/>
            </a:pPr>
            <a:r>
              <a:rPr lang="en-US" sz="2300" b="0" dirty="0" smtClean="0"/>
              <a:t>Foster </a:t>
            </a:r>
            <a:r>
              <a:rPr lang="en-US" sz="2300" b="0" dirty="0"/>
              <a:t>regional collaboration for monitoring the dynamics, stability, and vulnerability of the major </a:t>
            </a:r>
            <a:r>
              <a:rPr lang="en-US" sz="2300" b="0" dirty="0" smtClean="0"/>
              <a:t>ecosystems</a:t>
            </a:r>
            <a:endParaRPr lang="en-US" sz="2300" b="0" dirty="0"/>
          </a:p>
          <a:p>
            <a:pPr marL="342900" indent="-342900">
              <a:spcBef>
                <a:spcPts val="1200"/>
              </a:spcBef>
              <a:buFont typeface="Wingdings" panose="05000000000000000000" pitchFamily="2" charset="2"/>
              <a:buChar char="Ø"/>
              <a:defRPr/>
            </a:pPr>
            <a:r>
              <a:rPr lang="en-US" sz="2300" b="0" dirty="0" smtClean="0"/>
              <a:t>Promote </a:t>
            </a:r>
            <a:r>
              <a:rPr lang="en-US" sz="2300" b="0" dirty="0"/>
              <a:t>effective sustainable management and preservation, </a:t>
            </a:r>
            <a:r>
              <a:rPr lang="en-US" sz="2300" b="0" i="1" dirty="0"/>
              <a:t>on the local, regional and pan-European </a:t>
            </a:r>
            <a:r>
              <a:rPr lang="en-US" sz="2300" b="0" i="1" dirty="0" smtClean="0"/>
              <a:t>level</a:t>
            </a:r>
            <a:endParaRPr lang="en-US" sz="2300" b="0" dirty="0"/>
          </a:p>
        </p:txBody>
      </p:sp>
      <p:sp>
        <p:nvSpPr>
          <p:cNvPr id="13316" name="Text Box 6"/>
          <p:cNvSpPr txBox="1">
            <a:spLocks noChangeArrowheads="1"/>
          </p:cNvSpPr>
          <p:nvPr/>
        </p:nvSpPr>
        <p:spPr bwMode="auto">
          <a:xfrm>
            <a:off x="502037" y="213859"/>
            <a:ext cx="8153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b="1">
                <a:solidFill>
                  <a:schemeClr val="tx1"/>
                </a:solidFill>
                <a:latin typeface="Times New Roman" pitchFamily="18" charset="0"/>
                <a:cs typeface="Arial" pitchFamily="34" charset="0"/>
              </a:defRPr>
            </a:lvl1pPr>
            <a:lvl2pPr marL="742950" indent="-285750">
              <a:defRPr sz="2200" b="1">
                <a:solidFill>
                  <a:schemeClr val="tx1"/>
                </a:solidFill>
                <a:latin typeface="Times New Roman" pitchFamily="18" charset="0"/>
                <a:cs typeface="Arial" pitchFamily="34" charset="0"/>
              </a:defRPr>
            </a:lvl2pPr>
            <a:lvl3pPr marL="1143000" indent="-228600">
              <a:defRPr sz="2200" b="1">
                <a:solidFill>
                  <a:schemeClr val="tx1"/>
                </a:solidFill>
                <a:latin typeface="Times New Roman" pitchFamily="18" charset="0"/>
                <a:cs typeface="Arial" pitchFamily="34" charset="0"/>
              </a:defRPr>
            </a:lvl3pPr>
            <a:lvl4pPr marL="1600200" indent="-228600">
              <a:defRPr sz="2200" b="1">
                <a:solidFill>
                  <a:schemeClr val="tx1"/>
                </a:solidFill>
                <a:latin typeface="Times New Roman" pitchFamily="18" charset="0"/>
                <a:cs typeface="Arial" pitchFamily="34" charset="0"/>
              </a:defRPr>
            </a:lvl4pPr>
            <a:lvl5pPr marL="2057400" indent="-228600">
              <a:defRPr sz="2200"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200"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200"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200"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200" b="1">
                <a:solidFill>
                  <a:schemeClr val="tx1"/>
                </a:solidFill>
                <a:latin typeface="Times New Roman" pitchFamily="18" charset="0"/>
                <a:cs typeface="Arial" pitchFamily="34" charset="0"/>
              </a:defRPr>
            </a:lvl9pPr>
          </a:lstStyle>
          <a:p>
            <a:pPr algn="ctr">
              <a:spcBef>
                <a:spcPct val="50000"/>
              </a:spcBef>
            </a:pPr>
            <a:r>
              <a:rPr lang="en-US" altLang="en-US" sz="3600" dirty="0" smtClean="0">
                <a:solidFill>
                  <a:srgbClr val="002060"/>
                </a:solidFill>
              </a:rPr>
              <a:t>SCERIN Geographic Domain and Goals</a:t>
            </a:r>
            <a:endParaRPr lang="en-US" altLang="en-US" sz="3600" dirty="0">
              <a:solidFill>
                <a:srgbClr val="002060"/>
              </a:solidFill>
            </a:endParaRPr>
          </a:p>
        </p:txBody>
      </p:sp>
      <p:cxnSp>
        <p:nvCxnSpPr>
          <p:cNvPr id="5" name="Straight Connector 4"/>
          <p:cNvCxnSpPr/>
          <p:nvPr/>
        </p:nvCxnSpPr>
        <p:spPr bwMode="auto">
          <a:xfrm>
            <a:off x="0" y="1143000"/>
            <a:ext cx="8610600" cy="0"/>
          </a:xfrm>
          <a:prstGeom prst="line">
            <a:avLst/>
          </a:prstGeom>
          <a:solidFill>
            <a:schemeClr val="accent1"/>
          </a:solidFill>
          <a:ln w="28575" cap="rnd" cmpd="sng" algn="ctr">
            <a:solidFill>
              <a:srgbClr val="008000"/>
            </a:solidFill>
            <a:prstDash val="solid"/>
            <a:round/>
            <a:headEnd type="none" w="med" len="med"/>
            <a:tailEnd type="none" w="med" len="med"/>
          </a:ln>
          <a:effectLst/>
        </p:spPr>
      </p:cxnSp>
      <p:sp>
        <p:nvSpPr>
          <p:cNvPr id="2" name="Rectangle 1"/>
          <p:cNvSpPr/>
          <p:nvPr/>
        </p:nvSpPr>
        <p:spPr>
          <a:xfrm>
            <a:off x="152401" y="1219200"/>
            <a:ext cx="6095999" cy="1200329"/>
          </a:xfrm>
          <a:prstGeom prst="rect">
            <a:avLst/>
          </a:prstGeom>
        </p:spPr>
        <p:txBody>
          <a:bodyPr wrap="square">
            <a:spAutoFit/>
          </a:bodyPr>
          <a:lstStyle/>
          <a:p>
            <a:pPr marL="53975">
              <a:buFontTx/>
              <a:buNone/>
            </a:pPr>
            <a:r>
              <a:rPr lang="en-US" altLang="en-US" sz="2400" dirty="0"/>
              <a:t>Geographic </a:t>
            </a:r>
            <a:r>
              <a:rPr lang="en-US" altLang="en-US" sz="2400" dirty="0" smtClean="0"/>
              <a:t>Domain: </a:t>
            </a:r>
            <a:r>
              <a:rPr lang="en-US" altLang="en-US" sz="2400" b="0" dirty="0" smtClean="0"/>
              <a:t>Central </a:t>
            </a:r>
            <a:r>
              <a:rPr lang="en-US" altLang="en-US" sz="2400" b="0" dirty="0"/>
              <a:t>&amp; South Eastern Europe, the Danube Watershed &amp; Western Black Sea coast</a:t>
            </a:r>
          </a:p>
        </p:txBody>
      </p:sp>
      <p:pic>
        <p:nvPicPr>
          <p:cNvPr id="8" name="Picture 8" descr="http://deltas.usgs.gov/images/danube.jpg"/>
          <p:cNvPicPr>
            <a:picLocks noChangeAspect="1" noChangeArrowheads="1"/>
          </p:cNvPicPr>
          <p:nvPr/>
        </p:nvPicPr>
        <p:blipFill rotWithShape="1">
          <a:blip r:embed="rId3" cstate="print">
            <a:extLst/>
          </a:blip>
          <a:srcRect l="1319" t="-12191" r="-14911" b="5994"/>
          <a:stretch/>
        </p:blipFill>
        <p:spPr bwMode="auto">
          <a:xfrm>
            <a:off x="6248400" y="971324"/>
            <a:ext cx="2933127" cy="1997218"/>
          </a:xfrm>
          <a:prstGeom prst="rect">
            <a:avLst/>
          </a:prstGeom>
          <a:ln>
            <a:noFill/>
          </a:ln>
          <a:effectLst>
            <a:softEdge rad="112500"/>
          </a:effectLst>
          <a:extLst/>
        </p:spPr>
      </p:pic>
      <p:grpSp>
        <p:nvGrpSpPr>
          <p:cNvPr id="9" name="Group 8"/>
          <p:cNvGrpSpPr/>
          <p:nvPr/>
        </p:nvGrpSpPr>
        <p:grpSpPr>
          <a:xfrm>
            <a:off x="119742" y="6242751"/>
            <a:ext cx="8944986" cy="524135"/>
            <a:chOff x="152400" y="6242751"/>
            <a:chExt cx="8944986" cy="524135"/>
          </a:xfrm>
        </p:grpSpPr>
        <p:grpSp>
          <p:nvGrpSpPr>
            <p:cNvPr id="10" name="Group 9"/>
            <p:cNvGrpSpPr/>
            <p:nvPr/>
          </p:nvGrpSpPr>
          <p:grpSpPr>
            <a:xfrm>
              <a:off x="152400" y="6242751"/>
              <a:ext cx="5589870" cy="489203"/>
              <a:chOff x="152400" y="6242751"/>
              <a:chExt cx="5589870" cy="489203"/>
            </a:xfrm>
          </p:grpSpPr>
          <p:grpSp>
            <p:nvGrpSpPr>
              <p:cNvPr id="12" name="Group 11"/>
              <p:cNvGrpSpPr/>
              <p:nvPr/>
            </p:nvGrpSpPr>
            <p:grpSpPr>
              <a:xfrm>
                <a:off x="1219200" y="6248400"/>
                <a:ext cx="4523070" cy="483554"/>
                <a:chOff x="-55055" y="6248400"/>
                <a:chExt cx="4523070" cy="483554"/>
              </a:xfrm>
            </p:grpSpPr>
            <p:pic>
              <p:nvPicPr>
                <p:cNvPr id="16" name="Picture 10" descr="NASA Land Cover Land Use Logo"/>
                <p:cNvPicPr>
                  <a:picLocks noChangeAspect="1" noChangeArrowheads="1"/>
                </p:cNvPicPr>
                <p:nvPr/>
              </p:nvPicPr>
              <p:blipFill>
                <a:blip r:embed="rId4" cstate="print"/>
                <a:srcRect b="50000"/>
                <a:stretch>
                  <a:fillRect/>
                </a:stretch>
              </p:blipFill>
              <p:spPr bwMode="auto">
                <a:xfrm>
                  <a:off x="880490" y="6248400"/>
                  <a:ext cx="2803390" cy="483554"/>
                </a:xfrm>
                <a:prstGeom prst="rect">
                  <a:avLst/>
                </a:prstGeom>
                <a:noFill/>
                <a:ln w="9525">
                  <a:noFill/>
                  <a:miter lim="800000"/>
                  <a:headEnd/>
                  <a:tailEnd/>
                </a:ln>
              </p:spPr>
            </p:pic>
            <p:pic>
              <p:nvPicPr>
                <p:cNvPr id="17" name="Picture 5" descr=":GOFC-Gold-logo-blktxt.gif"/>
                <p:cNvPicPr>
                  <a:picLocks noChangeAspect="1" noChangeArrowheads="1"/>
                </p:cNvPicPr>
                <p:nvPr/>
              </p:nvPicPr>
              <p:blipFill>
                <a:blip r:embed="rId5" cstate="print"/>
                <a:srcRect/>
                <a:stretch>
                  <a:fillRect/>
                </a:stretch>
              </p:blipFill>
              <p:spPr bwMode="auto">
                <a:xfrm>
                  <a:off x="-55055" y="6318988"/>
                  <a:ext cx="1371600" cy="359494"/>
                </a:xfrm>
                <a:prstGeom prst="rect">
                  <a:avLst/>
                </a:prstGeom>
                <a:noFill/>
                <a:ln w="9525">
                  <a:noFill/>
                  <a:miter lim="800000"/>
                  <a:headEnd/>
                  <a:tailEnd/>
                </a:ln>
              </p:spPr>
            </p:pic>
            <p:pic>
              <p:nvPicPr>
                <p:cNvPr id="18" name="Picture 4" descr=":start logo-smal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91181" y="6339307"/>
                  <a:ext cx="1176834" cy="325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
              <p:cNvGrpSpPr/>
              <p:nvPr/>
            </p:nvGrpSpPr>
            <p:grpSpPr>
              <a:xfrm>
                <a:off x="152400" y="6242751"/>
                <a:ext cx="1027513" cy="457200"/>
                <a:chOff x="3581400" y="6262098"/>
                <a:chExt cx="1027513" cy="457200"/>
              </a:xfrm>
            </p:grpSpPr>
            <p:pic>
              <p:nvPicPr>
                <p:cNvPr id="14" name="Picture 9" descr="Image18"/>
                <p:cNvPicPr>
                  <a:picLocks noChangeAspect="1" noChangeArrowheads="1"/>
                </p:cNvPicPr>
                <p:nvPr/>
              </p:nvPicPr>
              <p:blipFill>
                <a:blip r:embed="rId7" cstate="print"/>
                <a:srcRect/>
                <a:stretch>
                  <a:fillRect/>
                </a:stretch>
              </p:blipFill>
              <p:spPr bwMode="auto">
                <a:xfrm>
                  <a:off x="4138893" y="6267747"/>
                  <a:ext cx="470020" cy="451551"/>
                </a:xfrm>
                <a:prstGeom prst="rect">
                  <a:avLst/>
                </a:prstGeom>
                <a:noFill/>
                <a:ln w="9525">
                  <a:noFill/>
                  <a:miter lim="800000"/>
                  <a:headEnd/>
                  <a:tailEnd/>
                </a:ln>
              </p:spPr>
            </p:pic>
            <p:pic>
              <p:nvPicPr>
                <p:cNvPr id="15" name="Picture 13" descr="C:\Users\pentchev\AppData\Local\Temp\JCET_logo_no_bg.png"/>
                <p:cNvPicPr>
                  <a:picLocks noChangeAspect="1" noChangeArrowheads="1"/>
                </p:cNvPicPr>
                <p:nvPr/>
              </p:nvPicPr>
              <p:blipFill>
                <a:blip r:embed="rId8" cstate="print"/>
                <a:srcRect/>
                <a:stretch>
                  <a:fillRect/>
                </a:stretch>
              </p:blipFill>
              <p:spPr bwMode="auto">
                <a:xfrm>
                  <a:off x="3581400" y="6262098"/>
                  <a:ext cx="466219" cy="457200"/>
                </a:xfrm>
                <a:prstGeom prst="rect">
                  <a:avLst/>
                </a:prstGeom>
                <a:noFill/>
                <a:ln w="9525">
                  <a:noFill/>
                  <a:miter lim="800000"/>
                  <a:headEnd/>
                  <a:tailEnd/>
                </a:ln>
              </p:spPr>
            </p:pic>
          </p:grpSp>
        </p:grpSp>
        <p:sp>
          <p:nvSpPr>
            <p:cNvPr id="11" name="TextovéPole 8"/>
            <p:cNvSpPr txBox="1">
              <a:spLocks noChangeArrowheads="1"/>
            </p:cNvSpPr>
            <p:nvPr/>
          </p:nvSpPr>
          <p:spPr bwMode="auto">
            <a:xfrm>
              <a:off x="5668386" y="6243666"/>
              <a:ext cx="3429000" cy="523220"/>
            </a:xfrm>
            <a:prstGeom prst="rect">
              <a:avLst/>
            </a:prstGeom>
            <a:noFill/>
            <a:ln w="9525">
              <a:noFill/>
              <a:miter lim="800000"/>
              <a:headEnd/>
              <a:tailEnd/>
            </a:ln>
          </p:spPr>
          <p:txBody>
            <a:bodyPr>
              <a:spAutoFit/>
            </a:bodyPr>
            <a:lstStyle/>
            <a:p>
              <a:pPr algn="r" eaLnBrk="0" hangingPunct="0">
                <a:defRPr/>
              </a:pPr>
              <a:r>
                <a:rPr lang="en-US" sz="1400" dirty="0" smtClean="0">
                  <a:solidFill>
                    <a:srgbClr val="008000"/>
                  </a:solidFill>
                  <a:latin typeface="+mn-lt"/>
                </a:rPr>
                <a:t>GOFC-GOLD </a:t>
              </a:r>
              <a:r>
                <a:rPr lang="en-US" sz="1400" dirty="0" smtClean="0">
                  <a:solidFill>
                    <a:srgbClr val="008000"/>
                  </a:solidFill>
                  <a:latin typeface="+mn-lt"/>
                </a:rPr>
                <a:t>RN </a:t>
              </a:r>
              <a:r>
                <a:rPr lang="en-US" sz="1400" dirty="0" smtClean="0">
                  <a:solidFill>
                    <a:srgbClr val="008000"/>
                  </a:solidFill>
                  <a:latin typeface="+mn-lt"/>
                </a:rPr>
                <a:t>Summit</a:t>
              </a:r>
              <a:r>
                <a:rPr lang="cs-CZ" sz="1400" dirty="0" smtClean="0">
                  <a:solidFill>
                    <a:srgbClr val="008000"/>
                  </a:solidFill>
                  <a:latin typeface="+mn-lt"/>
                </a:rPr>
                <a:t> </a:t>
              </a:r>
              <a:endParaRPr lang="en-US" sz="1400" dirty="0" smtClean="0">
                <a:solidFill>
                  <a:srgbClr val="008000"/>
                </a:solidFill>
                <a:latin typeface="+mn-lt"/>
              </a:endParaRPr>
            </a:p>
            <a:p>
              <a:pPr algn="r">
                <a:defRPr/>
              </a:pPr>
              <a:r>
                <a:rPr lang="en-US" sz="1400" dirty="0" smtClean="0">
                  <a:solidFill>
                    <a:srgbClr val="008000"/>
                  </a:solidFill>
                  <a:latin typeface="+mn-lt"/>
                </a:rPr>
                <a:t>13-16</a:t>
              </a:r>
              <a:r>
                <a:rPr lang="cs-CZ" sz="1400" dirty="0" smtClean="0">
                  <a:solidFill>
                    <a:srgbClr val="008000"/>
                  </a:solidFill>
                  <a:latin typeface="+mn-lt"/>
                </a:rPr>
                <a:t> September</a:t>
              </a:r>
              <a:r>
                <a:rPr lang="en-US" sz="1400" dirty="0" smtClean="0">
                  <a:solidFill>
                    <a:srgbClr val="008000"/>
                  </a:solidFill>
                  <a:latin typeface="+mn-lt"/>
                </a:rPr>
                <a:t>, </a:t>
              </a:r>
              <a:r>
                <a:rPr lang="en-US" sz="1400" dirty="0">
                  <a:solidFill>
                    <a:srgbClr val="008000"/>
                  </a:solidFill>
                  <a:latin typeface="+mn-lt"/>
                </a:rPr>
                <a:t>201</a:t>
              </a:r>
              <a:r>
                <a:rPr lang="cs-CZ" sz="1400" dirty="0" smtClean="0">
                  <a:solidFill>
                    <a:srgbClr val="008000"/>
                  </a:solidFill>
                  <a:latin typeface="+mn-lt"/>
                </a:rPr>
                <a:t>7</a:t>
              </a:r>
              <a:r>
                <a:rPr lang="en-US" sz="1400" dirty="0" smtClean="0">
                  <a:solidFill>
                    <a:srgbClr val="008000"/>
                  </a:solidFill>
                  <a:latin typeface="+mn-lt"/>
                </a:rPr>
                <a:t>, </a:t>
              </a:r>
              <a:r>
                <a:rPr lang="cs-CZ" sz="1400" dirty="0">
                  <a:solidFill>
                    <a:srgbClr val="008000"/>
                  </a:solidFill>
                </a:rPr>
                <a:t>Tbilisi</a:t>
              </a:r>
              <a:r>
                <a:rPr lang="en-US" sz="1400" dirty="0">
                  <a:solidFill>
                    <a:srgbClr val="008000"/>
                  </a:solidFill>
                </a:rPr>
                <a:t>, </a:t>
              </a:r>
              <a:r>
                <a:rPr lang="en-US" sz="1400" dirty="0" smtClean="0">
                  <a:solidFill>
                    <a:srgbClr val="008000"/>
                  </a:solidFill>
                </a:rPr>
                <a:t>Georgia</a:t>
              </a:r>
              <a:r>
                <a:rPr lang="cs-CZ" sz="1400" dirty="0" smtClean="0">
                  <a:solidFill>
                    <a:srgbClr val="008000"/>
                  </a:solidFill>
                  <a:latin typeface="+mn-lt"/>
                </a:rPr>
                <a:t> </a:t>
              </a:r>
              <a:endParaRPr lang="cs-CZ" sz="1400" dirty="0">
                <a:solidFill>
                  <a:srgbClr val="008000"/>
                </a:solidFill>
                <a:latin typeface="+mn-lt"/>
              </a:endParaRPr>
            </a:p>
          </p:txBody>
        </p:sp>
      </p:grpSp>
    </p:spTree>
    <p:extLst>
      <p:ext uri="{BB962C8B-B14F-4D97-AF65-F5344CB8AC3E}">
        <p14:creationId xmlns:p14="http://schemas.microsoft.com/office/powerpoint/2010/main" val="3284215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ctrTitle" idx="4294967295"/>
          </p:nvPr>
        </p:nvSpPr>
        <p:spPr bwMode="auto">
          <a:xfrm>
            <a:off x="57150" y="228600"/>
            <a:ext cx="89535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3600" b="1" dirty="0" smtClean="0">
                <a:solidFill>
                  <a:schemeClr val="accent6">
                    <a:lumMod val="50000"/>
                  </a:schemeClr>
                </a:solidFill>
                <a:cs typeface="Arial" pitchFamily="34" charset="0"/>
              </a:rPr>
              <a:t>SCERIN FOCI</a:t>
            </a:r>
            <a:br>
              <a:rPr lang="en-US" altLang="en-US" sz="3600" b="1" dirty="0" smtClean="0">
                <a:solidFill>
                  <a:schemeClr val="accent6">
                    <a:lumMod val="50000"/>
                  </a:schemeClr>
                </a:solidFill>
                <a:cs typeface="Arial" pitchFamily="34" charset="0"/>
              </a:rPr>
            </a:br>
            <a:endParaRPr lang="en-US" altLang="en-US" sz="3600" dirty="0" smtClean="0">
              <a:solidFill>
                <a:schemeClr val="accent6">
                  <a:lumMod val="50000"/>
                </a:schemeClr>
              </a:solidFill>
              <a:cs typeface="Arial" pitchFamily="34" charset="0"/>
            </a:endParaRPr>
          </a:p>
        </p:txBody>
      </p:sp>
      <p:sp>
        <p:nvSpPr>
          <p:cNvPr id="6" name="Rectangle 8"/>
          <p:cNvSpPr>
            <a:spLocks noChangeArrowheads="1"/>
          </p:cNvSpPr>
          <p:nvPr/>
        </p:nvSpPr>
        <p:spPr bwMode="auto">
          <a:xfrm>
            <a:off x="304800" y="1186935"/>
            <a:ext cx="84582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200" b="1">
                <a:solidFill>
                  <a:schemeClr val="tx1"/>
                </a:solidFill>
                <a:latin typeface="Times New Roman" pitchFamily="18" charset="0"/>
                <a:cs typeface="Arial" pitchFamily="34" charset="0"/>
              </a:defRPr>
            </a:lvl1pPr>
            <a:lvl2pPr marL="742950" indent="-285750">
              <a:defRPr sz="2200" b="1">
                <a:solidFill>
                  <a:schemeClr val="tx1"/>
                </a:solidFill>
                <a:latin typeface="Times New Roman" pitchFamily="18" charset="0"/>
                <a:cs typeface="Arial" pitchFamily="34" charset="0"/>
              </a:defRPr>
            </a:lvl2pPr>
            <a:lvl3pPr marL="1143000" indent="-228600">
              <a:defRPr sz="2200" b="1">
                <a:solidFill>
                  <a:schemeClr val="tx1"/>
                </a:solidFill>
                <a:latin typeface="Times New Roman" pitchFamily="18" charset="0"/>
                <a:cs typeface="Arial" pitchFamily="34" charset="0"/>
              </a:defRPr>
            </a:lvl3pPr>
            <a:lvl4pPr marL="1600200" indent="-228600">
              <a:defRPr sz="2200" b="1">
                <a:solidFill>
                  <a:schemeClr val="tx1"/>
                </a:solidFill>
                <a:latin typeface="Times New Roman" pitchFamily="18" charset="0"/>
                <a:cs typeface="Arial" pitchFamily="34" charset="0"/>
              </a:defRPr>
            </a:lvl4pPr>
            <a:lvl5pPr marL="2057400" indent="-228600">
              <a:defRPr sz="2200"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200"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200"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200"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200" b="1">
                <a:solidFill>
                  <a:schemeClr val="tx1"/>
                </a:solidFill>
                <a:latin typeface="Times New Roman" pitchFamily="18" charset="0"/>
                <a:cs typeface="Arial" pitchFamily="34" charset="0"/>
              </a:defRPr>
            </a:lvl9pPr>
          </a:lstStyle>
          <a:p>
            <a:r>
              <a:rPr lang="en-US" altLang="en-US" sz="3200" dirty="0" smtClean="0">
                <a:latin typeface="+mj-lt"/>
              </a:rPr>
              <a:t>SCERIN Structure </a:t>
            </a:r>
            <a:r>
              <a:rPr lang="en-US" altLang="en-US" sz="3200" b="0" dirty="0" smtClean="0">
                <a:latin typeface="+mj-lt"/>
              </a:rPr>
              <a:t>(Focus Groups - FG)</a:t>
            </a:r>
          </a:p>
          <a:p>
            <a:pPr>
              <a:spcBef>
                <a:spcPts val="1200"/>
              </a:spcBef>
            </a:pPr>
            <a:r>
              <a:rPr lang="en-US" altLang="en-US" sz="2400" dirty="0" smtClean="0">
                <a:latin typeface="+mj-lt"/>
              </a:rPr>
              <a:t>FG1</a:t>
            </a:r>
            <a:r>
              <a:rPr lang="en-US" altLang="en-US" sz="2400" b="0" dirty="0" smtClean="0">
                <a:latin typeface="+mj-lt"/>
              </a:rPr>
              <a:t>: Forest </a:t>
            </a:r>
            <a:r>
              <a:rPr lang="cs-CZ" altLang="en-US" sz="2400" b="0" dirty="0" smtClean="0">
                <a:latin typeface="+mj-lt"/>
              </a:rPr>
              <a:t>changes:</a:t>
            </a:r>
            <a:r>
              <a:rPr lang="en-US" altLang="en-US" sz="2400" b="0" dirty="0" smtClean="0">
                <a:latin typeface="+mj-lt"/>
              </a:rPr>
              <a:t> </a:t>
            </a:r>
            <a:r>
              <a:rPr lang="en-US" altLang="en-US" sz="2400" b="0" dirty="0">
                <a:latin typeface="+mj-lt"/>
              </a:rPr>
              <a:t>disturbances, </a:t>
            </a:r>
            <a:r>
              <a:rPr lang="cs-CZ" altLang="en-US" sz="2400" b="0" dirty="0">
                <a:latin typeface="+mj-lt"/>
              </a:rPr>
              <a:t>biomass production, forest LCLUC, driving </a:t>
            </a:r>
            <a:r>
              <a:rPr lang="cs-CZ" altLang="en-US" sz="2400" b="0" dirty="0" smtClean="0">
                <a:latin typeface="+mj-lt"/>
              </a:rPr>
              <a:t>forces</a:t>
            </a:r>
            <a:endParaRPr lang="en-US" altLang="en-US" sz="2400" b="0" dirty="0" smtClean="0">
              <a:latin typeface="+mj-lt"/>
            </a:endParaRPr>
          </a:p>
          <a:p>
            <a:pPr>
              <a:spcBef>
                <a:spcPts val="1200"/>
              </a:spcBef>
            </a:pPr>
            <a:r>
              <a:rPr lang="en-US" altLang="en-US" sz="2400" dirty="0" smtClean="0">
                <a:latin typeface="+mj-lt"/>
              </a:rPr>
              <a:t>FG2: </a:t>
            </a:r>
            <a:r>
              <a:rPr lang="en-US" altLang="en-US" sz="2400" b="0" dirty="0" smtClean="0">
                <a:latin typeface="+mj-lt"/>
              </a:rPr>
              <a:t>Land Cover Changes:</a:t>
            </a:r>
            <a:r>
              <a:rPr lang="en-US" altLang="en-US" sz="2400" b="0" dirty="0">
                <a:latin typeface="+mj-lt"/>
              </a:rPr>
              <a:t> </a:t>
            </a:r>
            <a:r>
              <a:rPr lang="cs-CZ" altLang="en-US" sz="2400" b="0" dirty="0">
                <a:latin typeface="+mj-lt"/>
              </a:rPr>
              <a:t>climate change, </a:t>
            </a:r>
            <a:r>
              <a:rPr lang="en-US" altLang="en-US" sz="2400" b="0" dirty="0">
                <a:latin typeface="+mj-lt"/>
              </a:rPr>
              <a:t>agricultural land abandonment, urban expansion</a:t>
            </a:r>
          </a:p>
          <a:p>
            <a:pPr>
              <a:spcBef>
                <a:spcPts val="1200"/>
              </a:spcBef>
            </a:pPr>
            <a:r>
              <a:rPr lang="en-US" altLang="en-US" sz="2400" dirty="0">
                <a:latin typeface="+mj-lt"/>
              </a:rPr>
              <a:t>FG3: </a:t>
            </a:r>
            <a:r>
              <a:rPr lang="en-US" altLang="en-US" sz="2400" b="0" dirty="0" smtClean="0">
                <a:latin typeface="+mj-lt"/>
              </a:rPr>
              <a:t>Validation/verification of products, </a:t>
            </a:r>
            <a:r>
              <a:rPr lang="en-US" altLang="en-US" sz="2400" b="0" dirty="0">
                <a:latin typeface="+mj-lt"/>
              </a:rPr>
              <a:t>for support of current </a:t>
            </a:r>
            <a:r>
              <a:rPr lang="en-US" altLang="en-US" sz="2400" b="0" dirty="0" smtClean="0">
                <a:latin typeface="+mj-lt"/>
              </a:rPr>
              <a:t> and future </a:t>
            </a:r>
            <a:r>
              <a:rPr lang="en-US" altLang="en-US" sz="2400" b="0" dirty="0">
                <a:latin typeface="+mj-lt"/>
              </a:rPr>
              <a:t>satellite missions [e.g. NASA´s </a:t>
            </a:r>
            <a:r>
              <a:rPr lang="en-US" altLang="en-US" sz="2400" b="0" dirty="0" smtClean="0">
                <a:latin typeface="+mj-lt"/>
              </a:rPr>
              <a:t>LDCM and </a:t>
            </a:r>
            <a:r>
              <a:rPr lang="en-US" altLang="en-US" sz="2400" b="0" dirty="0">
                <a:latin typeface="+mj-lt"/>
              </a:rPr>
              <a:t>HyspIRI, and ESA´s </a:t>
            </a:r>
            <a:r>
              <a:rPr lang="en-US" altLang="en-US" sz="2400" b="0" dirty="0" smtClean="0">
                <a:latin typeface="+mj-lt"/>
              </a:rPr>
              <a:t>Copernicus program – Sentinel 1, 2, and future 3]</a:t>
            </a:r>
          </a:p>
          <a:p>
            <a:pPr>
              <a:spcBef>
                <a:spcPts val="1200"/>
              </a:spcBef>
            </a:pPr>
            <a:r>
              <a:rPr lang="en-US" altLang="en-US" sz="2400" dirty="0" smtClean="0">
                <a:solidFill>
                  <a:srgbClr val="000000"/>
                </a:solidFill>
                <a:latin typeface="+mj-lt"/>
              </a:rPr>
              <a:t>FG4:</a:t>
            </a:r>
            <a:r>
              <a:rPr lang="en-US" altLang="en-US" sz="2400" i="1" dirty="0" smtClean="0">
                <a:solidFill>
                  <a:srgbClr val="3333FF"/>
                </a:solidFill>
                <a:latin typeface="+mj-lt"/>
              </a:rPr>
              <a:t> New </a:t>
            </a:r>
            <a:r>
              <a:rPr lang="hu-HU" sz="2400" b="0" dirty="0" smtClean="0">
                <a:latin typeface="+mj-lt"/>
              </a:rPr>
              <a:t>LCLUC </a:t>
            </a:r>
            <a:r>
              <a:rPr lang="hu-HU" sz="2400" b="0" dirty="0">
                <a:latin typeface="+mj-lt"/>
              </a:rPr>
              <a:t>water management</a:t>
            </a:r>
            <a:r>
              <a:rPr lang="en-US" sz="2400" b="0" dirty="0">
                <a:latin typeface="+mj-lt"/>
              </a:rPr>
              <a:t> and </a:t>
            </a:r>
            <a:r>
              <a:rPr lang="en-US" sz="2400" b="0" dirty="0" smtClean="0">
                <a:latin typeface="+mj-lt"/>
              </a:rPr>
              <a:t>ENVIRONMENT (w</a:t>
            </a:r>
            <a:r>
              <a:rPr lang="hu-HU" sz="2400" b="0" dirty="0" smtClean="0">
                <a:latin typeface="+mj-lt"/>
              </a:rPr>
              <a:t>atersheds,</a:t>
            </a:r>
            <a:r>
              <a:rPr lang="en-US" sz="2400" b="0" dirty="0" smtClean="0">
                <a:latin typeface="+mj-lt"/>
              </a:rPr>
              <a:t> </a:t>
            </a:r>
            <a:r>
              <a:rPr lang="hu-HU" sz="2400" b="0" dirty="0" smtClean="0">
                <a:latin typeface="+mj-lt"/>
              </a:rPr>
              <a:t>catchments</a:t>
            </a:r>
            <a:r>
              <a:rPr lang="hu-HU" sz="2400" b="0" dirty="0">
                <a:latin typeface="+mj-lt"/>
              </a:rPr>
              <a:t>, </a:t>
            </a:r>
            <a:r>
              <a:rPr lang="hu-HU" sz="2400" b="0" dirty="0" smtClean="0">
                <a:latin typeface="+mj-lt"/>
              </a:rPr>
              <a:t>dams</a:t>
            </a:r>
            <a:r>
              <a:rPr lang="en-US" sz="2400" b="0" dirty="0" smtClean="0">
                <a:latin typeface="+mj-lt"/>
              </a:rPr>
              <a:t>)</a:t>
            </a:r>
            <a:endParaRPr lang="cs-CZ" sz="2400" b="0" dirty="0">
              <a:latin typeface="+mj-lt"/>
            </a:endParaRPr>
          </a:p>
        </p:txBody>
      </p:sp>
      <p:grpSp>
        <p:nvGrpSpPr>
          <p:cNvPr id="4" name="Group 3"/>
          <p:cNvGrpSpPr/>
          <p:nvPr/>
        </p:nvGrpSpPr>
        <p:grpSpPr>
          <a:xfrm>
            <a:off x="119742" y="6242751"/>
            <a:ext cx="8944986" cy="524135"/>
            <a:chOff x="152400" y="6242751"/>
            <a:chExt cx="8944986" cy="524135"/>
          </a:xfrm>
        </p:grpSpPr>
        <p:grpSp>
          <p:nvGrpSpPr>
            <p:cNvPr id="5" name="Group 4"/>
            <p:cNvGrpSpPr/>
            <p:nvPr/>
          </p:nvGrpSpPr>
          <p:grpSpPr>
            <a:xfrm>
              <a:off x="152400" y="6242751"/>
              <a:ext cx="5589870" cy="489203"/>
              <a:chOff x="152400" y="6242751"/>
              <a:chExt cx="5589870" cy="489203"/>
            </a:xfrm>
          </p:grpSpPr>
          <p:grpSp>
            <p:nvGrpSpPr>
              <p:cNvPr id="8" name="Group 7"/>
              <p:cNvGrpSpPr/>
              <p:nvPr/>
            </p:nvGrpSpPr>
            <p:grpSpPr>
              <a:xfrm>
                <a:off x="1219200" y="6248400"/>
                <a:ext cx="4523070" cy="483554"/>
                <a:chOff x="-55055" y="6248400"/>
                <a:chExt cx="4523070" cy="483554"/>
              </a:xfrm>
            </p:grpSpPr>
            <p:pic>
              <p:nvPicPr>
                <p:cNvPr id="12" name="Picture 10" descr="NASA Land Cover Land Use Logo"/>
                <p:cNvPicPr>
                  <a:picLocks noChangeAspect="1" noChangeArrowheads="1"/>
                </p:cNvPicPr>
                <p:nvPr/>
              </p:nvPicPr>
              <p:blipFill>
                <a:blip r:embed="rId2" cstate="print"/>
                <a:srcRect b="50000"/>
                <a:stretch>
                  <a:fillRect/>
                </a:stretch>
              </p:blipFill>
              <p:spPr bwMode="auto">
                <a:xfrm>
                  <a:off x="880490" y="6248400"/>
                  <a:ext cx="2803390" cy="483554"/>
                </a:xfrm>
                <a:prstGeom prst="rect">
                  <a:avLst/>
                </a:prstGeom>
                <a:noFill/>
                <a:ln w="9525">
                  <a:noFill/>
                  <a:miter lim="800000"/>
                  <a:headEnd/>
                  <a:tailEnd/>
                </a:ln>
              </p:spPr>
            </p:pic>
            <p:pic>
              <p:nvPicPr>
                <p:cNvPr id="13" name="Picture 5" descr=":GOFC-Gold-logo-blktxt.gif"/>
                <p:cNvPicPr>
                  <a:picLocks noChangeAspect="1" noChangeArrowheads="1"/>
                </p:cNvPicPr>
                <p:nvPr/>
              </p:nvPicPr>
              <p:blipFill>
                <a:blip r:embed="rId3" cstate="print"/>
                <a:srcRect/>
                <a:stretch>
                  <a:fillRect/>
                </a:stretch>
              </p:blipFill>
              <p:spPr bwMode="auto">
                <a:xfrm>
                  <a:off x="-55055" y="6318988"/>
                  <a:ext cx="1371600" cy="359494"/>
                </a:xfrm>
                <a:prstGeom prst="rect">
                  <a:avLst/>
                </a:prstGeom>
                <a:noFill/>
                <a:ln w="9525">
                  <a:noFill/>
                  <a:miter lim="800000"/>
                  <a:headEnd/>
                  <a:tailEnd/>
                </a:ln>
              </p:spPr>
            </p:pic>
            <p:pic>
              <p:nvPicPr>
                <p:cNvPr id="14" name="Picture 4" descr=":start logo-sma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1181" y="6339307"/>
                  <a:ext cx="1176834" cy="325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8"/>
              <p:cNvGrpSpPr/>
              <p:nvPr/>
            </p:nvGrpSpPr>
            <p:grpSpPr>
              <a:xfrm>
                <a:off x="152400" y="6242751"/>
                <a:ext cx="1027513" cy="457200"/>
                <a:chOff x="3581400" y="6262098"/>
                <a:chExt cx="1027513" cy="457200"/>
              </a:xfrm>
            </p:grpSpPr>
            <p:pic>
              <p:nvPicPr>
                <p:cNvPr id="10" name="Picture 9" descr="Image18"/>
                <p:cNvPicPr>
                  <a:picLocks noChangeAspect="1" noChangeArrowheads="1"/>
                </p:cNvPicPr>
                <p:nvPr/>
              </p:nvPicPr>
              <p:blipFill>
                <a:blip r:embed="rId5" cstate="print"/>
                <a:srcRect/>
                <a:stretch>
                  <a:fillRect/>
                </a:stretch>
              </p:blipFill>
              <p:spPr bwMode="auto">
                <a:xfrm>
                  <a:off x="4138893" y="6267747"/>
                  <a:ext cx="470020" cy="451551"/>
                </a:xfrm>
                <a:prstGeom prst="rect">
                  <a:avLst/>
                </a:prstGeom>
                <a:noFill/>
                <a:ln w="9525">
                  <a:noFill/>
                  <a:miter lim="800000"/>
                  <a:headEnd/>
                  <a:tailEnd/>
                </a:ln>
              </p:spPr>
            </p:pic>
            <p:pic>
              <p:nvPicPr>
                <p:cNvPr id="11" name="Picture 13" descr="C:\Users\pentchev\AppData\Local\Temp\JCET_logo_no_bg.png"/>
                <p:cNvPicPr>
                  <a:picLocks noChangeAspect="1" noChangeArrowheads="1"/>
                </p:cNvPicPr>
                <p:nvPr/>
              </p:nvPicPr>
              <p:blipFill>
                <a:blip r:embed="rId6" cstate="print"/>
                <a:srcRect/>
                <a:stretch>
                  <a:fillRect/>
                </a:stretch>
              </p:blipFill>
              <p:spPr bwMode="auto">
                <a:xfrm>
                  <a:off x="3581400" y="6262098"/>
                  <a:ext cx="466219" cy="457200"/>
                </a:xfrm>
                <a:prstGeom prst="rect">
                  <a:avLst/>
                </a:prstGeom>
                <a:noFill/>
                <a:ln w="9525">
                  <a:noFill/>
                  <a:miter lim="800000"/>
                  <a:headEnd/>
                  <a:tailEnd/>
                </a:ln>
              </p:spPr>
            </p:pic>
          </p:grpSp>
        </p:grpSp>
        <p:sp>
          <p:nvSpPr>
            <p:cNvPr id="7" name="TextovéPole 8"/>
            <p:cNvSpPr txBox="1">
              <a:spLocks noChangeArrowheads="1"/>
            </p:cNvSpPr>
            <p:nvPr/>
          </p:nvSpPr>
          <p:spPr bwMode="auto">
            <a:xfrm>
              <a:off x="5668386" y="6243666"/>
              <a:ext cx="3429000" cy="523220"/>
            </a:xfrm>
            <a:prstGeom prst="rect">
              <a:avLst/>
            </a:prstGeom>
            <a:noFill/>
            <a:ln w="9525">
              <a:noFill/>
              <a:miter lim="800000"/>
              <a:headEnd/>
              <a:tailEnd/>
            </a:ln>
          </p:spPr>
          <p:txBody>
            <a:bodyPr>
              <a:spAutoFit/>
            </a:bodyPr>
            <a:lstStyle/>
            <a:p>
              <a:pPr algn="r" eaLnBrk="0" hangingPunct="0">
                <a:defRPr/>
              </a:pPr>
              <a:r>
                <a:rPr lang="en-US" sz="1400" dirty="0" smtClean="0">
                  <a:solidFill>
                    <a:srgbClr val="008000"/>
                  </a:solidFill>
                  <a:latin typeface="+mn-lt"/>
                </a:rPr>
                <a:t>GOFC-GOLD </a:t>
              </a:r>
              <a:r>
                <a:rPr lang="en-US" sz="1400" dirty="0" smtClean="0">
                  <a:solidFill>
                    <a:srgbClr val="008000"/>
                  </a:solidFill>
                  <a:latin typeface="+mn-lt"/>
                </a:rPr>
                <a:t>RN </a:t>
              </a:r>
              <a:r>
                <a:rPr lang="en-US" sz="1400" dirty="0" smtClean="0">
                  <a:solidFill>
                    <a:srgbClr val="008000"/>
                  </a:solidFill>
                  <a:latin typeface="+mn-lt"/>
                </a:rPr>
                <a:t>Summit</a:t>
              </a:r>
              <a:r>
                <a:rPr lang="cs-CZ" sz="1400" dirty="0" smtClean="0">
                  <a:solidFill>
                    <a:srgbClr val="008000"/>
                  </a:solidFill>
                  <a:latin typeface="+mn-lt"/>
                </a:rPr>
                <a:t> </a:t>
              </a:r>
              <a:endParaRPr lang="en-US" sz="1400" dirty="0" smtClean="0">
                <a:solidFill>
                  <a:srgbClr val="008000"/>
                </a:solidFill>
                <a:latin typeface="+mn-lt"/>
              </a:endParaRPr>
            </a:p>
            <a:p>
              <a:pPr algn="r">
                <a:defRPr/>
              </a:pPr>
              <a:r>
                <a:rPr lang="en-US" sz="1400" dirty="0" smtClean="0">
                  <a:solidFill>
                    <a:srgbClr val="008000"/>
                  </a:solidFill>
                  <a:latin typeface="+mn-lt"/>
                </a:rPr>
                <a:t>13-16</a:t>
              </a:r>
              <a:r>
                <a:rPr lang="cs-CZ" sz="1400" dirty="0" smtClean="0">
                  <a:solidFill>
                    <a:srgbClr val="008000"/>
                  </a:solidFill>
                  <a:latin typeface="+mn-lt"/>
                </a:rPr>
                <a:t> September</a:t>
              </a:r>
              <a:r>
                <a:rPr lang="en-US" sz="1400" dirty="0" smtClean="0">
                  <a:solidFill>
                    <a:srgbClr val="008000"/>
                  </a:solidFill>
                  <a:latin typeface="+mn-lt"/>
                </a:rPr>
                <a:t>, </a:t>
              </a:r>
              <a:r>
                <a:rPr lang="en-US" sz="1400" dirty="0">
                  <a:solidFill>
                    <a:srgbClr val="008000"/>
                  </a:solidFill>
                  <a:latin typeface="+mn-lt"/>
                </a:rPr>
                <a:t>201</a:t>
              </a:r>
              <a:r>
                <a:rPr lang="cs-CZ" sz="1400" dirty="0" smtClean="0">
                  <a:solidFill>
                    <a:srgbClr val="008000"/>
                  </a:solidFill>
                  <a:latin typeface="+mn-lt"/>
                </a:rPr>
                <a:t>7</a:t>
              </a:r>
              <a:r>
                <a:rPr lang="en-US" sz="1400" dirty="0" smtClean="0">
                  <a:solidFill>
                    <a:srgbClr val="008000"/>
                  </a:solidFill>
                  <a:latin typeface="+mn-lt"/>
                </a:rPr>
                <a:t>, </a:t>
              </a:r>
              <a:r>
                <a:rPr lang="cs-CZ" sz="1400" dirty="0">
                  <a:solidFill>
                    <a:srgbClr val="008000"/>
                  </a:solidFill>
                </a:rPr>
                <a:t>Tbilisi</a:t>
              </a:r>
              <a:r>
                <a:rPr lang="en-US" sz="1400" dirty="0">
                  <a:solidFill>
                    <a:srgbClr val="008000"/>
                  </a:solidFill>
                </a:rPr>
                <a:t>, </a:t>
              </a:r>
              <a:r>
                <a:rPr lang="en-US" sz="1400" dirty="0" smtClean="0">
                  <a:solidFill>
                    <a:srgbClr val="008000"/>
                  </a:solidFill>
                </a:rPr>
                <a:t>Georgia</a:t>
              </a:r>
              <a:r>
                <a:rPr lang="cs-CZ" sz="1400" dirty="0" smtClean="0">
                  <a:solidFill>
                    <a:srgbClr val="008000"/>
                  </a:solidFill>
                  <a:latin typeface="+mn-lt"/>
                </a:rPr>
                <a:t> </a:t>
              </a:r>
              <a:endParaRPr lang="cs-CZ" sz="1400" dirty="0">
                <a:solidFill>
                  <a:srgbClr val="008000"/>
                </a:solidFill>
                <a:latin typeface="+mn-lt"/>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9524" y="19050"/>
            <a:ext cx="9134476" cy="6838949"/>
            <a:chOff x="9524" y="19050"/>
            <a:chExt cx="9134476" cy="6543675"/>
          </a:xfrm>
        </p:grpSpPr>
        <p:pic>
          <p:nvPicPr>
            <p:cNvPr id="4" name="Picture 3" descr="C:\Users\pentchev\Favorites\Documents\Downloads\Europe_topography_map_en.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575" t="41343" r="5379" b="6211"/>
            <a:stretch/>
          </p:blipFill>
          <p:spPr bwMode="auto">
            <a:xfrm>
              <a:off x="9524" y="19050"/>
              <a:ext cx="9134476" cy="654367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3009900" y="3106221"/>
              <a:ext cx="381000" cy="369332"/>
            </a:xfrm>
            <a:prstGeom prst="rect">
              <a:avLst/>
            </a:prstGeom>
            <a:noFill/>
          </p:spPr>
          <p:txBody>
            <a:bodyPr wrap="square" rtlCol="0">
              <a:spAutoFit/>
            </a:bodyPr>
            <a:lstStyle/>
            <a:p>
              <a:r>
                <a:rPr lang="en-US" dirty="0" smtClean="0">
                  <a:solidFill>
                    <a:srgbClr val="0000FF"/>
                  </a:solidFill>
                </a:rPr>
                <a:t>*</a:t>
              </a:r>
              <a:endParaRPr lang="en-US" dirty="0">
                <a:solidFill>
                  <a:srgbClr val="0000FF"/>
                </a:solidFill>
              </a:endParaRPr>
            </a:p>
          </p:txBody>
        </p:sp>
        <p:sp>
          <p:nvSpPr>
            <p:cNvPr id="18" name="TextBox 17"/>
            <p:cNvSpPr txBox="1"/>
            <p:nvPr/>
          </p:nvSpPr>
          <p:spPr>
            <a:xfrm>
              <a:off x="1752600" y="2831068"/>
              <a:ext cx="381000" cy="523220"/>
            </a:xfrm>
            <a:prstGeom prst="rect">
              <a:avLst/>
            </a:prstGeom>
            <a:noFill/>
          </p:spPr>
          <p:txBody>
            <a:bodyPr wrap="square" rtlCol="0">
              <a:spAutoFit/>
            </a:bodyPr>
            <a:lstStyle/>
            <a:p>
              <a:r>
                <a:rPr lang="en-US" sz="2800" dirty="0" smtClean="0">
                  <a:solidFill>
                    <a:srgbClr val="0000FF"/>
                  </a:solidFill>
                </a:rPr>
                <a:t>*</a:t>
              </a:r>
              <a:endParaRPr lang="en-US" sz="2800" dirty="0">
                <a:solidFill>
                  <a:srgbClr val="0000FF"/>
                </a:solidFill>
              </a:endParaRPr>
            </a:p>
          </p:txBody>
        </p:sp>
        <p:sp>
          <p:nvSpPr>
            <p:cNvPr id="19" name="TextBox 18"/>
            <p:cNvSpPr txBox="1"/>
            <p:nvPr/>
          </p:nvSpPr>
          <p:spPr>
            <a:xfrm>
              <a:off x="1504950" y="2379979"/>
              <a:ext cx="381000" cy="369332"/>
            </a:xfrm>
            <a:prstGeom prst="rect">
              <a:avLst/>
            </a:prstGeom>
            <a:noFill/>
          </p:spPr>
          <p:txBody>
            <a:bodyPr wrap="square" rtlCol="0">
              <a:spAutoFit/>
            </a:bodyPr>
            <a:lstStyle/>
            <a:p>
              <a:r>
                <a:rPr lang="en-US" dirty="0" smtClean="0">
                  <a:solidFill>
                    <a:srgbClr val="0000FF"/>
                  </a:solidFill>
                </a:rPr>
                <a:t>*</a:t>
              </a:r>
              <a:endParaRPr lang="en-US" dirty="0">
                <a:solidFill>
                  <a:srgbClr val="0000FF"/>
                </a:solidFill>
              </a:endParaRPr>
            </a:p>
          </p:txBody>
        </p:sp>
        <p:sp>
          <p:nvSpPr>
            <p:cNvPr id="20" name="TextBox 19"/>
            <p:cNvSpPr txBox="1"/>
            <p:nvPr/>
          </p:nvSpPr>
          <p:spPr>
            <a:xfrm>
              <a:off x="457200" y="2010647"/>
              <a:ext cx="381000" cy="369332"/>
            </a:xfrm>
            <a:prstGeom prst="rect">
              <a:avLst/>
            </a:prstGeom>
            <a:noFill/>
          </p:spPr>
          <p:txBody>
            <a:bodyPr wrap="square" rtlCol="0">
              <a:spAutoFit/>
            </a:bodyPr>
            <a:lstStyle/>
            <a:p>
              <a:r>
                <a:rPr lang="en-US" dirty="0" smtClean="0">
                  <a:solidFill>
                    <a:srgbClr val="0000FF"/>
                  </a:solidFill>
                </a:rPr>
                <a:t>*</a:t>
              </a:r>
              <a:endParaRPr lang="en-US" dirty="0">
                <a:solidFill>
                  <a:srgbClr val="0000FF"/>
                </a:solidFill>
              </a:endParaRPr>
            </a:p>
          </p:txBody>
        </p:sp>
        <p:sp>
          <p:nvSpPr>
            <p:cNvPr id="21" name="TextBox 20"/>
            <p:cNvSpPr txBox="1"/>
            <p:nvPr/>
          </p:nvSpPr>
          <p:spPr>
            <a:xfrm>
              <a:off x="3581400" y="4038600"/>
              <a:ext cx="381000" cy="369332"/>
            </a:xfrm>
            <a:prstGeom prst="rect">
              <a:avLst/>
            </a:prstGeom>
            <a:noFill/>
          </p:spPr>
          <p:txBody>
            <a:bodyPr wrap="square" rtlCol="0">
              <a:spAutoFit/>
            </a:bodyPr>
            <a:lstStyle/>
            <a:p>
              <a:r>
                <a:rPr lang="en-US" dirty="0" smtClean="0">
                  <a:solidFill>
                    <a:srgbClr val="0000FF"/>
                  </a:solidFill>
                </a:rPr>
                <a:t>*</a:t>
              </a:r>
              <a:endParaRPr lang="en-US" dirty="0">
                <a:solidFill>
                  <a:srgbClr val="0000FF"/>
                </a:solidFill>
              </a:endParaRPr>
            </a:p>
          </p:txBody>
        </p:sp>
        <p:sp>
          <p:nvSpPr>
            <p:cNvPr id="22" name="TextBox 21"/>
            <p:cNvSpPr txBox="1"/>
            <p:nvPr/>
          </p:nvSpPr>
          <p:spPr>
            <a:xfrm>
              <a:off x="1943100" y="3766066"/>
              <a:ext cx="381000" cy="369332"/>
            </a:xfrm>
            <a:prstGeom prst="rect">
              <a:avLst/>
            </a:prstGeom>
            <a:noFill/>
          </p:spPr>
          <p:txBody>
            <a:bodyPr wrap="square" rtlCol="0">
              <a:spAutoFit/>
            </a:bodyPr>
            <a:lstStyle/>
            <a:p>
              <a:r>
                <a:rPr lang="en-US" dirty="0" smtClean="0">
                  <a:solidFill>
                    <a:srgbClr val="0000FF"/>
                  </a:solidFill>
                </a:rPr>
                <a:t>*</a:t>
              </a:r>
              <a:endParaRPr lang="en-US" dirty="0">
                <a:solidFill>
                  <a:srgbClr val="0000FF"/>
                </a:solidFill>
              </a:endParaRPr>
            </a:p>
          </p:txBody>
        </p:sp>
        <p:sp>
          <p:nvSpPr>
            <p:cNvPr id="23" name="TextBox 22"/>
            <p:cNvSpPr txBox="1"/>
            <p:nvPr/>
          </p:nvSpPr>
          <p:spPr>
            <a:xfrm>
              <a:off x="1219200" y="3726416"/>
              <a:ext cx="381000" cy="369332"/>
            </a:xfrm>
            <a:prstGeom prst="rect">
              <a:avLst/>
            </a:prstGeom>
            <a:noFill/>
          </p:spPr>
          <p:txBody>
            <a:bodyPr wrap="square" rtlCol="0">
              <a:spAutoFit/>
            </a:bodyPr>
            <a:lstStyle/>
            <a:p>
              <a:r>
                <a:rPr lang="en-US" dirty="0" smtClean="0">
                  <a:solidFill>
                    <a:srgbClr val="0000FF"/>
                  </a:solidFill>
                </a:rPr>
                <a:t>*</a:t>
              </a:r>
              <a:endParaRPr lang="en-US" dirty="0">
                <a:solidFill>
                  <a:srgbClr val="0000FF"/>
                </a:solidFill>
              </a:endParaRPr>
            </a:p>
          </p:txBody>
        </p:sp>
        <p:sp>
          <p:nvSpPr>
            <p:cNvPr id="24" name="TextBox 23"/>
            <p:cNvSpPr txBox="1"/>
            <p:nvPr/>
          </p:nvSpPr>
          <p:spPr>
            <a:xfrm>
              <a:off x="647700" y="3650217"/>
              <a:ext cx="381000" cy="369332"/>
            </a:xfrm>
            <a:prstGeom prst="rect">
              <a:avLst/>
            </a:prstGeom>
            <a:noFill/>
          </p:spPr>
          <p:txBody>
            <a:bodyPr wrap="square" rtlCol="0">
              <a:spAutoFit/>
            </a:bodyPr>
            <a:lstStyle/>
            <a:p>
              <a:r>
                <a:rPr lang="en-US" dirty="0" smtClean="0">
                  <a:solidFill>
                    <a:srgbClr val="0000FF"/>
                  </a:solidFill>
                </a:rPr>
                <a:t>*</a:t>
              </a:r>
              <a:endParaRPr lang="en-US" dirty="0">
                <a:solidFill>
                  <a:srgbClr val="0000FF"/>
                </a:solidFill>
              </a:endParaRPr>
            </a:p>
          </p:txBody>
        </p:sp>
        <p:sp>
          <p:nvSpPr>
            <p:cNvPr id="25" name="TextBox 24"/>
            <p:cNvSpPr txBox="1"/>
            <p:nvPr/>
          </p:nvSpPr>
          <p:spPr>
            <a:xfrm>
              <a:off x="2381250" y="5541985"/>
              <a:ext cx="381000" cy="369332"/>
            </a:xfrm>
            <a:prstGeom prst="rect">
              <a:avLst/>
            </a:prstGeom>
            <a:noFill/>
          </p:spPr>
          <p:txBody>
            <a:bodyPr wrap="square" rtlCol="0">
              <a:spAutoFit/>
            </a:bodyPr>
            <a:lstStyle/>
            <a:p>
              <a:r>
                <a:rPr lang="en-US" dirty="0" smtClean="0">
                  <a:solidFill>
                    <a:srgbClr val="0000FF"/>
                  </a:solidFill>
                </a:rPr>
                <a:t>*</a:t>
              </a:r>
              <a:endParaRPr lang="en-US" dirty="0">
                <a:solidFill>
                  <a:srgbClr val="0000FF"/>
                </a:solidFill>
              </a:endParaRPr>
            </a:p>
          </p:txBody>
        </p:sp>
        <p:sp>
          <p:nvSpPr>
            <p:cNvPr id="26" name="TextBox 25"/>
            <p:cNvSpPr txBox="1"/>
            <p:nvPr/>
          </p:nvSpPr>
          <p:spPr>
            <a:xfrm>
              <a:off x="2490107" y="4572246"/>
              <a:ext cx="742950" cy="412283"/>
            </a:xfrm>
            <a:prstGeom prst="rect">
              <a:avLst/>
            </a:prstGeom>
            <a:noFill/>
          </p:spPr>
          <p:txBody>
            <a:bodyPr wrap="square" rtlCol="0">
              <a:spAutoFit/>
            </a:bodyPr>
            <a:lstStyle/>
            <a:p>
              <a:r>
                <a:rPr lang="en-US" dirty="0" smtClean="0">
                  <a:solidFill>
                    <a:srgbClr val="0000FF"/>
                  </a:solidFill>
                </a:rPr>
                <a:t>*</a:t>
              </a:r>
              <a:endParaRPr lang="en-US" dirty="0">
                <a:solidFill>
                  <a:srgbClr val="FF0000"/>
                </a:solidFill>
              </a:endParaRPr>
            </a:p>
          </p:txBody>
        </p:sp>
        <p:sp>
          <p:nvSpPr>
            <p:cNvPr id="28" name="TextBox 27"/>
            <p:cNvSpPr txBox="1"/>
            <p:nvPr/>
          </p:nvSpPr>
          <p:spPr>
            <a:xfrm>
              <a:off x="1028700" y="1352247"/>
              <a:ext cx="381000" cy="369332"/>
            </a:xfrm>
            <a:prstGeom prst="rect">
              <a:avLst/>
            </a:prstGeom>
            <a:noFill/>
          </p:spPr>
          <p:txBody>
            <a:bodyPr wrap="square" rtlCol="0">
              <a:spAutoFit/>
            </a:bodyPr>
            <a:lstStyle/>
            <a:p>
              <a:r>
                <a:rPr lang="en-US" dirty="0" smtClean="0">
                  <a:solidFill>
                    <a:srgbClr val="0000FF"/>
                  </a:solidFill>
                </a:rPr>
                <a:t>*</a:t>
              </a:r>
              <a:endParaRPr lang="en-US" dirty="0">
                <a:solidFill>
                  <a:srgbClr val="0000FF"/>
                </a:solidFill>
              </a:endParaRPr>
            </a:p>
          </p:txBody>
        </p:sp>
      </p:grpSp>
      <p:sp>
        <p:nvSpPr>
          <p:cNvPr id="9" name="TextBox 8"/>
          <p:cNvSpPr txBox="1"/>
          <p:nvPr/>
        </p:nvSpPr>
        <p:spPr>
          <a:xfrm>
            <a:off x="3771900" y="19050"/>
            <a:ext cx="5359399" cy="1492716"/>
          </a:xfrm>
          <a:prstGeom prst="rect">
            <a:avLst/>
          </a:prstGeom>
          <a:solidFill>
            <a:schemeClr val="bg1"/>
          </a:solidFill>
          <a:ln>
            <a:noFill/>
          </a:ln>
        </p:spPr>
        <p:txBody>
          <a:bodyPr wrap="square" rtlCol="0">
            <a:spAutoFit/>
          </a:bodyPr>
          <a:lstStyle/>
          <a:p>
            <a:pPr algn="ctr"/>
            <a:r>
              <a:rPr lang="en-US" sz="3200" b="1" dirty="0" smtClean="0">
                <a:latin typeface="+mn-lt"/>
              </a:rPr>
              <a:t>SCERIN Member Countries</a:t>
            </a:r>
          </a:p>
          <a:p>
            <a:pPr marL="0" lvl="1"/>
            <a:r>
              <a:rPr lang="en-US" sz="1800" b="0" dirty="0" smtClean="0">
                <a:latin typeface="+mn-lt"/>
              </a:rPr>
              <a:t>  </a:t>
            </a:r>
            <a:r>
              <a:rPr lang="cs-CZ" sz="1800" b="0" dirty="0" smtClean="0">
                <a:latin typeface="+mn-lt"/>
              </a:rPr>
              <a:t>CZ</a:t>
            </a:r>
            <a:r>
              <a:rPr lang="cs-CZ" sz="1800" b="0" dirty="0">
                <a:latin typeface="+mn-lt"/>
              </a:rPr>
              <a:t>, SK, PL, HU</a:t>
            </a:r>
            <a:r>
              <a:rPr lang="en-US" sz="1800" b="0" dirty="0">
                <a:latin typeface="+mn-lt"/>
              </a:rPr>
              <a:t>, </a:t>
            </a:r>
            <a:r>
              <a:rPr lang="cs-CZ" sz="1800" b="0" dirty="0">
                <a:latin typeface="+mn-lt"/>
              </a:rPr>
              <a:t>UA, BG, RO,</a:t>
            </a:r>
            <a:r>
              <a:rPr lang="en-US" sz="1800" b="0" dirty="0">
                <a:latin typeface="+mn-lt"/>
              </a:rPr>
              <a:t> </a:t>
            </a:r>
            <a:r>
              <a:rPr lang="cs-CZ" sz="1800" b="0" dirty="0">
                <a:latin typeface="+mn-lt"/>
              </a:rPr>
              <a:t>GR, </a:t>
            </a:r>
            <a:r>
              <a:rPr lang="cs-CZ" sz="1800" b="0" dirty="0" smtClean="0">
                <a:latin typeface="+mn-lt"/>
              </a:rPr>
              <a:t>TU</a:t>
            </a:r>
            <a:endParaRPr lang="en-US" sz="1800" b="0" dirty="0" smtClean="0">
              <a:latin typeface="+mn-lt"/>
            </a:endParaRPr>
          </a:p>
          <a:p>
            <a:pPr marL="0" lvl="1"/>
            <a:r>
              <a:rPr lang="en-US" sz="1800" b="0" dirty="0" smtClean="0">
                <a:latin typeface="+mn-lt"/>
              </a:rPr>
              <a:t>  and recent </a:t>
            </a:r>
            <a:r>
              <a:rPr lang="cs-CZ" sz="1800" b="0" dirty="0" smtClean="0">
                <a:latin typeface="+mn-lt"/>
              </a:rPr>
              <a:t>Serbia</a:t>
            </a:r>
            <a:r>
              <a:rPr lang="cs-CZ" sz="1800" b="0" dirty="0">
                <a:latin typeface="+mn-lt"/>
              </a:rPr>
              <a:t>, Macedonia, Slovenia, </a:t>
            </a:r>
            <a:r>
              <a:rPr lang="cs-CZ" sz="1800" b="0" dirty="0" smtClean="0">
                <a:latin typeface="+mn-lt"/>
              </a:rPr>
              <a:t>Croatia</a:t>
            </a:r>
            <a:r>
              <a:rPr lang="en-US" sz="1800" b="0" dirty="0" smtClean="0">
                <a:latin typeface="+mn-lt"/>
              </a:rPr>
              <a:t> </a:t>
            </a:r>
            <a:endParaRPr lang="en-US" sz="1800" b="0" dirty="0">
              <a:latin typeface="+mn-lt"/>
            </a:endParaRPr>
          </a:p>
          <a:p>
            <a:pPr marL="0" lvl="1">
              <a:spcBef>
                <a:spcPts val="600"/>
              </a:spcBef>
            </a:pPr>
            <a:r>
              <a:rPr lang="en-US" sz="1800" b="0" dirty="0" smtClean="0">
                <a:latin typeface="+mn-lt"/>
              </a:rPr>
              <a:t>  </a:t>
            </a:r>
            <a:r>
              <a:rPr lang="en-US" sz="1800" dirty="0" smtClean="0">
                <a:latin typeface="+mn-lt"/>
              </a:rPr>
              <a:t>Observers</a:t>
            </a:r>
            <a:r>
              <a:rPr lang="en-US" sz="1800" b="0" dirty="0" smtClean="0">
                <a:latin typeface="+mn-lt"/>
              </a:rPr>
              <a:t>: Armenia, </a:t>
            </a:r>
            <a:r>
              <a:rPr lang="en-US" sz="1800" b="0" dirty="0">
                <a:latin typeface="+mn-lt"/>
              </a:rPr>
              <a:t>Georgia</a:t>
            </a:r>
            <a:r>
              <a:rPr lang="en-US" sz="1800" b="0" dirty="0" smtClean="0">
                <a:latin typeface="+mn-lt"/>
              </a:rPr>
              <a:t>, Azerbaijan, Norway</a:t>
            </a:r>
            <a:endParaRPr lang="en-US" sz="1800" b="0" dirty="0">
              <a:latin typeface="+mn-lt"/>
            </a:endParaRPr>
          </a:p>
        </p:txBody>
      </p:sp>
      <p:sp>
        <p:nvSpPr>
          <p:cNvPr id="31" name="TextBox 30"/>
          <p:cNvSpPr txBox="1"/>
          <p:nvPr/>
        </p:nvSpPr>
        <p:spPr>
          <a:xfrm>
            <a:off x="3390900" y="1972560"/>
            <a:ext cx="381000" cy="385998"/>
          </a:xfrm>
          <a:prstGeom prst="rect">
            <a:avLst/>
          </a:prstGeom>
          <a:noFill/>
        </p:spPr>
        <p:txBody>
          <a:bodyPr wrap="square" rtlCol="0">
            <a:spAutoFit/>
          </a:bodyPr>
          <a:lstStyle/>
          <a:p>
            <a:r>
              <a:rPr lang="en-US" dirty="0" smtClean="0">
                <a:solidFill>
                  <a:srgbClr val="0000FF"/>
                </a:solidFill>
              </a:rPr>
              <a:t>*</a:t>
            </a:r>
            <a:endParaRPr lang="en-US" dirty="0">
              <a:solidFill>
                <a:srgbClr val="0000FF"/>
              </a:solidFill>
            </a:endParaRPr>
          </a:p>
        </p:txBody>
      </p:sp>
      <p:sp>
        <p:nvSpPr>
          <p:cNvPr id="32" name="TextBox 31"/>
          <p:cNvSpPr txBox="1"/>
          <p:nvPr/>
        </p:nvSpPr>
        <p:spPr>
          <a:xfrm>
            <a:off x="2819400" y="966249"/>
            <a:ext cx="381000" cy="369332"/>
          </a:xfrm>
          <a:prstGeom prst="rect">
            <a:avLst/>
          </a:prstGeom>
          <a:noFill/>
        </p:spPr>
        <p:txBody>
          <a:bodyPr wrap="square" rtlCol="0">
            <a:spAutoFit/>
          </a:bodyPr>
          <a:lstStyle/>
          <a:p>
            <a:r>
              <a:rPr lang="en-US" dirty="0" smtClean="0">
                <a:solidFill>
                  <a:srgbClr val="FF0000"/>
                </a:solidFill>
              </a:rPr>
              <a:t>*</a:t>
            </a:r>
            <a:endParaRPr lang="en-US" dirty="0">
              <a:solidFill>
                <a:srgbClr val="FF0000"/>
              </a:solidFill>
            </a:endParaRPr>
          </a:p>
        </p:txBody>
      </p:sp>
      <p:sp>
        <p:nvSpPr>
          <p:cNvPr id="33" name="TextBox 32"/>
          <p:cNvSpPr txBox="1"/>
          <p:nvPr/>
        </p:nvSpPr>
        <p:spPr>
          <a:xfrm>
            <a:off x="1885950" y="4876800"/>
            <a:ext cx="381000" cy="369332"/>
          </a:xfrm>
          <a:prstGeom prst="rect">
            <a:avLst/>
          </a:prstGeom>
          <a:noFill/>
        </p:spPr>
        <p:txBody>
          <a:bodyPr wrap="square" rtlCol="0">
            <a:spAutoFit/>
          </a:bodyPr>
          <a:lstStyle/>
          <a:p>
            <a:r>
              <a:rPr lang="en-US" dirty="0" smtClean="0">
                <a:solidFill>
                  <a:srgbClr val="FF0000"/>
                </a:solidFill>
              </a:rPr>
              <a:t>*</a:t>
            </a:r>
            <a:endParaRPr lang="en-US" dirty="0">
              <a:solidFill>
                <a:srgbClr val="FF0000"/>
              </a:solidFill>
            </a:endParaRPr>
          </a:p>
        </p:txBody>
      </p:sp>
      <p:sp>
        <p:nvSpPr>
          <p:cNvPr id="34" name="TextBox 33"/>
          <p:cNvSpPr txBox="1"/>
          <p:nvPr/>
        </p:nvSpPr>
        <p:spPr>
          <a:xfrm>
            <a:off x="1619250" y="4600163"/>
            <a:ext cx="381000" cy="369332"/>
          </a:xfrm>
          <a:prstGeom prst="rect">
            <a:avLst/>
          </a:prstGeom>
          <a:noFill/>
        </p:spPr>
        <p:txBody>
          <a:bodyPr wrap="square" rtlCol="0">
            <a:spAutoFit/>
          </a:bodyPr>
          <a:lstStyle/>
          <a:p>
            <a:r>
              <a:rPr lang="en-US" dirty="0" smtClean="0">
                <a:solidFill>
                  <a:srgbClr val="FF0000"/>
                </a:solidFill>
              </a:rPr>
              <a:t>*</a:t>
            </a:r>
            <a:endParaRPr lang="en-US" dirty="0">
              <a:solidFill>
                <a:srgbClr val="FF0000"/>
              </a:solidFill>
            </a:endParaRPr>
          </a:p>
        </p:txBody>
      </p:sp>
      <p:sp>
        <p:nvSpPr>
          <p:cNvPr id="35" name="TextBox 34"/>
          <p:cNvSpPr txBox="1"/>
          <p:nvPr/>
        </p:nvSpPr>
        <p:spPr>
          <a:xfrm>
            <a:off x="742950" y="3337817"/>
            <a:ext cx="381000" cy="430887"/>
          </a:xfrm>
          <a:prstGeom prst="rect">
            <a:avLst/>
          </a:prstGeom>
          <a:noFill/>
          <a:ln>
            <a:noFill/>
          </a:ln>
        </p:spPr>
        <p:txBody>
          <a:bodyPr wrap="square" rtlCol="0">
            <a:spAutoFit/>
          </a:bodyPr>
          <a:lstStyle/>
          <a:p>
            <a:r>
              <a:rPr lang="en-US" dirty="0" smtClean="0">
                <a:solidFill>
                  <a:srgbClr val="3333FF"/>
                </a:solidFill>
              </a:rPr>
              <a:t>*</a:t>
            </a:r>
            <a:endParaRPr lang="en-US" dirty="0">
              <a:solidFill>
                <a:srgbClr val="3333FF"/>
              </a:solidFill>
            </a:endParaRPr>
          </a:p>
        </p:txBody>
      </p:sp>
      <p:sp>
        <p:nvSpPr>
          <p:cNvPr id="8" name="Rectangle 7"/>
          <p:cNvSpPr/>
          <p:nvPr/>
        </p:nvSpPr>
        <p:spPr>
          <a:xfrm>
            <a:off x="6172200" y="6059269"/>
            <a:ext cx="2870670" cy="646331"/>
          </a:xfrm>
          <a:prstGeom prst="rect">
            <a:avLst/>
          </a:prstGeom>
          <a:solidFill>
            <a:schemeClr val="bg1"/>
          </a:solidFill>
          <a:ln>
            <a:solidFill>
              <a:schemeClr val="tx1"/>
            </a:solidFill>
          </a:ln>
        </p:spPr>
        <p:txBody>
          <a:bodyPr wrap="square">
            <a:spAutoFit/>
          </a:bodyPr>
          <a:lstStyle/>
          <a:p>
            <a:r>
              <a:rPr lang="en-US" sz="1800" dirty="0" smtClean="0">
                <a:solidFill>
                  <a:srgbClr val="002060"/>
                </a:solidFill>
              </a:rPr>
              <a:t>Participation status</a:t>
            </a:r>
          </a:p>
          <a:p>
            <a:r>
              <a:rPr lang="en-US" sz="1800" dirty="0" smtClean="0">
                <a:solidFill>
                  <a:schemeClr val="accent6">
                    <a:lumMod val="50000"/>
                  </a:schemeClr>
                </a:solidFill>
              </a:rPr>
              <a:t> </a:t>
            </a:r>
            <a:r>
              <a:rPr lang="en-US" sz="1800" dirty="0" smtClean="0">
                <a:solidFill>
                  <a:srgbClr val="3333FF"/>
                </a:solidFill>
              </a:rPr>
              <a:t>*</a:t>
            </a:r>
            <a:r>
              <a:rPr lang="en-US" sz="1800" dirty="0" smtClean="0">
                <a:solidFill>
                  <a:schemeClr val="accent6">
                    <a:lumMod val="50000"/>
                  </a:schemeClr>
                </a:solidFill>
              </a:rPr>
              <a:t> yes, </a:t>
            </a:r>
            <a:r>
              <a:rPr lang="en-US" sz="1800" dirty="0" smtClean="0">
                <a:solidFill>
                  <a:srgbClr val="FF0000"/>
                </a:solidFill>
              </a:rPr>
              <a:t>* not </a:t>
            </a:r>
            <a:r>
              <a:rPr lang="en-US" sz="1800" b="0" i="1" dirty="0" smtClean="0">
                <a:solidFill>
                  <a:srgbClr val="C00000"/>
                </a:solidFill>
              </a:rPr>
              <a:t>yet</a:t>
            </a:r>
            <a:r>
              <a:rPr lang="en-US" sz="1800" i="1" dirty="0" smtClean="0"/>
              <a:t>, </a:t>
            </a:r>
            <a:r>
              <a:rPr lang="en-US" sz="1800" dirty="0" smtClean="0">
                <a:sym typeface="Wingdings" panose="05000000000000000000" pitchFamily="2" charset="2"/>
              </a:rPr>
              <a:t> observer</a:t>
            </a:r>
            <a:endParaRPr lang="en-US" sz="1800" dirty="0"/>
          </a:p>
        </p:txBody>
      </p:sp>
      <p:sp>
        <p:nvSpPr>
          <p:cNvPr id="11" name="Rectangle 10"/>
          <p:cNvSpPr/>
          <p:nvPr/>
        </p:nvSpPr>
        <p:spPr>
          <a:xfrm>
            <a:off x="7294705" y="3327985"/>
            <a:ext cx="444352" cy="461665"/>
          </a:xfrm>
          <a:prstGeom prst="rect">
            <a:avLst/>
          </a:prstGeom>
        </p:spPr>
        <p:txBody>
          <a:bodyPr wrap="none">
            <a:spAutoFit/>
          </a:bodyPr>
          <a:lstStyle/>
          <a:p>
            <a:r>
              <a:rPr lang="en-US" sz="2400" dirty="0">
                <a:sym typeface="Wingdings" panose="05000000000000000000" pitchFamily="2" charset="2"/>
              </a:rPr>
              <a:t></a:t>
            </a:r>
            <a:endParaRPr lang="en-US" dirty="0"/>
          </a:p>
        </p:txBody>
      </p:sp>
      <p:sp>
        <p:nvSpPr>
          <p:cNvPr id="14" name="Rectangle 13"/>
          <p:cNvSpPr/>
          <p:nvPr/>
        </p:nvSpPr>
        <p:spPr>
          <a:xfrm>
            <a:off x="8229600" y="3581400"/>
            <a:ext cx="304800" cy="461665"/>
          </a:xfrm>
          <a:prstGeom prst="rect">
            <a:avLst/>
          </a:prstGeom>
        </p:spPr>
        <p:txBody>
          <a:bodyPr wrap="square">
            <a:spAutoFit/>
          </a:bodyPr>
          <a:lstStyle/>
          <a:p>
            <a:r>
              <a:rPr lang="en-US" sz="2400" dirty="0">
                <a:sym typeface="Wingdings" panose="05000000000000000000" pitchFamily="2" charset="2"/>
              </a:rPr>
              <a:t></a:t>
            </a:r>
            <a:endParaRPr lang="en-US" dirty="0"/>
          </a:p>
        </p:txBody>
      </p:sp>
      <p:sp>
        <p:nvSpPr>
          <p:cNvPr id="43" name="TextBox 42"/>
          <p:cNvSpPr txBox="1"/>
          <p:nvPr/>
        </p:nvSpPr>
        <p:spPr>
          <a:xfrm>
            <a:off x="3770312" y="3092903"/>
            <a:ext cx="742950" cy="430887"/>
          </a:xfrm>
          <a:prstGeom prst="rect">
            <a:avLst/>
          </a:prstGeom>
          <a:noFill/>
        </p:spPr>
        <p:txBody>
          <a:bodyPr wrap="square" rtlCol="0">
            <a:spAutoFit/>
          </a:bodyPr>
          <a:lstStyle/>
          <a:p>
            <a:r>
              <a:rPr lang="en-US" dirty="0" smtClean="0">
                <a:solidFill>
                  <a:srgbClr val="0000FF"/>
                </a:solidFill>
              </a:rPr>
              <a:t>*</a:t>
            </a:r>
            <a:endParaRPr lang="en-US" dirty="0">
              <a:solidFill>
                <a:srgbClr val="FF0000"/>
              </a:solidFill>
            </a:endParaRPr>
          </a:p>
        </p:txBody>
      </p:sp>
      <p:sp>
        <p:nvSpPr>
          <p:cNvPr id="29" name="Rectangle 28"/>
          <p:cNvSpPr/>
          <p:nvPr/>
        </p:nvSpPr>
        <p:spPr>
          <a:xfrm>
            <a:off x="4097791" y="4754051"/>
            <a:ext cx="533400" cy="461665"/>
          </a:xfrm>
          <a:prstGeom prst="rect">
            <a:avLst/>
          </a:prstGeom>
        </p:spPr>
        <p:txBody>
          <a:bodyPr wrap="square">
            <a:spAutoFit/>
          </a:bodyPr>
          <a:lstStyle/>
          <a:p>
            <a:r>
              <a:rPr lang="en-US" sz="2400" dirty="0">
                <a:sym typeface="Wingdings" panose="05000000000000000000" pitchFamily="2" charset="2"/>
              </a:rPr>
              <a:t></a:t>
            </a:r>
            <a:endParaRPr lang="en-US" dirty="0"/>
          </a:p>
        </p:txBody>
      </p:sp>
    </p:spTree>
    <p:extLst>
      <p:ext uri="{BB962C8B-B14F-4D97-AF65-F5344CB8AC3E}">
        <p14:creationId xmlns:p14="http://schemas.microsoft.com/office/powerpoint/2010/main" val="1109269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362432"/>
            <a:ext cx="8912328" cy="2523768"/>
          </a:xfrm>
          <a:prstGeom prst="rect">
            <a:avLst/>
          </a:prstGeom>
        </p:spPr>
        <p:txBody>
          <a:bodyPr wrap="square">
            <a:spAutoFit/>
          </a:bodyPr>
          <a:lstStyle/>
          <a:p>
            <a:pPr lvl="2" indent="-457200">
              <a:spcBef>
                <a:spcPts val="0"/>
              </a:spcBef>
              <a:buFont typeface="Arial" panose="020B0604020202020204" pitchFamily="34" charset="0"/>
              <a:buChar char="•"/>
            </a:pPr>
            <a:r>
              <a:rPr lang="en-US" sz="3200" b="0" dirty="0" err="1" smtClean="0"/>
              <a:t>EnviroGRIDS</a:t>
            </a:r>
            <a:r>
              <a:rPr lang="en-US" sz="3200" dirty="0" smtClean="0"/>
              <a:t> </a:t>
            </a:r>
          </a:p>
          <a:p>
            <a:pPr lvl="2" indent="-457200">
              <a:spcBef>
                <a:spcPts val="1200"/>
              </a:spcBef>
              <a:buFont typeface="Arial" panose="020B0604020202020204" pitchFamily="34" charset="0"/>
              <a:buChar char="•"/>
            </a:pPr>
            <a:r>
              <a:rPr lang="cs-CZ" altLang="en-US" sz="3200" b="0" dirty="0" smtClean="0"/>
              <a:t>IGU LCLU</a:t>
            </a:r>
            <a:r>
              <a:rPr lang="en-US" altLang="en-US" sz="3200" b="0" dirty="0" smtClean="0"/>
              <a:t>C</a:t>
            </a:r>
            <a:endParaRPr lang="en-US" altLang="en-US" sz="3200" b="0" dirty="0"/>
          </a:p>
          <a:p>
            <a:pPr lvl="2" indent="-457200">
              <a:spcBef>
                <a:spcPts val="1200"/>
              </a:spcBef>
              <a:buFont typeface="Arial" panose="020B0604020202020204" pitchFamily="34" charset="0"/>
              <a:buChar char="•"/>
            </a:pPr>
            <a:r>
              <a:rPr lang="en-US" altLang="en-US" sz="3200" b="0" dirty="0" err="1" smtClean="0"/>
              <a:t>EARSeL</a:t>
            </a:r>
            <a:r>
              <a:rPr lang="en-US" altLang="en-US" sz="3200" b="0" dirty="0" smtClean="0"/>
              <a:t> </a:t>
            </a:r>
            <a:r>
              <a:rPr lang="en-US" sz="3200" b="0" dirty="0" smtClean="0"/>
              <a:t>LCLUC</a:t>
            </a:r>
            <a:endParaRPr lang="en-US" altLang="en-US" sz="3200" b="0" dirty="0" smtClean="0"/>
          </a:p>
          <a:p>
            <a:pPr lvl="2" indent="-457200">
              <a:spcBef>
                <a:spcPts val="1200"/>
              </a:spcBef>
              <a:buFont typeface="Arial" panose="020B0604020202020204" pitchFamily="34" charset="0"/>
              <a:buChar char="•"/>
            </a:pPr>
            <a:r>
              <a:rPr lang="en-US" altLang="en-US" sz="3200" b="0" dirty="0" smtClean="0"/>
              <a:t>Trans-Atlantic Training Initiative (ESA-NASA)</a:t>
            </a:r>
          </a:p>
        </p:txBody>
      </p:sp>
      <p:sp>
        <p:nvSpPr>
          <p:cNvPr id="5" name="Text Box 6"/>
          <p:cNvSpPr txBox="1">
            <a:spLocks noChangeArrowheads="1"/>
          </p:cNvSpPr>
          <p:nvPr/>
        </p:nvSpPr>
        <p:spPr bwMode="auto">
          <a:xfrm>
            <a:off x="381000" y="228600"/>
            <a:ext cx="853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b="1">
                <a:solidFill>
                  <a:schemeClr val="tx1"/>
                </a:solidFill>
                <a:latin typeface="Times New Roman" pitchFamily="18" charset="0"/>
                <a:cs typeface="Arial" pitchFamily="34" charset="0"/>
              </a:defRPr>
            </a:lvl1pPr>
            <a:lvl2pPr marL="742950" indent="-285750">
              <a:defRPr sz="2200" b="1">
                <a:solidFill>
                  <a:schemeClr val="tx1"/>
                </a:solidFill>
                <a:latin typeface="Times New Roman" pitchFamily="18" charset="0"/>
                <a:cs typeface="Arial" pitchFamily="34" charset="0"/>
              </a:defRPr>
            </a:lvl2pPr>
            <a:lvl3pPr marL="1143000" indent="-228600">
              <a:defRPr sz="2200" b="1">
                <a:solidFill>
                  <a:schemeClr val="tx1"/>
                </a:solidFill>
                <a:latin typeface="Times New Roman" pitchFamily="18" charset="0"/>
                <a:cs typeface="Arial" pitchFamily="34" charset="0"/>
              </a:defRPr>
            </a:lvl3pPr>
            <a:lvl4pPr marL="1600200" indent="-228600">
              <a:defRPr sz="2200" b="1">
                <a:solidFill>
                  <a:schemeClr val="tx1"/>
                </a:solidFill>
                <a:latin typeface="Times New Roman" pitchFamily="18" charset="0"/>
                <a:cs typeface="Arial" pitchFamily="34" charset="0"/>
              </a:defRPr>
            </a:lvl4pPr>
            <a:lvl5pPr marL="2057400" indent="-228600">
              <a:defRPr sz="2200"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200"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200"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200"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200" b="1">
                <a:solidFill>
                  <a:schemeClr val="tx1"/>
                </a:solidFill>
                <a:latin typeface="Times New Roman" pitchFamily="18" charset="0"/>
                <a:cs typeface="Arial" pitchFamily="34" charset="0"/>
              </a:defRPr>
            </a:lvl9pPr>
          </a:lstStyle>
          <a:p>
            <a:pPr algn="ctr">
              <a:spcBef>
                <a:spcPct val="50000"/>
              </a:spcBef>
            </a:pPr>
            <a:r>
              <a:rPr lang="en-US" sz="3600" dirty="0" smtClean="0">
                <a:solidFill>
                  <a:schemeClr val="accent6">
                    <a:lumMod val="50000"/>
                  </a:schemeClr>
                </a:solidFill>
              </a:rPr>
              <a:t>Partnerships</a:t>
            </a:r>
            <a:endParaRPr lang="en-US" altLang="en-US" sz="3600" dirty="0">
              <a:solidFill>
                <a:schemeClr val="accent6">
                  <a:lumMod val="50000"/>
                </a:schemeClr>
              </a:solidFill>
            </a:endParaRPr>
          </a:p>
        </p:txBody>
      </p:sp>
      <p:grpSp>
        <p:nvGrpSpPr>
          <p:cNvPr id="6" name="Group 5"/>
          <p:cNvGrpSpPr/>
          <p:nvPr/>
        </p:nvGrpSpPr>
        <p:grpSpPr>
          <a:xfrm>
            <a:off x="119742" y="6242751"/>
            <a:ext cx="8944986" cy="524135"/>
            <a:chOff x="152400" y="6242751"/>
            <a:chExt cx="8944986" cy="524135"/>
          </a:xfrm>
        </p:grpSpPr>
        <p:grpSp>
          <p:nvGrpSpPr>
            <p:cNvPr id="7" name="Group 6"/>
            <p:cNvGrpSpPr/>
            <p:nvPr/>
          </p:nvGrpSpPr>
          <p:grpSpPr>
            <a:xfrm>
              <a:off x="152400" y="6242751"/>
              <a:ext cx="5589870" cy="489203"/>
              <a:chOff x="152400" y="6242751"/>
              <a:chExt cx="5589870" cy="489203"/>
            </a:xfrm>
          </p:grpSpPr>
          <p:grpSp>
            <p:nvGrpSpPr>
              <p:cNvPr id="9" name="Group 8"/>
              <p:cNvGrpSpPr/>
              <p:nvPr/>
            </p:nvGrpSpPr>
            <p:grpSpPr>
              <a:xfrm>
                <a:off x="1219200" y="6248400"/>
                <a:ext cx="4523070" cy="483554"/>
                <a:chOff x="-55055" y="6248400"/>
                <a:chExt cx="4523070" cy="483554"/>
              </a:xfrm>
            </p:grpSpPr>
            <p:pic>
              <p:nvPicPr>
                <p:cNvPr id="13" name="Picture 10" descr="NASA Land Cover Land Use Logo"/>
                <p:cNvPicPr>
                  <a:picLocks noChangeAspect="1" noChangeArrowheads="1"/>
                </p:cNvPicPr>
                <p:nvPr/>
              </p:nvPicPr>
              <p:blipFill>
                <a:blip r:embed="rId2" cstate="print"/>
                <a:srcRect b="50000"/>
                <a:stretch>
                  <a:fillRect/>
                </a:stretch>
              </p:blipFill>
              <p:spPr bwMode="auto">
                <a:xfrm>
                  <a:off x="880490" y="6248400"/>
                  <a:ext cx="2803390" cy="483554"/>
                </a:xfrm>
                <a:prstGeom prst="rect">
                  <a:avLst/>
                </a:prstGeom>
                <a:noFill/>
                <a:ln w="9525">
                  <a:noFill/>
                  <a:miter lim="800000"/>
                  <a:headEnd/>
                  <a:tailEnd/>
                </a:ln>
              </p:spPr>
            </p:pic>
            <p:pic>
              <p:nvPicPr>
                <p:cNvPr id="14" name="Picture 5" descr=":GOFC-Gold-logo-blktxt.gif"/>
                <p:cNvPicPr>
                  <a:picLocks noChangeAspect="1" noChangeArrowheads="1"/>
                </p:cNvPicPr>
                <p:nvPr/>
              </p:nvPicPr>
              <p:blipFill>
                <a:blip r:embed="rId3" cstate="print"/>
                <a:srcRect/>
                <a:stretch>
                  <a:fillRect/>
                </a:stretch>
              </p:blipFill>
              <p:spPr bwMode="auto">
                <a:xfrm>
                  <a:off x="-55055" y="6318988"/>
                  <a:ext cx="1371600" cy="359494"/>
                </a:xfrm>
                <a:prstGeom prst="rect">
                  <a:avLst/>
                </a:prstGeom>
                <a:noFill/>
                <a:ln w="9525">
                  <a:noFill/>
                  <a:miter lim="800000"/>
                  <a:headEnd/>
                  <a:tailEnd/>
                </a:ln>
              </p:spPr>
            </p:pic>
            <p:pic>
              <p:nvPicPr>
                <p:cNvPr id="15" name="Picture 4" descr=":start logo-sma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1181" y="6339307"/>
                  <a:ext cx="1176834" cy="325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9"/>
              <p:cNvGrpSpPr/>
              <p:nvPr/>
            </p:nvGrpSpPr>
            <p:grpSpPr>
              <a:xfrm>
                <a:off x="152400" y="6242751"/>
                <a:ext cx="1027513" cy="457200"/>
                <a:chOff x="3581400" y="6262098"/>
                <a:chExt cx="1027513" cy="457200"/>
              </a:xfrm>
            </p:grpSpPr>
            <p:pic>
              <p:nvPicPr>
                <p:cNvPr id="11" name="Picture 9" descr="Image18"/>
                <p:cNvPicPr>
                  <a:picLocks noChangeAspect="1" noChangeArrowheads="1"/>
                </p:cNvPicPr>
                <p:nvPr/>
              </p:nvPicPr>
              <p:blipFill>
                <a:blip r:embed="rId5" cstate="print"/>
                <a:srcRect/>
                <a:stretch>
                  <a:fillRect/>
                </a:stretch>
              </p:blipFill>
              <p:spPr bwMode="auto">
                <a:xfrm>
                  <a:off x="4138893" y="6267747"/>
                  <a:ext cx="470020" cy="451551"/>
                </a:xfrm>
                <a:prstGeom prst="rect">
                  <a:avLst/>
                </a:prstGeom>
                <a:noFill/>
                <a:ln w="9525">
                  <a:noFill/>
                  <a:miter lim="800000"/>
                  <a:headEnd/>
                  <a:tailEnd/>
                </a:ln>
              </p:spPr>
            </p:pic>
            <p:pic>
              <p:nvPicPr>
                <p:cNvPr id="12" name="Picture 13" descr="C:\Users\pentchev\AppData\Local\Temp\JCET_logo_no_bg.png"/>
                <p:cNvPicPr>
                  <a:picLocks noChangeAspect="1" noChangeArrowheads="1"/>
                </p:cNvPicPr>
                <p:nvPr/>
              </p:nvPicPr>
              <p:blipFill>
                <a:blip r:embed="rId6" cstate="print"/>
                <a:srcRect/>
                <a:stretch>
                  <a:fillRect/>
                </a:stretch>
              </p:blipFill>
              <p:spPr bwMode="auto">
                <a:xfrm>
                  <a:off x="3581400" y="6262098"/>
                  <a:ext cx="466219" cy="457200"/>
                </a:xfrm>
                <a:prstGeom prst="rect">
                  <a:avLst/>
                </a:prstGeom>
                <a:noFill/>
                <a:ln w="9525">
                  <a:noFill/>
                  <a:miter lim="800000"/>
                  <a:headEnd/>
                  <a:tailEnd/>
                </a:ln>
              </p:spPr>
            </p:pic>
          </p:grpSp>
        </p:grpSp>
        <p:sp>
          <p:nvSpPr>
            <p:cNvPr id="8" name="TextovéPole 8"/>
            <p:cNvSpPr txBox="1">
              <a:spLocks noChangeArrowheads="1"/>
            </p:cNvSpPr>
            <p:nvPr/>
          </p:nvSpPr>
          <p:spPr bwMode="auto">
            <a:xfrm>
              <a:off x="5668386" y="6243666"/>
              <a:ext cx="3429000" cy="523220"/>
            </a:xfrm>
            <a:prstGeom prst="rect">
              <a:avLst/>
            </a:prstGeom>
            <a:noFill/>
            <a:ln w="9525">
              <a:noFill/>
              <a:miter lim="800000"/>
              <a:headEnd/>
              <a:tailEnd/>
            </a:ln>
          </p:spPr>
          <p:txBody>
            <a:bodyPr>
              <a:spAutoFit/>
            </a:bodyPr>
            <a:lstStyle/>
            <a:p>
              <a:pPr algn="r" eaLnBrk="0" hangingPunct="0">
                <a:defRPr/>
              </a:pPr>
              <a:r>
                <a:rPr lang="en-US" sz="1400" dirty="0" smtClean="0">
                  <a:solidFill>
                    <a:srgbClr val="008000"/>
                  </a:solidFill>
                  <a:latin typeface="+mn-lt"/>
                </a:rPr>
                <a:t>GOFC-GOLD </a:t>
              </a:r>
              <a:r>
                <a:rPr lang="en-US" sz="1400" dirty="0" smtClean="0">
                  <a:solidFill>
                    <a:srgbClr val="008000"/>
                  </a:solidFill>
                  <a:latin typeface="+mn-lt"/>
                </a:rPr>
                <a:t>RN </a:t>
              </a:r>
              <a:r>
                <a:rPr lang="en-US" sz="1400" dirty="0" smtClean="0">
                  <a:solidFill>
                    <a:srgbClr val="008000"/>
                  </a:solidFill>
                  <a:latin typeface="+mn-lt"/>
                </a:rPr>
                <a:t>Summit</a:t>
              </a:r>
              <a:r>
                <a:rPr lang="cs-CZ" sz="1400" dirty="0" smtClean="0">
                  <a:solidFill>
                    <a:srgbClr val="008000"/>
                  </a:solidFill>
                  <a:latin typeface="+mn-lt"/>
                </a:rPr>
                <a:t> </a:t>
              </a:r>
              <a:endParaRPr lang="en-US" sz="1400" dirty="0" smtClean="0">
                <a:solidFill>
                  <a:srgbClr val="008000"/>
                </a:solidFill>
                <a:latin typeface="+mn-lt"/>
              </a:endParaRPr>
            </a:p>
            <a:p>
              <a:pPr algn="r">
                <a:defRPr/>
              </a:pPr>
              <a:r>
                <a:rPr lang="en-US" sz="1400" dirty="0" smtClean="0">
                  <a:solidFill>
                    <a:srgbClr val="008000"/>
                  </a:solidFill>
                  <a:latin typeface="+mn-lt"/>
                </a:rPr>
                <a:t>13-16</a:t>
              </a:r>
              <a:r>
                <a:rPr lang="cs-CZ" sz="1400" dirty="0" smtClean="0">
                  <a:solidFill>
                    <a:srgbClr val="008000"/>
                  </a:solidFill>
                  <a:latin typeface="+mn-lt"/>
                </a:rPr>
                <a:t> September</a:t>
              </a:r>
              <a:r>
                <a:rPr lang="en-US" sz="1400" dirty="0" smtClean="0">
                  <a:solidFill>
                    <a:srgbClr val="008000"/>
                  </a:solidFill>
                  <a:latin typeface="+mn-lt"/>
                </a:rPr>
                <a:t>, </a:t>
              </a:r>
              <a:r>
                <a:rPr lang="en-US" sz="1400" dirty="0">
                  <a:solidFill>
                    <a:srgbClr val="008000"/>
                  </a:solidFill>
                  <a:latin typeface="+mn-lt"/>
                </a:rPr>
                <a:t>201</a:t>
              </a:r>
              <a:r>
                <a:rPr lang="cs-CZ" sz="1400" dirty="0" smtClean="0">
                  <a:solidFill>
                    <a:srgbClr val="008000"/>
                  </a:solidFill>
                  <a:latin typeface="+mn-lt"/>
                </a:rPr>
                <a:t>7</a:t>
              </a:r>
              <a:r>
                <a:rPr lang="en-US" sz="1400" dirty="0" smtClean="0">
                  <a:solidFill>
                    <a:srgbClr val="008000"/>
                  </a:solidFill>
                  <a:latin typeface="+mn-lt"/>
                </a:rPr>
                <a:t>, </a:t>
              </a:r>
              <a:r>
                <a:rPr lang="cs-CZ" sz="1400" dirty="0">
                  <a:solidFill>
                    <a:srgbClr val="008000"/>
                  </a:solidFill>
                </a:rPr>
                <a:t>Tbilisi</a:t>
              </a:r>
              <a:r>
                <a:rPr lang="en-US" sz="1400" dirty="0">
                  <a:solidFill>
                    <a:srgbClr val="008000"/>
                  </a:solidFill>
                </a:rPr>
                <a:t>, </a:t>
              </a:r>
              <a:r>
                <a:rPr lang="en-US" sz="1400" dirty="0" smtClean="0">
                  <a:solidFill>
                    <a:srgbClr val="008000"/>
                  </a:solidFill>
                </a:rPr>
                <a:t>Georgia</a:t>
              </a:r>
              <a:r>
                <a:rPr lang="cs-CZ" sz="1400" dirty="0" smtClean="0">
                  <a:solidFill>
                    <a:srgbClr val="008000"/>
                  </a:solidFill>
                  <a:latin typeface="+mn-lt"/>
                </a:rPr>
                <a:t> </a:t>
              </a:r>
              <a:endParaRPr lang="cs-CZ" sz="1400" dirty="0">
                <a:solidFill>
                  <a:srgbClr val="008000"/>
                </a:solidFill>
                <a:latin typeface="+mn-lt"/>
              </a:endParaRPr>
            </a:p>
          </p:txBody>
        </p:sp>
      </p:grpSp>
    </p:spTree>
    <p:extLst>
      <p:ext uri="{BB962C8B-B14F-4D97-AF65-F5344CB8AC3E}">
        <p14:creationId xmlns:p14="http://schemas.microsoft.com/office/powerpoint/2010/main" val="26713658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3"/>
          <p:cNvSpPr txBox="1">
            <a:spLocks noChangeArrowheads="1"/>
          </p:cNvSpPr>
          <p:nvPr/>
        </p:nvSpPr>
        <p:spPr bwMode="auto">
          <a:xfrm>
            <a:off x="21770" y="253425"/>
            <a:ext cx="8969829"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b="1">
                <a:solidFill>
                  <a:schemeClr val="tx1"/>
                </a:solidFill>
                <a:latin typeface="Times New Roman" pitchFamily="18" charset="0"/>
                <a:cs typeface="Arial" pitchFamily="34" charset="0"/>
              </a:defRPr>
            </a:lvl1pPr>
            <a:lvl2pPr marL="742950" indent="-285750">
              <a:defRPr sz="2200" b="1">
                <a:solidFill>
                  <a:schemeClr val="tx1"/>
                </a:solidFill>
                <a:latin typeface="Times New Roman" pitchFamily="18" charset="0"/>
                <a:cs typeface="Arial" pitchFamily="34" charset="0"/>
              </a:defRPr>
            </a:lvl2pPr>
            <a:lvl3pPr marL="1143000" indent="-228600">
              <a:defRPr sz="2200" b="1">
                <a:solidFill>
                  <a:schemeClr val="tx1"/>
                </a:solidFill>
                <a:latin typeface="Times New Roman" pitchFamily="18" charset="0"/>
                <a:cs typeface="Arial" pitchFamily="34" charset="0"/>
              </a:defRPr>
            </a:lvl3pPr>
            <a:lvl4pPr marL="1600200" indent="-228600">
              <a:defRPr sz="2200" b="1">
                <a:solidFill>
                  <a:schemeClr val="tx1"/>
                </a:solidFill>
                <a:latin typeface="Times New Roman" pitchFamily="18" charset="0"/>
                <a:cs typeface="Arial" pitchFamily="34" charset="0"/>
              </a:defRPr>
            </a:lvl4pPr>
            <a:lvl5pPr marL="2057400" indent="-228600">
              <a:defRPr sz="2200"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200"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200"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200"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200" b="1">
                <a:solidFill>
                  <a:schemeClr val="tx1"/>
                </a:solidFill>
                <a:latin typeface="Times New Roman" pitchFamily="18" charset="0"/>
                <a:cs typeface="Arial" pitchFamily="34" charset="0"/>
              </a:defRPr>
            </a:lvl9pPr>
          </a:lstStyle>
          <a:p>
            <a:pPr algn="ctr" eaLnBrk="1" hangingPunct="1"/>
            <a:r>
              <a:rPr lang="en-US" altLang="en-US" sz="3600" dirty="0" smtClean="0">
                <a:solidFill>
                  <a:schemeClr val="accent6">
                    <a:lumMod val="50000"/>
                  </a:schemeClr>
                </a:solidFill>
                <a:latin typeface="+mj-lt"/>
              </a:rPr>
              <a:t>SCERIN</a:t>
            </a:r>
            <a:r>
              <a:rPr lang="en-US" altLang="en-US" sz="3600" dirty="0" smtClean="0">
                <a:solidFill>
                  <a:srgbClr val="002060"/>
                </a:solidFill>
                <a:latin typeface="+mj-lt"/>
              </a:rPr>
              <a:t> Critical Regional Issues</a:t>
            </a:r>
          </a:p>
        </p:txBody>
      </p:sp>
      <p:sp>
        <p:nvSpPr>
          <p:cNvPr id="4" name="Text Box 5"/>
          <p:cNvSpPr txBox="1">
            <a:spLocks noChangeArrowheads="1"/>
          </p:cNvSpPr>
          <p:nvPr/>
        </p:nvSpPr>
        <p:spPr bwMode="auto">
          <a:xfrm>
            <a:off x="342900" y="1143000"/>
            <a:ext cx="8458200" cy="353943"/>
          </a:xfrm>
          <a:prstGeom prst="rect">
            <a:avLst/>
          </a:prstGeom>
          <a:solidFill>
            <a:schemeClr val="bg1"/>
          </a:solidFill>
          <a:ln w="9525">
            <a:noFill/>
            <a:miter lim="800000"/>
            <a:headEnd/>
            <a:tailEnd/>
          </a:ln>
        </p:spPr>
        <p:txBody>
          <a:bodyPr wrap="square">
            <a:spAutoFit/>
          </a:bodyPr>
          <a:lstStyle/>
          <a:p>
            <a:pPr marL="800100" lvl="1" indent="-342900" algn="just">
              <a:spcBef>
                <a:spcPts val="1200"/>
              </a:spcBef>
              <a:buFont typeface="Wingdings" pitchFamily="2" charset="2"/>
              <a:buChar char="ü"/>
            </a:pPr>
            <a:endParaRPr lang="en-US" altLang="en-US" sz="1700" b="0" dirty="0">
              <a:solidFill>
                <a:srgbClr val="000000"/>
              </a:solidFill>
              <a:latin typeface="Arial" pitchFamily="34" charset="0"/>
            </a:endParaRPr>
          </a:p>
        </p:txBody>
      </p:sp>
      <p:sp>
        <p:nvSpPr>
          <p:cNvPr id="5" name="Rectangle 3"/>
          <p:cNvSpPr txBox="1">
            <a:spLocks noChangeArrowheads="1"/>
          </p:cNvSpPr>
          <p:nvPr/>
        </p:nvSpPr>
        <p:spPr bwMode="auto">
          <a:xfrm>
            <a:off x="457200" y="1295400"/>
            <a:ext cx="8329439" cy="4343400"/>
          </a:xfrm>
          <a:prstGeom prst="rect">
            <a:avLst/>
          </a:prstGeom>
          <a:noFill/>
          <a:ln>
            <a:miter lim="800000"/>
            <a:headEnd/>
            <a:tailEn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347663" lvl="1" indent="-347663" algn="just">
              <a:spcBef>
                <a:spcPts val="1200"/>
              </a:spcBef>
              <a:buFont typeface="Wingdings" pitchFamily="2" charset="2"/>
              <a:buChar char="ü"/>
            </a:pPr>
            <a:r>
              <a:rPr lang="en-US" altLang="en-US" b="0" dirty="0">
                <a:solidFill>
                  <a:srgbClr val="000000"/>
                </a:solidFill>
              </a:rPr>
              <a:t>F</a:t>
            </a:r>
            <a:r>
              <a:rPr lang="cs-CZ" altLang="en-US" b="0" dirty="0" smtClean="0">
                <a:solidFill>
                  <a:srgbClr val="000000"/>
                </a:solidFill>
              </a:rPr>
              <a:t>orest deterioration</a:t>
            </a:r>
            <a:endParaRPr lang="en-US" altLang="en-US" b="0" dirty="0">
              <a:solidFill>
                <a:srgbClr val="000000"/>
              </a:solidFill>
            </a:endParaRPr>
          </a:p>
          <a:p>
            <a:pPr marL="347663" lvl="1" indent="-347663" algn="just">
              <a:spcBef>
                <a:spcPts val="1200"/>
              </a:spcBef>
              <a:buFont typeface="Wingdings" pitchFamily="2" charset="2"/>
              <a:buChar char="ü"/>
            </a:pPr>
            <a:r>
              <a:rPr lang="en-US" altLang="en-US" b="0" dirty="0">
                <a:solidFill>
                  <a:srgbClr val="000000"/>
                </a:solidFill>
              </a:rPr>
              <a:t>C</a:t>
            </a:r>
            <a:r>
              <a:rPr lang="cs-CZ" altLang="en-US" b="0" dirty="0" smtClean="0">
                <a:solidFill>
                  <a:srgbClr val="000000"/>
                </a:solidFill>
              </a:rPr>
              <a:t>hanges </a:t>
            </a:r>
            <a:r>
              <a:rPr lang="cs-CZ" altLang="en-US" b="0" dirty="0">
                <a:solidFill>
                  <a:srgbClr val="000000"/>
                </a:solidFill>
              </a:rPr>
              <a:t>in forest </a:t>
            </a:r>
            <a:r>
              <a:rPr lang="en-US" altLang="en-US" b="0" dirty="0" smtClean="0">
                <a:solidFill>
                  <a:srgbClr val="000000"/>
                </a:solidFill>
              </a:rPr>
              <a:t>function and </a:t>
            </a:r>
            <a:r>
              <a:rPr lang="cs-CZ" altLang="en-US" b="0" dirty="0" smtClean="0">
                <a:solidFill>
                  <a:srgbClr val="000000"/>
                </a:solidFill>
              </a:rPr>
              <a:t>ecosystem </a:t>
            </a:r>
            <a:r>
              <a:rPr lang="en-US" altLang="en-US" b="0" dirty="0" smtClean="0">
                <a:solidFill>
                  <a:srgbClr val="000000"/>
                </a:solidFill>
              </a:rPr>
              <a:t>diversity</a:t>
            </a:r>
          </a:p>
          <a:p>
            <a:pPr marL="347663" lvl="1" indent="-347663" algn="just">
              <a:spcBef>
                <a:spcPts val="1200"/>
              </a:spcBef>
              <a:buFont typeface="Wingdings" pitchFamily="2" charset="2"/>
              <a:buChar char="ü"/>
            </a:pPr>
            <a:r>
              <a:rPr lang="en-US" altLang="en-US" b="0" dirty="0" smtClean="0">
                <a:solidFill>
                  <a:srgbClr val="000000"/>
                </a:solidFill>
              </a:rPr>
              <a:t>Urbanization</a:t>
            </a:r>
          </a:p>
          <a:p>
            <a:pPr marL="347663" lvl="1" indent="-347663" algn="just">
              <a:spcBef>
                <a:spcPts val="1200"/>
              </a:spcBef>
              <a:buFont typeface="Wingdings" pitchFamily="2" charset="2"/>
              <a:buChar char="ü"/>
            </a:pPr>
            <a:r>
              <a:rPr lang="en-US" altLang="en-US" b="0" dirty="0" smtClean="0">
                <a:solidFill>
                  <a:srgbClr val="000000"/>
                </a:solidFill>
              </a:rPr>
              <a:t>Extreme Events increase (floods, droughts and fires)</a:t>
            </a:r>
          </a:p>
          <a:p>
            <a:pPr marL="347663" lvl="1" indent="-347663" algn="just">
              <a:spcBef>
                <a:spcPts val="1200"/>
              </a:spcBef>
              <a:buFont typeface="Wingdings" pitchFamily="2" charset="2"/>
              <a:buChar char="ü"/>
            </a:pPr>
            <a:endParaRPr lang="en-US" altLang="en-US" b="0" dirty="0">
              <a:solidFill>
                <a:srgbClr val="000000"/>
              </a:solidFill>
            </a:endParaRPr>
          </a:p>
          <a:p>
            <a:pPr marL="0" lvl="1" indent="0" algn="just">
              <a:spcBef>
                <a:spcPts val="1200"/>
              </a:spcBef>
              <a:buNone/>
            </a:pPr>
            <a:r>
              <a:rPr lang="en-US" altLang="en-US" i="1" dirty="0" smtClean="0"/>
              <a:t>Major Driver:</a:t>
            </a:r>
            <a:r>
              <a:rPr lang="en-US" altLang="en-US" b="0" dirty="0" smtClean="0"/>
              <a:t> </a:t>
            </a:r>
            <a:r>
              <a:rPr lang="en-US" altLang="en-US" b="0" dirty="0"/>
              <a:t>T</a:t>
            </a:r>
            <a:r>
              <a:rPr lang="en-US" altLang="en-US" b="0" dirty="0" smtClean="0"/>
              <a:t>ransition </a:t>
            </a:r>
            <a:r>
              <a:rPr lang="en-US" altLang="en-US" b="0" dirty="0"/>
              <a:t>to EU and open </a:t>
            </a:r>
            <a:r>
              <a:rPr lang="en-US" altLang="en-US" b="0" dirty="0" smtClean="0"/>
              <a:t>market after the breakup of the Soviet Union (changes </a:t>
            </a:r>
            <a:r>
              <a:rPr lang="en-US" altLang="en-US" b="0" dirty="0"/>
              <a:t>in land </a:t>
            </a:r>
            <a:r>
              <a:rPr lang="en-US" altLang="en-US" b="0" dirty="0" smtClean="0"/>
              <a:t>ownership</a:t>
            </a:r>
            <a:r>
              <a:rPr lang="cs-CZ" altLang="en-US" b="0" dirty="0" smtClean="0"/>
              <a:t>, </a:t>
            </a:r>
            <a:r>
              <a:rPr lang="en-US" altLang="en-US" b="0" dirty="0"/>
              <a:t>population </a:t>
            </a:r>
            <a:r>
              <a:rPr lang="en-US" altLang="en-US" b="0" dirty="0" smtClean="0"/>
              <a:t>migration)</a:t>
            </a:r>
            <a:endParaRPr lang="en-GB" altLang="en-US" b="0" kern="0" dirty="0" smtClean="0"/>
          </a:p>
        </p:txBody>
      </p:sp>
      <p:cxnSp>
        <p:nvCxnSpPr>
          <p:cNvPr id="6" name="Straight Connector 5"/>
          <p:cNvCxnSpPr/>
          <p:nvPr/>
        </p:nvCxnSpPr>
        <p:spPr bwMode="auto">
          <a:xfrm>
            <a:off x="0" y="1143000"/>
            <a:ext cx="8610600" cy="0"/>
          </a:xfrm>
          <a:prstGeom prst="line">
            <a:avLst/>
          </a:prstGeom>
          <a:solidFill>
            <a:schemeClr val="accent1"/>
          </a:solidFill>
          <a:ln w="28575" cap="rnd" cmpd="sng" algn="ctr">
            <a:solidFill>
              <a:srgbClr val="008000"/>
            </a:solidFill>
            <a:prstDash val="solid"/>
            <a:round/>
            <a:headEnd type="none" w="med" len="med"/>
            <a:tailEnd type="none" w="med" len="med"/>
          </a:ln>
          <a:effectLst/>
        </p:spPr>
      </p:cxnSp>
      <p:grpSp>
        <p:nvGrpSpPr>
          <p:cNvPr id="7" name="Group 6"/>
          <p:cNvGrpSpPr/>
          <p:nvPr/>
        </p:nvGrpSpPr>
        <p:grpSpPr>
          <a:xfrm>
            <a:off x="119742" y="6242751"/>
            <a:ext cx="8944986" cy="524135"/>
            <a:chOff x="152400" y="6242751"/>
            <a:chExt cx="8944986" cy="524135"/>
          </a:xfrm>
        </p:grpSpPr>
        <p:grpSp>
          <p:nvGrpSpPr>
            <p:cNvPr id="8" name="Group 7"/>
            <p:cNvGrpSpPr/>
            <p:nvPr/>
          </p:nvGrpSpPr>
          <p:grpSpPr>
            <a:xfrm>
              <a:off x="152400" y="6242751"/>
              <a:ext cx="5589870" cy="489203"/>
              <a:chOff x="152400" y="6242751"/>
              <a:chExt cx="5589870" cy="489203"/>
            </a:xfrm>
          </p:grpSpPr>
          <p:grpSp>
            <p:nvGrpSpPr>
              <p:cNvPr id="10" name="Group 9"/>
              <p:cNvGrpSpPr/>
              <p:nvPr/>
            </p:nvGrpSpPr>
            <p:grpSpPr>
              <a:xfrm>
                <a:off x="1219200" y="6248400"/>
                <a:ext cx="4523070" cy="483554"/>
                <a:chOff x="-55055" y="6248400"/>
                <a:chExt cx="4523070" cy="483554"/>
              </a:xfrm>
            </p:grpSpPr>
            <p:pic>
              <p:nvPicPr>
                <p:cNvPr id="14" name="Picture 10" descr="NASA Land Cover Land Use Logo"/>
                <p:cNvPicPr>
                  <a:picLocks noChangeAspect="1" noChangeArrowheads="1"/>
                </p:cNvPicPr>
                <p:nvPr/>
              </p:nvPicPr>
              <p:blipFill>
                <a:blip r:embed="rId3" cstate="print"/>
                <a:srcRect b="50000"/>
                <a:stretch>
                  <a:fillRect/>
                </a:stretch>
              </p:blipFill>
              <p:spPr bwMode="auto">
                <a:xfrm>
                  <a:off x="880490" y="6248400"/>
                  <a:ext cx="2803390" cy="483554"/>
                </a:xfrm>
                <a:prstGeom prst="rect">
                  <a:avLst/>
                </a:prstGeom>
                <a:noFill/>
                <a:ln w="9525">
                  <a:noFill/>
                  <a:miter lim="800000"/>
                  <a:headEnd/>
                  <a:tailEnd/>
                </a:ln>
              </p:spPr>
            </p:pic>
            <p:pic>
              <p:nvPicPr>
                <p:cNvPr id="15" name="Picture 5" descr=":GOFC-Gold-logo-blktxt.gif"/>
                <p:cNvPicPr>
                  <a:picLocks noChangeAspect="1" noChangeArrowheads="1"/>
                </p:cNvPicPr>
                <p:nvPr/>
              </p:nvPicPr>
              <p:blipFill>
                <a:blip r:embed="rId4" cstate="print"/>
                <a:srcRect/>
                <a:stretch>
                  <a:fillRect/>
                </a:stretch>
              </p:blipFill>
              <p:spPr bwMode="auto">
                <a:xfrm>
                  <a:off x="-55055" y="6318988"/>
                  <a:ext cx="1371600" cy="359494"/>
                </a:xfrm>
                <a:prstGeom prst="rect">
                  <a:avLst/>
                </a:prstGeom>
                <a:noFill/>
                <a:ln w="9525">
                  <a:noFill/>
                  <a:miter lim="800000"/>
                  <a:headEnd/>
                  <a:tailEnd/>
                </a:ln>
              </p:spPr>
            </p:pic>
            <p:pic>
              <p:nvPicPr>
                <p:cNvPr id="16" name="Picture 4" descr=":start logo-smal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91181" y="6339307"/>
                  <a:ext cx="1176834" cy="325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0"/>
              <p:cNvGrpSpPr/>
              <p:nvPr/>
            </p:nvGrpSpPr>
            <p:grpSpPr>
              <a:xfrm>
                <a:off x="152400" y="6242751"/>
                <a:ext cx="1027513" cy="457200"/>
                <a:chOff x="3581400" y="6262098"/>
                <a:chExt cx="1027513" cy="457200"/>
              </a:xfrm>
            </p:grpSpPr>
            <p:pic>
              <p:nvPicPr>
                <p:cNvPr id="12" name="Picture 9" descr="Image18"/>
                <p:cNvPicPr>
                  <a:picLocks noChangeAspect="1" noChangeArrowheads="1"/>
                </p:cNvPicPr>
                <p:nvPr/>
              </p:nvPicPr>
              <p:blipFill>
                <a:blip r:embed="rId6" cstate="print"/>
                <a:srcRect/>
                <a:stretch>
                  <a:fillRect/>
                </a:stretch>
              </p:blipFill>
              <p:spPr bwMode="auto">
                <a:xfrm>
                  <a:off x="4138893" y="6267747"/>
                  <a:ext cx="470020" cy="451551"/>
                </a:xfrm>
                <a:prstGeom prst="rect">
                  <a:avLst/>
                </a:prstGeom>
                <a:noFill/>
                <a:ln w="9525">
                  <a:noFill/>
                  <a:miter lim="800000"/>
                  <a:headEnd/>
                  <a:tailEnd/>
                </a:ln>
              </p:spPr>
            </p:pic>
            <p:pic>
              <p:nvPicPr>
                <p:cNvPr id="13" name="Picture 13" descr="C:\Users\pentchev\AppData\Local\Temp\JCET_logo_no_bg.png"/>
                <p:cNvPicPr>
                  <a:picLocks noChangeAspect="1" noChangeArrowheads="1"/>
                </p:cNvPicPr>
                <p:nvPr/>
              </p:nvPicPr>
              <p:blipFill>
                <a:blip r:embed="rId7" cstate="print"/>
                <a:srcRect/>
                <a:stretch>
                  <a:fillRect/>
                </a:stretch>
              </p:blipFill>
              <p:spPr bwMode="auto">
                <a:xfrm>
                  <a:off x="3581400" y="6262098"/>
                  <a:ext cx="466219" cy="457200"/>
                </a:xfrm>
                <a:prstGeom prst="rect">
                  <a:avLst/>
                </a:prstGeom>
                <a:noFill/>
                <a:ln w="9525">
                  <a:noFill/>
                  <a:miter lim="800000"/>
                  <a:headEnd/>
                  <a:tailEnd/>
                </a:ln>
              </p:spPr>
            </p:pic>
          </p:grpSp>
        </p:grpSp>
        <p:sp>
          <p:nvSpPr>
            <p:cNvPr id="9" name="TextovéPole 8"/>
            <p:cNvSpPr txBox="1">
              <a:spLocks noChangeArrowheads="1"/>
            </p:cNvSpPr>
            <p:nvPr/>
          </p:nvSpPr>
          <p:spPr bwMode="auto">
            <a:xfrm>
              <a:off x="5668386" y="6243666"/>
              <a:ext cx="3429000" cy="523220"/>
            </a:xfrm>
            <a:prstGeom prst="rect">
              <a:avLst/>
            </a:prstGeom>
            <a:noFill/>
            <a:ln w="9525">
              <a:noFill/>
              <a:miter lim="800000"/>
              <a:headEnd/>
              <a:tailEnd/>
            </a:ln>
          </p:spPr>
          <p:txBody>
            <a:bodyPr>
              <a:spAutoFit/>
            </a:bodyPr>
            <a:lstStyle/>
            <a:p>
              <a:pPr algn="r" eaLnBrk="0" hangingPunct="0">
                <a:defRPr/>
              </a:pPr>
              <a:r>
                <a:rPr lang="en-US" sz="1400" dirty="0" smtClean="0">
                  <a:solidFill>
                    <a:srgbClr val="008000"/>
                  </a:solidFill>
                  <a:latin typeface="+mn-lt"/>
                </a:rPr>
                <a:t>GOFC-GOLD </a:t>
              </a:r>
              <a:r>
                <a:rPr lang="en-US" sz="1400" dirty="0" smtClean="0">
                  <a:solidFill>
                    <a:srgbClr val="008000"/>
                  </a:solidFill>
                  <a:latin typeface="+mn-lt"/>
                </a:rPr>
                <a:t>RN </a:t>
              </a:r>
              <a:r>
                <a:rPr lang="en-US" sz="1400" dirty="0" smtClean="0">
                  <a:solidFill>
                    <a:srgbClr val="008000"/>
                  </a:solidFill>
                  <a:latin typeface="+mn-lt"/>
                </a:rPr>
                <a:t>Summit</a:t>
              </a:r>
              <a:r>
                <a:rPr lang="cs-CZ" sz="1400" dirty="0" smtClean="0">
                  <a:solidFill>
                    <a:srgbClr val="008000"/>
                  </a:solidFill>
                  <a:latin typeface="+mn-lt"/>
                </a:rPr>
                <a:t> </a:t>
              </a:r>
              <a:endParaRPr lang="en-US" sz="1400" dirty="0" smtClean="0">
                <a:solidFill>
                  <a:srgbClr val="008000"/>
                </a:solidFill>
                <a:latin typeface="+mn-lt"/>
              </a:endParaRPr>
            </a:p>
            <a:p>
              <a:pPr algn="r">
                <a:defRPr/>
              </a:pPr>
              <a:r>
                <a:rPr lang="en-US" sz="1400" dirty="0" smtClean="0">
                  <a:solidFill>
                    <a:srgbClr val="008000"/>
                  </a:solidFill>
                  <a:latin typeface="+mn-lt"/>
                </a:rPr>
                <a:t>13-16</a:t>
              </a:r>
              <a:r>
                <a:rPr lang="cs-CZ" sz="1400" dirty="0" smtClean="0">
                  <a:solidFill>
                    <a:srgbClr val="008000"/>
                  </a:solidFill>
                  <a:latin typeface="+mn-lt"/>
                </a:rPr>
                <a:t> September</a:t>
              </a:r>
              <a:r>
                <a:rPr lang="en-US" sz="1400" dirty="0" smtClean="0">
                  <a:solidFill>
                    <a:srgbClr val="008000"/>
                  </a:solidFill>
                  <a:latin typeface="+mn-lt"/>
                </a:rPr>
                <a:t>, </a:t>
              </a:r>
              <a:r>
                <a:rPr lang="en-US" sz="1400" dirty="0">
                  <a:solidFill>
                    <a:srgbClr val="008000"/>
                  </a:solidFill>
                  <a:latin typeface="+mn-lt"/>
                </a:rPr>
                <a:t>201</a:t>
              </a:r>
              <a:r>
                <a:rPr lang="cs-CZ" sz="1400" dirty="0" smtClean="0">
                  <a:solidFill>
                    <a:srgbClr val="008000"/>
                  </a:solidFill>
                  <a:latin typeface="+mn-lt"/>
                </a:rPr>
                <a:t>7</a:t>
              </a:r>
              <a:r>
                <a:rPr lang="en-US" sz="1400" dirty="0" smtClean="0">
                  <a:solidFill>
                    <a:srgbClr val="008000"/>
                  </a:solidFill>
                  <a:latin typeface="+mn-lt"/>
                </a:rPr>
                <a:t>, </a:t>
              </a:r>
              <a:r>
                <a:rPr lang="cs-CZ" sz="1400" dirty="0">
                  <a:solidFill>
                    <a:srgbClr val="008000"/>
                  </a:solidFill>
                </a:rPr>
                <a:t>Tbilisi</a:t>
              </a:r>
              <a:r>
                <a:rPr lang="en-US" sz="1400" dirty="0">
                  <a:solidFill>
                    <a:srgbClr val="008000"/>
                  </a:solidFill>
                </a:rPr>
                <a:t>, </a:t>
              </a:r>
              <a:r>
                <a:rPr lang="en-US" sz="1400" dirty="0" smtClean="0">
                  <a:solidFill>
                    <a:srgbClr val="008000"/>
                  </a:solidFill>
                </a:rPr>
                <a:t>Georgia</a:t>
              </a:r>
              <a:r>
                <a:rPr lang="cs-CZ" sz="1400" dirty="0" smtClean="0">
                  <a:solidFill>
                    <a:srgbClr val="008000"/>
                  </a:solidFill>
                  <a:latin typeface="+mn-lt"/>
                </a:rPr>
                <a:t> </a:t>
              </a:r>
              <a:endParaRPr lang="cs-CZ" sz="1400" dirty="0">
                <a:solidFill>
                  <a:srgbClr val="008000"/>
                </a:solidFill>
                <a:latin typeface="+mn-lt"/>
              </a:endParaRPr>
            </a:p>
          </p:txBody>
        </p:sp>
      </p:grpSp>
    </p:spTree>
    <p:extLst>
      <p:ext uri="{BB962C8B-B14F-4D97-AF65-F5344CB8AC3E}">
        <p14:creationId xmlns:p14="http://schemas.microsoft.com/office/powerpoint/2010/main" val="3523001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08312"/>
            <a:ext cx="8915400" cy="4955203"/>
          </a:xfrm>
          <a:prstGeom prst="rect">
            <a:avLst/>
          </a:prstGeom>
        </p:spPr>
        <p:txBody>
          <a:bodyPr wrap="square">
            <a:spAutoFit/>
          </a:bodyPr>
          <a:lstStyle/>
          <a:p>
            <a:pPr marL="342900" lvl="1">
              <a:spcBef>
                <a:spcPts val="1200"/>
              </a:spcBef>
            </a:pPr>
            <a:r>
              <a:rPr lang="cs-CZ" sz="2600" dirty="0"/>
              <a:t>P1: </a:t>
            </a:r>
            <a:r>
              <a:rPr lang="en-US" sz="2600" b="0" dirty="0"/>
              <a:t>Global </a:t>
            </a:r>
            <a:r>
              <a:rPr lang="en-US" sz="2600" b="0" dirty="0" smtClean="0"/>
              <a:t>30m land </a:t>
            </a:r>
            <a:r>
              <a:rPr lang="en-US" sz="2600" b="0" dirty="0"/>
              <a:t>cover products validation</a:t>
            </a:r>
            <a:r>
              <a:rPr lang="cs-CZ" sz="2600" b="0" dirty="0"/>
              <a:t> </a:t>
            </a:r>
            <a:r>
              <a:rPr lang="en-US" sz="2600" b="0" dirty="0" smtClean="0"/>
              <a:t>in SCERIN </a:t>
            </a:r>
            <a:r>
              <a:rPr lang="cs-CZ" sz="2600" b="0" dirty="0" smtClean="0"/>
              <a:t>(</a:t>
            </a:r>
            <a:r>
              <a:rPr lang="en-US" sz="2600" b="0" dirty="0" smtClean="0"/>
              <a:t>NASA; U. Thessaloniki; U. Brasov; Charles U.; Czech Globe; Forest Service: GR, RO, SK, SL; Academy of Sci. SK and BG</a:t>
            </a:r>
            <a:r>
              <a:rPr lang="cs-CZ" sz="2600" b="0" dirty="0" smtClean="0"/>
              <a:t>)</a:t>
            </a:r>
            <a:endParaRPr lang="en-US" sz="2600" b="0" dirty="0" smtClean="0"/>
          </a:p>
          <a:p>
            <a:pPr marL="342900" lvl="1">
              <a:spcBef>
                <a:spcPts val="1200"/>
              </a:spcBef>
            </a:pPr>
            <a:r>
              <a:rPr lang="cs-CZ" sz="2600" dirty="0" smtClean="0"/>
              <a:t>P2</a:t>
            </a:r>
            <a:r>
              <a:rPr lang="cs-CZ" sz="2600" dirty="0"/>
              <a:t>: </a:t>
            </a:r>
            <a:r>
              <a:rPr lang="en-US" sz="2600" b="0" dirty="0" smtClean="0"/>
              <a:t>SCERIN inventory </a:t>
            </a:r>
            <a:r>
              <a:rPr lang="en-US" sz="2600" b="0" dirty="0"/>
              <a:t>of land use and land cover </a:t>
            </a:r>
            <a:r>
              <a:rPr lang="en-US" sz="2600" b="0" dirty="0" smtClean="0"/>
              <a:t>changes </a:t>
            </a:r>
            <a:r>
              <a:rPr lang="en-US" sz="2600" b="0" dirty="0"/>
              <a:t>and </a:t>
            </a:r>
            <a:r>
              <a:rPr lang="en-US" sz="2600" b="0" dirty="0" smtClean="0"/>
              <a:t>their driving </a:t>
            </a:r>
            <a:r>
              <a:rPr lang="en-US" sz="2600" b="0" dirty="0"/>
              <a:t>forces</a:t>
            </a:r>
            <a:r>
              <a:rPr lang="cs-CZ" sz="2600" b="0" dirty="0"/>
              <a:t> </a:t>
            </a:r>
            <a:r>
              <a:rPr lang="cs-CZ" sz="2600" b="0" dirty="0" smtClean="0"/>
              <a:t>(</a:t>
            </a:r>
            <a:r>
              <a:rPr lang="en-US" sz="2600" b="0" dirty="0" smtClean="0"/>
              <a:t>Norwegian Forest Inst., Charles U.</a:t>
            </a:r>
            <a:r>
              <a:rPr lang="cs-CZ" sz="2600" b="0" dirty="0" smtClean="0"/>
              <a:t>)</a:t>
            </a:r>
            <a:endParaRPr lang="en-US" sz="2600" b="0" dirty="0" smtClean="0"/>
          </a:p>
          <a:p>
            <a:pPr marL="342900" lvl="1">
              <a:spcBef>
                <a:spcPts val="1200"/>
              </a:spcBef>
            </a:pPr>
            <a:r>
              <a:rPr lang="cs-CZ" altLang="en-US" sz="2600" dirty="0" smtClean="0"/>
              <a:t>P3</a:t>
            </a:r>
            <a:r>
              <a:rPr lang="cs-CZ" altLang="en-US" sz="2600" dirty="0"/>
              <a:t>: </a:t>
            </a:r>
            <a:r>
              <a:rPr lang="en-US" altLang="en-US" sz="2600" b="0" dirty="0" smtClean="0"/>
              <a:t>Trends of forest vegetation activity </a:t>
            </a:r>
            <a:r>
              <a:rPr lang="cs-CZ" altLang="en-US" sz="2600" b="0" dirty="0"/>
              <a:t>in SCERIN </a:t>
            </a:r>
            <a:r>
              <a:rPr lang="en-US" altLang="en-US" sz="2600" b="0" dirty="0" smtClean="0"/>
              <a:t>associated with climatic changes, as observed by </a:t>
            </a:r>
            <a:r>
              <a:rPr lang="cs-CZ" altLang="en-US" sz="2600" b="0" dirty="0" smtClean="0"/>
              <a:t>30 </a:t>
            </a:r>
            <a:r>
              <a:rPr lang="cs-CZ" altLang="en-US" sz="2600" b="0" dirty="0"/>
              <a:t>years of </a:t>
            </a:r>
            <a:r>
              <a:rPr lang="cs-CZ" altLang="en-US" sz="2600" b="0" dirty="0" smtClean="0"/>
              <a:t>AVHRR (</a:t>
            </a:r>
            <a:r>
              <a:rPr lang="en-US" altLang="en-US" sz="2600" b="0" dirty="0" smtClean="0"/>
              <a:t>U. Zagreb, NASA</a:t>
            </a:r>
            <a:r>
              <a:rPr lang="cs-CZ" altLang="en-US" sz="2600" b="0" dirty="0" smtClean="0"/>
              <a:t>)</a:t>
            </a:r>
            <a:endParaRPr lang="en-US" altLang="en-US" sz="2600" b="0" dirty="0" smtClean="0"/>
          </a:p>
          <a:p>
            <a:pPr marL="342900" lvl="1">
              <a:spcBef>
                <a:spcPts val="1200"/>
              </a:spcBef>
            </a:pPr>
            <a:r>
              <a:rPr lang="cs-CZ" altLang="en-US" sz="2600" dirty="0" smtClean="0"/>
              <a:t>P4</a:t>
            </a:r>
            <a:r>
              <a:rPr lang="cs-CZ" altLang="en-US" sz="2600" dirty="0"/>
              <a:t>: </a:t>
            </a:r>
            <a:r>
              <a:rPr lang="en-US" altLang="en-US" sz="2600" b="0" dirty="0" smtClean="0"/>
              <a:t>Review of high resolution </a:t>
            </a:r>
            <a:r>
              <a:rPr lang="cs-CZ" altLang="en-US" sz="2600" b="0" dirty="0" smtClean="0"/>
              <a:t>spetral data</a:t>
            </a:r>
            <a:r>
              <a:rPr lang="en-US" altLang="en-US" sz="2600" b="0" dirty="0" smtClean="0"/>
              <a:t> (satellite, airborne, field) collected</a:t>
            </a:r>
            <a:r>
              <a:rPr lang="cs-CZ" altLang="en-US" sz="2600" b="0" dirty="0" smtClean="0"/>
              <a:t> </a:t>
            </a:r>
            <a:r>
              <a:rPr lang="cs-CZ" altLang="en-US" sz="2600" b="0" dirty="0"/>
              <a:t>for </a:t>
            </a:r>
            <a:r>
              <a:rPr lang="en-US" altLang="en-US" sz="2600" b="0" dirty="0" smtClean="0"/>
              <a:t>forest </a:t>
            </a:r>
            <a:r>
              <a:rPr lang="cs-CZ" altLang="en-US" sz="2600" b="0" dirty="0" smtClean="0"/>
              <a:t>ecosystems </a:t>
            </a:r>
            <a:r>
              <a:rPr lang="en-US" altLang="en-US" sz="2600" b="0" dirty="0" smtClean="0"/>
              <a:t>in SCERIN, </a:t>
            </a:r>
            <a:r>
              <a:rPr lang="cs-CZ" altLang="en-US" sz="2600" b="0" dirty="0" smtClean="0"/>
              <a:t>and </a:t>
            </a:r>
            <a:r>
              <a:rPr lang="cs-CZ" altLang="en-US" sz="2600" b="0" dirty="0"/>
              <a:t>their use for </a:t>
            </a:r>
            <a:r>
              <a:rPr lang="en-US" altLang="en-US" sz="2600" b="0" dirty="0" smtClean="0"/>
              <a:t>vegetation </a:t>
            </a:r>
            <a:r>
              <a:rPr lang="cs-CZ" altLang="en-US" sz="2600" b="0" dirty="0" smtClean="0"/>
              <a:t>monitoring </a:t>
            </a:r>
            <a:r>
              <a:rPr lang="en-US" altLang="en-US" sz="2600" b="0" dirty="0" smtClean="0"/>
              <a:t>(Charles U., NASA, others)</a:t>
            </a:r>
            <a:endParaRPr lang="cs-CZ" altLang="en-US" sz="2600" b="0" dirty="0"/>
          </a:p>
        </p:txBody>
      </p:sp>
      <p:sp>
        <p:nvSpPr>
          <p:cNvPr id="5" name="Text Box 6"/>
          <p:cNvSpPr txBox="1">
            <a:spLocks noChangeArrowheads="1"/>
          </p:cNvSpPr>
          <p:nvPr/>
        </p:nvSpPr>
        <p:spPr bwMode="auto">
          <a:xfrm>
            <a:off x="359228" y="195944"/>
            <a:ext cx="853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b="1">
                <a:solidFill>
                  <a:schemeClr val="tx1"/>
                </a:solidFill>
                <a:latin typeface="Times New Roman" pitchFamily="18" charset="0"/>
                <a:cs typeface="Arial" pitchFamily="34" charset="0"/>
              </a:defRPr>
            </a:lvl1pPr>
            <a:lvl2pPr marL="742950" indent="-285750">
              <a:defRPr sz="2200" b="1">
                <a:solidFill>
                  <a:schemeClr val="tx1"/>
                </a:solidFill>
                <a:latin typeface="Times New Roman" pitchFamily="18" charset="0"/>
                <a:cs typeface="Arial" pitchFamily="34" charset="0"/>
              </a:defRPr>
            </a:lvl2pPr>
            <a:lvl3pPr marL="1143000" indent="-228600">
              <a:defRPr sz="2200" b="1">
                <a:solidFill>
                  <a:schemeClr val="tx1"/>
                </a:solidFill>
                <a:latin typeface="Times New Roman" pitchFamily="18" charset="0"/>
                <a:cs typeface="Arial" pitchFamily="34" charset="0"/>
              </a:defRPr>
            </a:lvl3pPr>
            <a:lvl4pPr marL="1600200" indent="-228600">
              <a:defRPr sz="2200" b="1">
                <a:solidFill>
                  <a:schemeClr val="tx1"/>
                </a:solidFill>
                <a:latin typeface="Times New Roman" pitchFamily="18" charset="0"/>
                <a:cs typeface="Arial" pitchFamily="34" charset="0"/>
              </a:defRPr>
            </a:lvl4pPr>
            <a:lvl5pPr marL="2057400" indent="-228600">
              <a:defRPr sz="2200"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200"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200"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200"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200" b="1">
                <a:solidFill>
                  <a:schemeClr val="tx1"/>
                </a:solidFill>
                <a:latin typeface="Times New Roman" pitchFamily="18" charset="0"/>
                <a:cs typeface="Arial" pitchFamily="34" charset="0"/>
              </a:defRPr>
            </a:lvl9pPr>
          </a:lstStyle>
          <a:p>
            <a:pPr algn="ctr">
              <a:spcBef>
                <a:spcPct val="50000"/>
              </a:spcBef>
            </a:pPr>
            <a:r>
              <a:rPr lang="en-US" sz="3600" dirty="0" smtClean="0">
                <a:solidFill>
                  <a:schemeClr val="accent6">
                    <a:lumMod val="50000"/>
                  </a:schemeClr>
                </a:solidFill>
              </a:rPr>
              <a:t>SCERIN Projects and Sponsorship</a:t>
            </a:r>
            <a:endParaRPr lang="en-US" altLang="en-US" sz="3600" dirty="0">
              <a:solidFill>
                <a:schemeClr val="accent6">
                  <a:lumMod val="50000"/>
                </a:schemeClr>
              </a:solidFill>
            </a:endParaRPr>
          </a:p>
        </p:txBody>
      </p:sp>
      <p:grpSp>
        <p:nvGrpSpPr>
          <p:cNvPr id="6" name="Group 5"/>
          <p:cNvGrpSpPr/>
          <p:nvPr/>
        </p:nvGrpSpPr>
        <p:grpSpPr>
          <a:xfrm>
            <a:off x="119742" y="6242751"/>
            <a:ext cx="8944986" cy="524135"/>
            <a:chOff x="152400" y="6242751"/>
            <a:chExt cx="8944986" cy="524135"/>
          </a:xfrm>
        </p:grpSpPr>
        <p:grpSp>
          <p:nvGrpSpPr>
            <p:cNvPr id="7" name="Group 6"/>
            <p:cNvGrpSpPr/>
            <p:nvPr/>
          </p:nvGrpSpPr>
          <p:grpSpPr>
            <a:xfrm>
              <a:off x="152400" y="6242751"/>
              <a:ext cx="5589870" cy="489203"/>
              <a:chOff x="152400" y="6242751"/>
              <a:chExt cx="5589870" cy="489203"/>
            </a:xfrm>
          </p:grpSpPr>
          <p:grpSp>
            <p:nvGrpSpPr>
              <p:cNvPr id="9" name="Group 8"/>
              <p:cNvGrpSpPr/>
              <p:nvPr/>
            </p:nvGrpSpPr>
            <p:grpSpPr>
              <a:xfrm>
                <a:off x="1219200" y="6248400"/>
                <a:ext cx="4523070" cy="483554"/>
                <a:chOff x="-55055" y="6248400"/>
                <a:chExt cx="4523070" cy="483554"/>
              </a:xfrm>
            </p:grpSpPr>
            <p:pic>
              <p:nvPicPr>
                <p:cNvPr id="13" name="Picture 10" descr="NASA Land Cover Land Use Logo"/>
                <p:cNvPicPr>
                  <a:picLocks noChangeAspect="1" noChangeArrowheads="1"/>
                </p:cNvPicPr>
                <p:nvPr/>
              </p:nvPicPr>
              <p:blipFill>
                <a:blip r:embed="rId3" cstate="print"/>
                <a:srcRect b="50000"/>
                <a:stretch>
                  <a:fillRect/>
                </a:stretch>
              </p:blipFill>
              <p:spPr bwMode="auto">
                <a:xfrm>
                  <a:off x="880490" y="6248400"/>
                  <a:ext cx="2803390" cy="483554"/>
                </a:xfrm>
                <a:prstGeom prst="rect">
                  <a:avLst/>
                </a:prstGeom>
                <a:noFill/>
                <a:ln w="9525">
                  <a:noFill/>
                  <a:miter lim="800000"/>
                  <a:headEnd/>
                  <a:tailEnd/>
                </a:ln>
              </p:spPr>
            </p:pic>
            <p:pic>
              <p:nvPicPr>
                <p:cNvPr id="14" name="Picture 5" descr=":GOFC-Gold-logo-blktxt.gif"/>
                <p:cNvPicPr>
                  <a:picLocks noChangeAspect="1" noChangeArrowheads="1"/>
                </p:cNvPicPr>
                <p:nvPr/>
              </p:nvPicPr>
              <p:blipFill>
                <a:blip r:embed="rId4" cstate="print"/>
                <a:srcRect/>
                <a:stretch>
                  <a:fillRect/>
                </a:stretch>
              </p:blipFill>
              <p:spPr bwMode="auto">
                <a:xfrm>
                  <a:off x="-55055" y="6318988"/>
                  <a:ext cx="1371600" cy="359494"/>
                </a:xfrm>
                <a:prstGeom prst="rect">
                  <a:avLst/>
                </a:prstGeom>
                <a:noFill/>
                <a:ln w="9525">
                  <a:noFill/>
                  <a:miter lim="800000"/>
                  <a:headEnd/>
                  <a:tailEnd/>
                </a:ln>
              </p:spPr>
            </p:pic>
            <p:pic>
              <p:nvPicPr>
                <p:cNvPr id="15" name="Picture 4" descr=":start logo-smal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91181" y="6339307"/>
                  <a:ext cx="1176834" cy="325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9"/>
              <p:cNvGrpSpPr/>
              <p:nvPr/>
            </p:nvGrpSpPr>
            <p:grpSpPr>
              <a:xfrm>
                <a:off x="152400" y="6242751"/>
                <a:ext cx="1027513" cy="457200"/>
                <a:chOff x="3581400" y="6262098"/>
                <a:chExt cx="1027513" cy="457200"/>
              </a:xfrm>
            </p:grpSpPr>
            <p:pic>
              <p:nvPicPr>
                <p:cNvPr id="11" name="Picture 9" descr="Image18"/>
                <p:cNvPicPr>
                  <a:picLocks noChangeAspect="1" noChangeArrowheads="1"/>
                </p:cNvPicPr>
                <p:nvPr/>
              </p:nvPicPr>
              <p:blipFill>
                <a:blip r:embed="rId6" cstate="print"/>
                <a:srcRect/>
                <a:stretch>
                  <a:fillRect/>
                </a:stretch>
              </p:blipFill>
              <p:spPr bwMode="auto">
                <a:xfrm>
                  <a:off x="4138893" y="6267747"/>
                  <a:ext cx="470020" cy="451551"/>
                </a:xfrm>
                <a:prstGeom prst="rect">
                  <a:avLst/>
                </a:prstGeom>
                <a:noFill/>
                <a:ln w="9525">
                  <a:noFill/>
                  <a:miter lim="800000"/>
                  <a:headEnd/>
                  <a:tailEnd/>
                </a:ln>
              </p:spPr>
            </p:pic>
            <p:pic>
              <p:nvPicPr>
                <p:cNvPr id="12" name="Picture 13" descr="C:\Users\pentchev\AppData\Local\Temp\JCET_logo_no_bg.png"/>
                <p:cNvPicPr>
                  <a:picLocks noChangeAspect="1" noChangeArrowheads="1"/>
                </p:cNvPicPr>
                <p:nvPr/>
              </p:nvPicPr>
              <p:blipFill>
                <a:blip r:embed="rId7" cstate="print"/>
                <a:srcRect/>
                <a:stretch>
                  <a:fillRect/>
                </a:stretch>
              </p:blipFill>
              <p:spPr bwMode="auto">
                <a:xfrm>
                  <a:off x="3581400" y="6262098"/>
                  <a:ext cx="466219" cy="457200"/>
                </a:xfrm>
                <a:prstGeom prst="rect">
                  <a:avLst/>
                </a:prstGeom>
                <a:noFill/>
                <a:ln w="9525">
                  <a:noFill/>
                  <a:miter lim="800000"/>
                  <a:headEnd/>
                  <a:tailEnd/>
                </a:ln>
              </p:spPr>
            </p:pic>
          </p:grpSp>
        </p:grpSp>
        <p:sp>
          <p:nvSpPr>
            <p:cNvPr id="8" name="TextovéPole 8"/>
            <p:cNvSpPr txBox="1">
              <a:spLocks noChangeArrowheads="1"/>
            </p:cNvSpPr>
            <p:nvPr/>
          </p:nvSpPr>
          <p:spPr bwMode="auto">
            <a:xfrm>
              <a:off x="5668386" y="6243666"/>
              <a:ext cx="3429000" cy="523220"/>
            </a:xfrm>
            <a:prstGeom prst="rect">
              <a:avLst/>
            </a:prstGeom>
            <a:noFill/>
            <a:ln w="9525">
              <a:noFill/>
              <a:miter lim="800000"/>
              <a:headEnd/>
              <a:tailEnd/>
            </a:ln>
          </p:spPr>
          <p:txBody>
            <a:bodyPr>
              <a:spAutoFit/>
            </a:bodyPr>
            <a:lstStyle/>
            <a:p>
              <a:pPr algn="r" eaLnBrk="0" hangingPunct="0">
                <a:defRPr/>
              </a:pPr>
              <a:r>
                <a:rPr lang="en-US" sz="1400" dirty="0" smtClean="0">
                  <a:solidFill>
                    <a:srgbClr val="008000"/>
                  </a:solidFill>
                  <a:latin typeface="+mn-lt"/>
                </a:rPr>
                <a:t>GOFC-GOLD </a:t>
              </a:r>
              <a:r>
                <a:rPr lang="en-US" sz="1400" dirty="0" smtClean="0">
                  <a:solidFill>
                    <a:srgbClr val="008000"/>
                  </a:solidFill>
                  <a:latin typeface="+mn-lt"/>
                </a:rPr>
                <a:t>RN </a:t>
              </a:r>
              <a:r>
                <a:rPr lang="en-US" sz="1400" dirty="0" smtClean="0">
                  <a:solidFill>
                    <a:srgbClr val="008000"/>
                  </a:solidFill>
                  <a:latin typeface="+mn-lt"/>
                </a:rPr>
                <a:t>Summit</a:t>
              </a:r>
              <a:r>
                <a:rPr lang="cs-CZ" sz="1400" dirty="0" smtClean="0">
                  <a:solidFill>
                    <a:srgbClr val="008000"/>
                  </a:solidFill>
                  <a:latin typeface="+mn-lt"/>
                </a:rPr>
                <a:t> </a:t>
              </a:r>
              <a:endParaRPr lang="en-US" sz="1400" dirty="0" smtClean="0">
                <a:solidFill>
                  <a:srgbClr val="008000"/>
                </a:solidFill>
                <a:latin typeface="+mn-lt"/>
              </a:endParaRPr>
            </a:p>
            <a:p>
              <a:pPr algn="r">
                <a:defRPr/>
              </a:pPr>
              <a:r>
                <a:rPr lang="en-US" sz="1400" dirty="0" smtClean="0">
                  <a:solidFill>
                    <a:srgbClr val="008000"/>
                  </a:solidFill>
                  <a:latin typeface="+mn-lt"/>
                </a:rPr>
                <a:t>13-16</a:t>
              </a:r>
              <a:r>
                <a:rPr lang="cs-CZ" sz="1400" dirty="0" smtClean="0">
                  <a:solidFill>
                    <a:srgbClr val="008000"/>
                  </a:solidFill>
                  <a:latin typeface="+mn-lt"/>
                </a:rPr>
                <a:t> September</a:t>
              </a:r>
              <a:r>
                <a:rPr lang="en-US" sz="1400" dirty="0" smtClean="0">
                  <a:solidFill>
                    <a:srgbClr val="008000"/>
                  </a:solidFill>
                  <a:latin typeface="+mn-lt"/>
                </a:rPr>
                <a:t>, </a:t>
              </a:r>
              <a:r>
                <a:rPr lang="en-US" sz="1400" dirty="0">
                  <a:solidFill>
                    <a:srgbClr val="008000"/>
                  </a:solidFill>
                  <a:latin typeface="+mn-lt"/>
                </a:rPr>
                <a:t>201</a:t>
              </a:r>
              <a:r>
                <a:rPr lang="cs-CZ" sz="1400" dirty="0" smtClean="0">
                  <a:solidFill>
                    <a:srgbClr val="008000"/>
                  </a:solidFill>
                  <a:latin typeface="+mn-lt"/>
                </a:rPr>
                <a:t>7</a:t>
              </a:r>
              <a:r>
                <a:rPr lang="en-US" sz="1400" dirty="0" smtClean="0">
                  <a:solidFill>
                    <a:srgbClr val="008000"/>
                  </a:solidFill>
                  <a:latin typeface="+mn-lt"/>
                </a:rPr>
                <a:t>, </a:t>
              </a:r>
              <a:r>
                <a:rPr lang="cs-CZ" sz="1400" dirty="0">
                  <a:solidFill>
                    <a:srgbClr val="008000"/>
                  </a:solidFill>
                </a:rPr>
                <a:t>Tbilisi</a:t>
              </a:r>
              <a:r>
                <a:rPr lang="en-US" sz="1400" dirty="0">
                  <a:solidFill>
                    <a:srgbClr val="008000"/>
                  </a:solidFill>
                </a:rPr>
                <a:t>, </a:t>
              </a:r>
              <a:r>
                <a:rPr lang="en-US" sz="1400" dirty="0" smtClean="0">
                  <a:solidFill>
                    <a:srgbClr val="008000"/>
                  </a:solidFill>
                </a:rPr>
                <a:t>Georgia</a:t>
              </a:r>
              <a:r>
                <a:rPr lang="cs-CZ" sz="1400" dirty="0" smtClean="0">
                  <a:solidFill>
                    <a:srgbClr val="008000"/>
                  </a:solidFill>
                  <a:latin typeface="+mn-lt"/>
                </a:rPr>
                <a:t> </a:t>
              </a:r>
              <a:endParaRPr lang="cs-CZ" sz="1400" dirty="0">
                <a:solidFill>
                  <a:srgbClr val="008000"/>
                </a:solidFill>
                <a:latin typeface="+mn-lt"/>
              </a:endParaRPr>
            </a:p>
          </p:txBody>
        </p:sp>
      </p:grpSp>
    </p:spTree>
    <p:extLst>
      <p:ext uri="{BB962C8B-B14F-4D97-AF65-F5344CB8AC3E}">
        <p14:creationId xmlns:p14="http://schemas.microsoft.com/office/powerpoint/2010/main" val="572175190"/>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2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2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Специальное оформление">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7381</TotalTime>
  <Words>1541</Words>
  <Application>Microsoft Office PowerPoint</Application>
  <PresentationFormat>On-screen Show (4:3)</PresentationFormat>
  <Paragraphs>208</Paragraphs>
  <Slides>19</Slides>
  <Notes>7</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19</vt:i4>
      </vt:variant>
    </vt:vector>
  </HeadingPairs>
  <TitlesOfParts>
    <vt:vector size="22" baseType="lpstr">
      <vt:lpstr>Default Design</vt:lpstr>
      <vt:lpstr>3_Специальное оформление</vt:lpstr>
      <vt:lpstr>Worksheet</vt:lpstr>
      <vt:lpstr>PowerPoint Presentation</vt:lpstr>
      <vt:lpstr>PowerPoint Presentation</vt:lpstr>
      <vt:lpstr>PowerPoint Presentation</vt:lpstr>
      <vt:lpstr>PowerPoint Presentation</vt:lpstr>
      <vt:lpstr>SCERIN FOCI </vt:lpstr>
      <vt:lpstr>PowerPoint Presentation</vt:lpstr>
      <vt:lpstr>PowerPoint Presentation</vt:lpstr>
      <vt:lpstr>PowerPoint Presentation</vt:lpstr>
      <vt:lpstr>PowerPoint Presentation</vt:lpstr>
      <vt:lpstr>PowerPoint Presentation</vt:lpstr>
      <vt:lpstr>Thank You</vt:lpstr>
      <vt:lpstr>Backup Slides</vt:lpstr>
      <vt:lpstr>Examples of Regional Projects</vt:lpstr>
      <vt:lpstr>PowerPoint Presentation</vt:lpstr>
      <vt:lpstr>PowerPoint Presentation</vt:lpstr>
      <vt:lpstr>PowerPoint Presentation</vt:lpstr>
      <vt:lpstr>PowerPoint Presentation</vt:lpstr>
      <vt:lpstr>PowerPoint Presentation</vt:lpstr>
      <vt:lpstr>PowerPoint Presentation</vt:lpstr>
    </vt:vector>
  </TitlesOfParts>
  <Company>nasa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petya</dc:creator>
  <cp:lastModifiedBy>Petya Campbell</cp:lastModifiedBy>
  <cp:revision>641</cp:revision>
  <dcterms:created xsi:type="dcterms:W3CDTF">2006-04-27T18:20:32Z</dcterms:created>
  <dcterms:modified xsi:type="dcterms:W3CDTF">2017-09-13T05:28:52Z</dcterms:modified>
</cp:coreProperties>
</file>