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72" r:id="rId4"/>
    <p:sldId id="273" r:id="rId5"/>
    <p:sldId id="274" r:id="rId6"/>
    <p:sldId id="275" r:id="rId7"/>
    <p:sldId id="270" r:id="rId8"/>
    <p:sldId id="276" r:id="rId9"/>
    <p:sldId id="277" r:id="rId10"/>
    <p:sldId id="278" r:id="rId11"/>
    <p:sldId id="283" r:id="rId12"/>
    <p:sldId id="282" r:id="rId13"/>
    <p:sldId id="281" r:id="rId14"/>
    <p:sldId id="284" r:id="rId15"/>
    <p:sldId id="279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5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8"/>
    <p:restoredTop sz="96350" autoAdjust="0"/>
  </p:normalViewPr>
  <p:slideViewPr>
    <p:cSldViewPr snapToGrid="0" snapToObjects="1">
      <p:cViewPr>
        <p:scale>
          <a:sx n="50" d="100"/>
          <a:sy n="50" d="100"/>
        </p:scale>
        <p:origin x="-10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DADEF-5C13-3F43-B76A-9A8FD8438D3A}" type="datetimeFigureOut">
              <a:rPr lang="en-US" smtClean="0"/>
              <a:t>9/25/17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105BB-E19D-4241-A575-661ED3C80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22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105BB-E19D-4241-A575-661ED3C80B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03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65D2-E7DA-0E41-8216-E3E85FCE75A8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8ECD-2436-184B-BAF9-D3F310C4F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98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65D2-E7DA-0E41-8216-E3E85FCE75A8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8ECD-2436-184B-BAF9-D3F310C4F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6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65D2-E7DA-0E41-8216-E3E85FCE75A8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8ECD-2436-184B-BAF9-D3F310C4F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9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65D2-E7DA-0E41-8216-E3E85FCE75A8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8ECD-2436-184B-BAF9-D3F310C4F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67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65D2-E7DA-0E41-8216-E3E85FCE75A8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8ECD-2436-184B-BAF9-D3F310C4F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46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65D2-E7DA-0E41-8216-E3E85FCE75A8}" type="datetimeFigureOut">
              <a:rPr lang="en-US" smtClean="0"/>
              <a:t>9/25/17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8ECD-2436-184B-BAF9-D3F310C4F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77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65D2-E7DA-0E41-8216-E3E85FCE75A8}" type="datetimeFigureOut">
              <a:rPr lang="en-US" smtClean="0"/>
              <a:t>9/25/17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8ECD-2436-184B-BAF9-D3F310C4F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86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65D2-E7DA-0E41-8216-E3E85FCE75A8}" type="datetimeFigureOut">
              <a:rPr lang="en-US" smtClean="0"/>
              <a:t>9/25/17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8ECD-2436-184B-BAF9-D3F310C4F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8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65D2-E7DA-0E41-8216-E3E85FCE75A8}" type="datetimeFigureOut">
              <a:rPr lang="en-US" smtClean="0"/>
              <a:t>9/25/17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8ECD-2436-184B-BAF9-D3F310C4F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22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65D2-E7DA-0E41-8216-E3E85FCE75A8}" type="datetimeFigureOut">
              <a:rPr lang="en-US" smtClean="0"/>
              <a:t>9/25/17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8ECD-2436-184B-BAF9-D3F310C4F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51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65D2-E7DA-0E41-8216-E3E85FCE75A8}" type="datetimeFigureOut">
              <a:rPr lang="en-US" smtClean="0"/>
              <a:t>9/25/17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8ECD-2436-184B-BAF9-D3F310C4F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76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065D2-E7DA-0E41-8216-E3E85FCE75A8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68ECD-2436-184B-BAF9-D3F310C4F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0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22363"/>
            <a:ext cx="11170508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Reflections on Land Management and Carbon </a:t>
            </a:r>
            <a:r>
              <a:rPr lang="en-US" dirty="0"/>
              <a:t>F</a:t>
            </a:r>
            <a:r>
              <a:rPr lang="en-US" dirty="0" smtClean="0"/>
              <a:t>luxes in Azerbaijan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Jan de Leeuw and </a:t>
            </a:r>
            <a:r>
              <a:rPr lang="en-US" dirty="0" err="1" smtClean="0"/>
              <a:t>Afag</a:t>
            </a:r>
            <a:r>
              <a:rPr lang="en-US" dirty="0" smtClean="0"/>
              <a:t> </a:t>
            </a:r>
            <a:r>
              <a:rPr lang="en-US" dirty="0" err="1" smtClean="0"/>
              <a:t>Rizayeva</a:t>
            </a:r>
            <a:endParaRPr lang="en-US" dirty="0" smtClean="0"/>
          </a:p>
          <a:p>
            <a:r>
              <a:rPr lang="en-US" dirty="0" smtClean="0"/>
              <a:t>Faculty of Ecology and Soil Science </a:t>
            </a:r>
          </a:p>
          <a:p>
            <a:r>
              <a:rPr lang="en-US" dirty="0" smtClean="0"/>
              <a:t>Baku State University</a:t>
            </a:r>
          </a:p>
          <a:p>
            <a:r>
              <a:rPr lang="en-US" dirty="0" smtClean="0"/>
              <a:t>Baku, Azerbaijan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993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Cover Change and Land Degradation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do we know on the transitions and degradation of these land cover categories? </a:t>
            </a:r>
          </a:p>
          <a:p>
            <a:endParaRPr lang="en-US" dirty="0"/>
          </a:p>
          <a:p>
            <a:r>
              <a:rPr lang="en-US" dirty="0" smtClean="0"/>
              <a:t>Forest – Past century conversion to grassland and cropland. Today area appears stable (GFW)</a:t>
            </a:r>
          </a:p>
          <a:p>
            <a:endParaRPr lang="en-US" dirty="0"/>
          </a:p>
          <a:p>
            <a:r>
              <a:rPr lang="en-US" dirty="0" smtClean="0"/>
              <a:t>Croplands – Eroding. Area extending at expense of grazing lands </a:t>
            </a:r>
          </a:p>
          <a:p>
            <a:endParaRPr lang="en-US" dirty="0"/>
          </a:p>
          <a:p>
            <a:r>
              <a:rPr lang="en-US" dirty="0" smtClean="0"/>
              <a:t>Grazing Lands – Highly overgrazed, severe erosion. Area shrinking due to conversion to croplands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157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and cover change and degradation and carbon fluxes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171699"/>
            <a:ext cx="10515600" cy="4005263"/>
          </a:xfrm>
        </p:spPr>
        <p:txBody>
          <a:bodyPr/>
          <a:lstStyle/>
          <a:p>
            <a:endParaRPr lang="en-US" smtClean="0"/>
          </a:p>
          <a:p>
            <a:r>
              <a:rPr lang="en-US" dirty="0" smtClean="0"/>
              <a:t>What are the impacts of Land Cover Change and Land Degradation on Carbon Fluxes? </a:t>
            </a:r>
          </a:p>
          <a:p>
            <a:endParaRPr lang="en-US" dirty="0"/>
          </a:p>
          <a:p>
            <a:r>
              <a:rPr lang="en-US" dirty="0" smtClean="0"/>
              <a:t>Difficult to assess quantitatively </a:t>
            </a:r>
          </a:p>
          <a:p>
            <a:endParaRPr lang="en-US" dirty="0"/>
          </a:p>
          <a:p>
            <a:r>
              <a:rPr lang="en-US" dirty="0" smtClean="0"/>
              <a:t>However, possible to develop a narrative based on expert knowledge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829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393701"/>
            <a:ext cx="11615737" cy="208273"/>
          </a:xfrm>
        </p:spPr>
        <p:txBody>
          <a:bodyPr>
            <a:normAutofit fontScale="90000"/>
          </a:bodyPr>
          <a:lstStyle/>
          <a:p>
            <a:r>
              <a:rPr lang="en-US" smtClean="0"/>
              <a:t>Carbon fluxes from land </a:t>
            </a:r>
            <a:r>
              <a:rPr lang="en-US" dirty="0" smtClean="0"/>
              <a:t>cover </a:t>
            </a:r>
            <a:r>
              <a:rPr lang="en-US" smtClean="0"/>
              <a:t>change and </a:t>
            </a:r>
            <a:r>
              <a:rPr lang="en-US" dirty="0" smtClean="0"/>
              <a:t>degradation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36806" y="2668912"/>
            <a:ext cx="2099310" cy="434340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39380" y="6024565"/>
            <a:ext cx="2099310" cy="3429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36806" y="2165992"/>
            <a:ext cx="2099310" cy="502920"/>
          </a:xfrm>
          <a:prstGeom prst="rect">
            <a:avLst/>
          </a:prstGeom>
          <a:pattFill prst="lgCheck">
            <a:fgClr>
              <a:schemeClr val="tx1"/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9948" y="2182660"/>
            <a:ext cx="2099310" cy="5029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39380" y="5813110"/>
            <a:ext cx="2099310" cy="240030"/>
          </a:xfrm>
          <a:prstGeom prst="rect">
            <a:avLst/>
          </a:prstGeom>
          <a:pattFill prst="dashDnDiag">
            <a:fgClr>
              <a:srgbClr val="92D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036806" y="3114682"/>
            <a:ext cx="2099310" cy="42291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319948" y="2700820"/>
            <a:ext cx="2099310" cy="434340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319948" y="3146590"/>
            <a:ext cx="2099310" cy="42291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739380" y="2668912"/>
            <a:ext cx="2099310" cy="434340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36806" y="6024565"/>
            <a:ext cx="2099310" cy="3429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739380" y="2165992"/>
            <a:ext cx="2099310" cy="502920"/>
          </a:xfrm>
          <a:prstGeom prst="rect">
            <a:avLst/>
          </a:prstGeom>
          <a:pattFill prst="lgCheck">
            <a:fgClr>
              <a:schemeClr val="tx1"/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036806" y="3969073"/>
            <a:ext cx="2099310" cy="5029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036806" y="5813110"/>
            <a:ext cx="2099310" cy="240030"/>
          </a:xfrm>
          <a:prstGeom prst="rect">
            <a:avLst/>
          </a:prstGeom>
          <a:pattFill prst="dashDnDiag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739380" y="3114682"/>
            <a:ext cx="2099310" cy="42291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036806" y="4487233"/>
            <a:ext cx="2099310" cy="434340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036806" y="4933003"/>
            <a:ext cx="2099310" cy="42291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41955" y="2165992"/>
            <a:ext cx="2099310" cy="5029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41955" y="2684152"/>
            <a:ext cx="2099310" cy="434340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41955" y="3129922"/>
            <a:ext cx="2099310" cy="42291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319948" y="6024565"/>
            <a:ext cx="2099310" cy="3429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319948" y="3969073"/>
            <a:ext cx="2099310" cy="5029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319948" y="5813110"/>
            <a:ext cx="2099310" cy="240030"/>
          </a:xfrm>
          <a:prstGeom prst="rect">
            <a:avLst/>
          </a:prstGeom>
          <a:pattFill prst="dashDnDiag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319948" y="4487233"/>
            <a:ext cx="2099310" cy="434340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319948" y="4933003"/>
            <a:ext cx="2099310" cy="42291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20523" y="1808945"/>
            <a:ext cx="209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Grassland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693645" y="1795729"/>
            <a:ext cx="209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Forest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960604" y="1802497"/>
            <a:ext cx="209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Forest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243742" y="1811851"/>
            <a:ext cx="209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Grassland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763193" y="3980986"/>
            <a:ext cx="2099310" cy="5029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763193" y="4499146"/>
            <a:ext cx="2099310" cy="434340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763193" y="4944916"/>
            <a:ext cx="2099310" cy="42291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41955" y="6038853"/>
            <a:ext cx="2099310" cy="3429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41955" y="5827398"/>
            <a:ext cx="2099310" cy="240030"/>
          </a:xfrm>
          <a:prstGeom prst="rect">
            <a:avLst/>
          </a:prstGeom>
          <a:pattFill prst="dashDnDiag">
            <a:fgClr>
              <a:srgbClr val="92D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315187" y="840161"/>
            <a:ext cx="443770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Lowland ecosystems</a:t>
            </a:r>
          </a:p>
          <a:p>
            <a:pPr algn="ctr"/>
            <a:r>
              <a:rPr lang="en-US" sz="2000" dirty="0" smtClean="0"/>
              <a:t>Steppe                     Wetlands  </a:t>
            </a:r>
            <a:endParaRPr lang="en-US" sz="2000" dirty="0"/>
          </a:p>
        </p:txBody>
      </p:sp>
      <p:sp>
        <p:nvSpPr>
          <p:cNvPr id="44" name="Rectangle 43"/>
          <p:cNvSpPr/>
          <p:nvPr/>
        </p:nvSpPr>
        <p:spPr>
          <a:xfrm>
            <a:off x="9658342" y="2192180"/>
            <a:ext cx="2099310" cy="5029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9658342" y="2710340"/>
            <a:ext cx="2099310" cy="434340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658342" y="3156110"/>
            <a:ext cx="2099310" cy="42291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9658342" y="6034085"/>
            <a:ext cx="2099310" cy="3429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9658342" y="3978593"/>
            <a:ext cx="2099310" cy="5029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9658342" y="5822630"/>
            <a:ext cx="2099310" cy="240030"/>
          </a:xfrm>
          <a:prstGeom prst="rect">
            <a:avLst/>
          </a:prstGeom>
          <a:pattFill prst="dashDnDiag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9658342" y="4496753"/>
            <a:ext cx="2099310" cy="434340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9658342" y="4942523"/>
            <a:ext cx="2099310" cy="42291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441955" y="847796"/>
            <a:ext cx="668939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Mountain ecosystems </a:t>
            </a:r>
          </a:p>
          <a:p>
            <a:pPr algn="ctr"/>
            <a:r>
              <a:rPr lang="en-US" sz="2000" dirty="0" smtClean="0"/>
              <a:t>Alpine                              Sub Alpine                       </a:t>
            </a:r>
            <a:r>
              <a:rPr lang="en-US" sz="2000" dirty="0" err="1" smtClean="0"/>
              <a:t>Footslopes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9567853" y="1821371"/>
            <a:ext cx="209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Grassland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00054" y="5433224"/>
            <a:ext cx="231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Degraded grassland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659603" y="5431362"/>
            <a:ext cx="2239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Degraded grassland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998700" y="5441669"/>
            <a:ext cx="209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Eroded cropland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281838" y="5450418"/>
            <a:ext cx="209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Eroded cropland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9620237" y="5459938"/>
            <a:ext cx="209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Saline cropland 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2654836" y="3583502"/>
            <a:ext cx="2239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  <a:r>
              <a:rPr lang="en-US" dirty="0" smtClean="0"/>
              <a:t>rassland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4993933" y="3593809"/>
            <a:ext cx="209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ropland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7277071" y="3602558"/>
            <a:ext cx="209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ropland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9615470" y="3612078"/>
            <a:ext cx="209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ropland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78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Overgrazing and carbon fluxes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825625"/>
            <a:ext cx="1072039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Grasslands Azerbaijan severely overgrazed </a:t>
            </a:r>
          </a:p>
          <a:p>
            <a:endParaRPr lang="en-US" dirty="0" smtClean="0"/>
          </a:p>
          <a:p>
            <a:r>
              <a:rPr lang="en-US" dirty="0" smtClean="0"/>
              <a:t>Increase in livestock numbers due to reduction of pastures due to loss of territory and land use change </a:t>
            </a:r>
          </a:p>
          <a:p>
            <a:endParaRPr lang="en-US" dirty="0" smtClean="0"/>
          </a:p>
          <a:p>
            <a:r>
              <a:rPr lang="en-US" dirty="0" smtClean="0"/>
              <a:t>Stocking densities increased as a result of this </a:t>
            </a:r>
          </a:p>
          <a:p>
            <a:endParaRPr lang="en-US" dirty="0" smtClean="0"/>
          </a:p>
          <a:p>
            <a:r>
              <a:rPr lang="en-US" dirty="0" smtClean="0"/>
              <a:t>Overgrazing results in erosion and carbon emissions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46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Carrying capacity mountain grasslands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1802291"/>
            <a:ext cx="4346843" cy="426306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Government prescribes 8 sheep maximum in summer grasslands </a:t>
            </a:r>
          </a:p>
          <a:p>
            <a:r>
              <a:rPr lang="en-US" dirty="0" smtClean="0"/>
              <a:t>Irrespective of site productivity </a:t>
            </a:r>
          </a:p>
          <a:p>
            <a:r>
              <a:rPr lang="en-US" dirty="0" smtClean="0"/>
              <a:t>Carrying Capacity Assessment based on MODIS NPP</a:t>
            </a:r>
          </a:p>
          <a:p>
            <a:r>
              <a:rPr lang="en-US" dirty="0" smtClean="0"/>
              <a:t>Predicts NPP accurately </a:t>
            </a:r>
          </a:p>
          <a:p>
            <a:r>
              <a:rPr lang="en-US" dirty="0" smtClean="0"/>
              <a:t>Stocking densities of 4 to 8 sheep / ha in alpine zone </a:t>
            </a:r>
          </a:p>
          <a:p>
            <a:r>
              <a:rPr lang="en-US" dirty="0" smtClean="0"/>
              <a:t>Real density twice (?) as high </a:t>
            </a:r>
          </a:p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452815" y="962024"/>
            <a:ext cx="13149385" cy="518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C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043" y="1395413"/>
            <a:ext cx="6740257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838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budget Impacts of Land cover Change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are the key land cover processes that affect carbon budgets? </a:t>
            </a:r>
          </a:p>
          <a:p>
            <a:endParaRPr lang="en-US" dirty="0" smtClean="0"/>
          </a:p>
          <a:p>
            <a:r>
              <a:rPr lang="en-US" dirty="0" smtClean="0"/>
              <a:t>Which systems sequester and emit carbon? </a:t>
            </a:r>
          </a:p>
          <a:p>
            <a:endParaRPr lang="en-US" dirty="0" smtClean="0"/>
          </a:p>
          <a:p>
            <a:r>
              <a:rPr lang="en-US" dirty="0" smtClean="0"/>
              <a:t>Grasslands – Erosion and transformation to croplands leading to carbon emissions  </a:t>
            </a:r>
          </a:p>
          <a:p>
            <a:endParaRPr lang="en-US" dirty="0"/>
          </a:p>
          <a:p>
            <a:r>
              <a:rPr lang="en-US" dirty="0" smtClean="0"/>
              <a:t>Croplands – Plowing and erosion leading to emission of soil carbon 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Forests – Relatively well protected, likely to sequester carbon.</a:t>
            </a:r>
          </a:p>
        </p:txBody>
      </p:sp>
    </p:spTree>
    <p:extLst>
      <p:ext uri="{BB962C8B-B14F-4D97-AF65-F5344CB8AC3E}">
        <p14:creationId xmlns:p14="http://schemas.microsoft.com/office/powerpoint/2010/main" val="405544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observations and 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Observation</a:t>
            </a:r>
            <a:r>
              <a:rPr lang="en-US" dirty="0" smtClean="0"/>
              <a:t>: Azerbaijan has relatively little forest. Crop- and grazing lands are likely to contribute significantly to the carbon fluxes of terrestrial ecosystems of Azerbaijan</a:t>
            </a:r>
          </a:p>
          <a:p>
            <a:endParaRPr lang="en-US" dirty="0"/>
          </a:p>
          <a:p>
            <a:r>
              <a:rPr lang="en-US" b="1" dirty="0" smtClean="0"/>
              <a:t>Recommendation</a:t>
            </a:r>
            <a:r>
              <a:rPr lang="en-US" dirty="0" smtClean="0"/>
              <a:t>: GOFC GOLD in Azerbaijan should assess the stocks and fluxes of carbon across all terrestrial ecosystems including crop and grazing lands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167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preparing for this presentation we considered to give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Overview of who we are and what we do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Reflection on objectives GOFC GOLD in Azerbaijan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Recommendations on focus of GOFC GOLD in Azerbaijan</a:t>
            </a:r>
          </a:p>
        </p:txBody>
      </p:sp>
    </p:spTree>
    <p:extLst>
      <p:ext uri="{BB962C8B-B14F-4D97-AF65-F5344CB8AC3E}">
        <p14:creationId xmlns:p14="http://schemas.microsoft.com/office/powerpoint/2010/main" val="141101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 are and what we do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Afag</a:t>
            </a:r>
            <a:r>
              <a:rPr lang="en-US" dirty="0" smtClean="0"/>
              <a:t> </a:t>
            </a:r>
            <a:r>
              <a:rPr lang="en-US" dirty="0" err="1" smtClean="0"/>
              <a:t>Rizayeva</a:t>
            </a:r>
            <a:r>
              <a:rPr lang="en-US" dirty="0" smtClean="0"/>
              <a:t> and Jan de Leeuw </a:t>
            </a:r>
          </a:p>
          <a:p>
            <a:endParaRPr lang="en-US" dirty="0"/>
          </a:p>
          <a:p>
            <a:r>
              <a:rPr lang="en-US" dirty="0" smtClean="0"/>
              <a:t>Working at Dept. </a:t>
            </a:r>
            <a:r>
              <a:rPr lang="en-US" dirty="0" err="1" smtClean="0"/>
              <a:t>Bioecology</a:t>
            </a:r>
            <a:r>
              <a:rPr lang="en-US" dirty="0" smtClean="0"/>
              <a:t>, Faculty </a:t>
            </a:r>
            <a:r>
              <a:rPr lang="en-US" dirty="0"/>
              <a:t>of Ecology and Soil Science </a:t>
            </a:r>
          </a:p>
          <a:p>
            <a:endParaRPr lang="en-US" dirty="0"/>
          </a:p>
          <a:p>
            <a:r>
              <a:rPr lang="en-US" dirty="0" smtClean="0"/>
              <a:t>Teaching GIS and Remote Sensing at Baku State University</a:t>
            </a:r>
          </a:p>
          <a:p>
            <a:endParaRPr lang="en-US" dirty="0" smtClean="0"/>
          </a:p>
          <a:p>
            <a:r>
              <a:rPr lang="en-US" dirty="0" smtClean="0"/>
              <a:t>Interest in conservation of wildlife and natural resources </a:t>
            </a:r>
          </a:p>
          <a:p>
            <a:endParaRPr lang="en-US" dirty="0"/>
          </a:p>
          <a:p>
            <a:r>
              <a:rPr lang="en-US" dirty="0" smtClean="0"/>
              <a:t>Research on Carrying Capacity of Grasslands in Caucasus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631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Afag</a:t>
            </a:r>
            <a:r>
              <a:rPr lang="en-US" dirty="0" smtClean="0"/>
              <a:t> </a:t>
            </a:r>
            <a:r>
              <a:rPr lang="en-US" dirty="0" err="1" smtClean="0"/>
              <a:t>Rizayeva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65913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Wildlife Conservationist, MSc in </a:t>
            </a:r>
            <a:r>
              <a:rPr lang="en-US" dirty="0" err="1" smtClean="0"/>
              <a:t>Bioecology</a:t>
            </a:r>
            <a:r>
              <a:rPr lang="en-US" dirty="0" smtClean="0"/>
              <a:t>, </a:t>
            </a:r>
            <a:r>
              <a:rPr lang="en-US" dirty="0" err="1" smtClean="0"/>
              <a:t>PgDip</a:t>
            </a:r>
            <a:r>
              <a:rPr lang="en-US" dirty="0" smtClean="0"/>
              <a:t> in Wildlife Conservation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Expertise in GIS and R applications in species habitat modelling and density estimation</a:t>
            </a:r>
          </a:p>
          <a:p>
            <a:endParaRPr lang="en-US" dirty="0"/>
          </a:p>
          <a:p>
            <a:r>
              <a:rPr lang="en-US" dirty="0"/>
              <a:t>W</a:t>
            </a:r>
            <a:r>
              <a:rPr lang="en-US" dirty="0" smtClean="0"/>
              <a:t>orking at a local NGO – IDEA (International Dialogue for Environmental Action) Public Union as a Conservation Projects Manager</a:t>
            </a:r>
          </a:p>
          <a:p>
            <a:endParaRPr lang="en-US" dirty="0"/>
          </a:p>
          <a:p>
            <a:r>
              <a:rPr lang="en-US" dirty="0" smtClean="0"/>
              <a:t>Managing projects reintroduction Caucasian leopard and European bison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951" y="750890"/>
            <a:ext cx="4208474" cy="520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93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 de Leeuw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7692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Plant Ecologist, PhD in Coastal Ecology in the Netherlands </a:t>
            </a:r>
          </a:p>
          <a:p>
            <a:endParaRPr lang="en-US" dirty="0" smtClean="0"/>
          </a:p>
          <a:p>
            <a:r>
              <a:rPr lang="en-US" dirty="0" smtClean="0"/>
              <a:t>Expertise in GIS and Remote Sensing applications in NRM </a:t>
            </a:r>
          </a:p>
          <a:p>
            <a:endParaRPr lang="en-US" dirty="0" smtClean="0"/>
          </a:p>
          <a:p>
            <a:r>
              <a:rPr lang="en-US" dirty="0" smtClean="0"/>
              <a:t>Previous worked ITC and CGIAR Livestock and Agroforestry Research </a:t>
            </a:r>
          </a:p>
          <a:p>
            <a:endParaRPr lang="en-US" dirty="0" smtClean="0"/>
          </a:p>
          <a:p>
            <a:r>
              <a:rPr lang="en-US" dirty="0" smtClean="0"/>
              <a:t>Moving to ISRIC </a:t>
            </a:r>
            <a:r>
              <a:rPr lang="en-US" dirty="0" err="1" smtClean="0"/>
              <a:t>Wageningen</a:t>
            </a:r>
            <a:r>
              <a:rPr lang="en-US" dirty="0" smtClean="0"/>
              <a:t> - Land Degradation and Land Restoration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145" y="1868487"/>
            <a:ext cx="4609644" cy="344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5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could we contribute to GOFC GOLD?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Global Observation of Forest and Land Cover Dynamics </a:t>
            </a:r>
          </a:p>
          <a:p>
            <a:endParaRPr lang="en-US" dirty="0"/>
          </a:p>
          <a:p>
            <a:r>
              <a:rPr lang="en-US" dirty="0" smtClean="0"/>
              <a:t>Objectives of GOFC GOLD?</a:t>
            </a:r>
          </a:p>
          <a:p>
            <a:endParaRPr lang="en-US" dirty="0"/>
          </a:p>
          <a:p>
            <a:pPr lvl="1"/>
            <a:r>
              <a:rPr lang="en-US" dirty="0"/>
              <a:t>FAO website </a:t>
            </a:r>
            <a:r>
              <a:rPr lang="en-US" dirty="0" smtClean="0"/>
              <a:t>defines </a:t>
            </a:r>
            <a:r>
              <a:rPr lang="en-US" dirty="0"/>
              <a:t>in terms of forest and land cover </a:t>
            </a:r>
            <a:r>
              <a:rPr lang="en-US" dirty="0" smtClean="0"/>
              <a:t>products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WUR Website narrower focus on </a:t>
            </a:r>
            <a:r>
              <a:rPr lang="en-US" dirty="0" smtClean="0"/>
              <a:t>data to provide understanding on terrestrial </a:t>
            </a:r>
            <a:r>
              <a:rPr lang="en-US" dirty="0"/>
              <a:t>carbon budgets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understand GOFC GOLD aims to provide forest and land cover products to generate understanding on global carbon budgets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927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knowledge on land cover change and carbon budgets in Azerbaijan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Prior to meeting reflection on what we know on carbon stocks and fluxes in the country</a:t>
            </a:r>
          </a:p>
          <a:p>
            <a:endParaRPr lang="en-US" dirty="0"/>
          </a:p>
          <a:p>
            <a:r>
              <a:rPr lang="en-US" dirty="0" smtClean="0"/>
              <a:t>Limited insight in carbon stocks </a:t>
            </a:r>
          </a:p>
          <a:p>
            <a:endParaRPr lang="en-US" dirty="0"/>
          </a:p>
          <a:p>
            <a:r>
              <a:rPr lang="en-US" dirty="0" smtClean="0"/>
              <a:t>Limited insight in land cover change, but we wish to share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Generalized scheme carbon fluxes related to land degradation and land cover change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 we know on land cover and ongoing land cover change in Azerbaijan 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peculate on the impact on carbon stocks in Azerbaijan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Reflect on priorities to address for GOFC GOLD </a:t>
            </a:r>
          </a:p>
        </p:txBody>
      </p:sp>
    </p:spTree>
    <p:extLst>
      <p:ext uri="{BB962C8B-B14F-4D97-AF65-F5344CB8AC3E}">
        <p14:creationId xmlns:p14="http://schemas.microsoft.com/office/powerpoint/2010/main" val="1914780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Cover in Azerbaijan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Difficult to get accurate information on land cover in Azerbaijan </a:t>
            </a:r>
          </a:p>
          <a:p>
            <a:endParaRPr lang="en-US" dirty="0"/>
          </a:p>
          <a:p>
            <a:r>
              <a:rPr lang="en-US" dirty="0" smtClean="0"/>
              <a:t>Best map we know of produced by Humboldt University Berlin </a:t>
            </a:r>
          </a:p>
          <a:p>
            <a:endParaRPr lang="en-US" dirty="0"/>
          </a:p>
          <a:p>
            <a:r>
              <a:rPr lang="en-US" dirty="0" smtClean="0"/>
              <a:t>Forest, Cropland, Grassland, Settlements, Water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Azerbaijan Statistical Yearbook 2017 estimates of land cover </a:t>
            </a:r>
          </a:p>
          <a:p>
            <a:endParaRPr lang="en-US" dirty="0"/>
          </a:p>
          <a:p>
            <a:r>
              <a:rPr lang="en-US" sz="2600" dirty="0"/>
              <a:t>Forest 			12.0 </a:t>
            </a:r>
          </a:p>
          <a:p>
            <a:r>
              <a:rPr lang="en-US" sz="2600" dirty="0"/>
              <a:t>Croplands 			25.4</a:t>
            </a:r>
          </a:p>
          <a:p>
            <a:pPr lvl="1"/>
            <a:r>
              <a:rPr lang="en-US" sz="2000" dirty="0"/>
              <a:t>Annual 		22.6 </a:t>
            </a:r>
          </a:p>
          <a:p>
            <a:pPr lvl="1"/>
            <a:r>
              <a:rPr lang="en-US" sz="2000" dirty="0"/>
              <a:t>Perennial 		  3.5  	</a:t>
            </a:r>
          </a:p>
          <a:p>
            <a:r>
              <a:rPr lang="en-US" sz="2600" dirty="0"/>
              <a:t>Pastures 			29.1</a:t>
            </a:r>
          </a:p>
          <a:p>
            <a:r>
              <a:rPr lang="en-US" sz="2600" dirty="0"/>
              <a:t>Water 			  4.5</a:t>
            </a:r>
          </a:p>
          <a:p>
            <a:r>
              <a:rPr lang="en-US" sz="2600" dirty="0"/>
              <a:t>Others			</a:t>
            </a:r>
            <a:r>
              <a:rPr lang="en-US" sz="2600" dirty="0" smtClean="0"/>
              <a:t>28.9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8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205288" cy="1325563"/>
          </a:xfrm>
        </p:spPr>
        <p:txBody>
          <a:bodyPr/>
          <a:lstStyle/>
          <a:p>
            <a:r>
              <a:rPr lang="en-US" dirty="0" smtClean="0"/>
              <a:t>Map Land Cover Caucasus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205288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Map produced by </a:t>
            </a:r>
            <a:r>
              <a:rPr lang="en-US" dirty="0" err="1" smtClean="0"/>
              <a:t>Bleyel</a:t>
            </a:r>
            <a:r>
              <a:rPr lang="en-US" dirty="0" smtClean="0"/>
              <a:t> et al. </a:t>
            </a:r>
          </a:p>
          <a:p>
            <a:endParaRPr lang="en-US" dirty="0" smtClean="0"/>
          </a:p>
          <a:p>
            <a:r>
              <a:rPr lang="en-US" dirty="0" smtClean="0"/>
              <a:t>Humboldt </a:t>
            </a:r>
            <a:r>
              <a:rPr lang="en-US" dirty="0"/>
              <a:t>University Berlin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Based on four seasons of Landsat imagery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Study on wildlife habitat connectivity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749" y="14812"/>
            <a:ext cx="6628860" cy="684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35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1620</TotalTime>
  <Words>766</Words>
  <Application>Microsoft Macintosh PowerPoint</Application>
  <PresentationFormat>Custom</PresentationFormat>
  <Paragraphs>150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Reflections on Land Management and Carbon Fluxes in Azerbaijan </vt:lpstr>
      <vt:lpstr>Overview</vt:lpstr>
      <vt:lpstr>Who we are and what we do</vt:lpstr>
      <vt:lpstr>Afag Rizayeva </vt:lpstr>
      <vt:lpstr>Jan de Leeuw </vt:lpstr>
      <vt:lpstr>How could we contribute to GOFC GOLD?</vt:lpstr>
      <vt:lpstr>Our knowledge on land cover change and carbon budgets in Azerbaijan  </vt:lpstr>
      <vt:lpstr>Land Cover in Azerbaijan </vt:lpstr>
      <vt:lpstr>Map Land Cover Caucasus </vt:lpstr>
      <vt:lpstr>Land Cover Change and Land Degradation  </vt:lpstr>
      <vt:lpstr>Land cover change and degradation and carbon fluxes</vt:lpstr>
      <vt:lpstr>Carbon fluxes from land cover change and degradation </vt:lpstr>
      <vt:lpstr>Overgrazing and carbon fluxes  </vt:lpstr>
      <vt:lpstr>Carrying capacity mountain grasslands </vt:lpstr>
      <vt:lpstr>Carbon budget Impacts of Land cover Change </vt:lpstr>
      <vt:lpstr>Summary observations and recommendation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DPSIR perspective on the state of forest and land cover in Azerbaijan </dc:title>
  <dc:creator>J de Leeuw</dc:creator>
  <cp:lastModifiedBy>Senay Habtezion</cp:lastModifiedBy>
  <cp:revision>33</cp:revision>
  <dcterms:created xsi:type="dcterms:W3CDTF">2017-09-06T08:17:17Z</dcterms:created>
  <dcterms:modified xsi:type="dcterms:W3CDTF">2017-09-25T20:01:38Z</dcterms:modified>
</cp:coreProperties>
</file>