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13"/>
  </p:notesMasterIdLst>
  <p:handoutMasterIdLst>
    <p:handoutMasterId r:id="rId14"/>
  </p:handoutMasterIdLst>
  <p:sldIdLst>
    <p:sldId id="256" r:id="rId3"/>
    <p:sldId id="395" r:id="rId4"/>
    <p:sldId id="396" r:id="rId5"/>
    <p:sldId id="378" r:id="rId6"/>
    <p:sldId id="379" r:id="rId7"/>
    <p:sldId id="397" r:id="rId8"/>
    <p:sldId id="380" r:id="rId9"/>
    <p:sldId id="385" r:id="rId10"/>
    <p:sldId id="393" r:id="rId11"/>
    <p:sldId id="390" r:id="rId12"/>
  </p:sldIdLst>
  <p:sldSz cx="12188825" cy="6858000"/>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908" userDrawn="1">
          <p15:clr>
            <a:srgbClr val="A4A3A4"/>
          </p15:clr>
        </p15:guide>
        <p15:guide id="2" pos="218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9E5"/>
    <a:srgbClr val="FFFFFF"/>
    <a:srgbClr val="D1E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8" autoAdjust="0"/>
    <p:restoredTop sz="76115" autoAdjust="0"/>
  </p:normalViewPr>
  <p:slideViewPr>
    <p:cSldViewPr>
      <p:cViewPr>
        <p:scale>
          <a:sx n="90" d="100"/>
          <a:sy n="90" d="100"/>
        </p:scale>
        <p:origin x="-80" y="-56"/>
      </p:cViewPr>
      <p:guideLst>
        <p:guide orient="horz" pos="2160"/>
        <p:guide pos="3839"/>
      </p:guideLst>
    </p:cSldViewPr>
  </p:slideViewPr>
  <p:notesTextViewPr>
    <p:cViewPr>
      <p:scale>
        <a:sx n="1" d="1"/>
        <a:sy n="1" d="1"/>
      </p:scale>
      <p:origin x="0" y="0"/>
    </p:cViewPr>
  </p:notesTextViewPr>
  <p:notesViewPr>
    <p:cSldViewPr>
      <p:cViewPr varScale="1">
        <p:scale>
          <a:sx n="86" d="100"/>
          <a:sy n="86" d="100"/>
        </p:scale>
        <p:origin x="2928" y="78"/>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128FCA9C-FF92-4024-BDEC-A6D3B663DC09}" type="datetimeFigureOut">
              <a:rPr lang="en-US"/>
              <a:t>14/9/17</a:t>
            </a:fld>
            <a:endParaRPr/>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772AB877-E7B1-4681-847E-D0918612832B}" type="datetimeFigureOut">
              <a:rPr lang="en-US"/>
              <a:t>14/9/17</a:t>
            </a:fld>
            <a:endParaRPr/>
          </a:p>
        </p:txBody>
      </p:sp>
      <p:sp>
        <p:nvSpPr>
          <p:cNvPr id="4" name="Slide Image Placeholder 3"/>
          <p:cNvSpPr>
            <a:spLocks noGrp="1" noRot="1" noChangeAspect="1"/>
          </p:cNvSpPr>
          <p:nvPr>
            <p:ph type="sldImg" idx="2"/>
          </p:nvPr>
        </p:nvSpPr>
        <p:spPr>
          <a:xfrm>
            <a:off x="390525" y="692150"/>
            <a:ext cx="6153150" cy="3462338"/>
          </a:xfrm>
          <a:prstGeom prst="rect">
            <a:avLst/>
          </a:prstGeom>
          <a:noFill/>
          <a:ln w="12700">
            <a:solidFill>
              <a:prstClr val="black"/>
            </a:solidFill>
          </a:ln>
        </p:spPr>
        <p:txBody>
          <a:bodyPr vert="horz" lIns="92382" tIns="46191" rIns="92382" bIns="46191" rtlCol="0" anchor="ctr"/>
          <a:lstStyle/>
          <a:p>
            <a:endParaRPr/>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lumMod val="50000"/>
                  </a:schemeClr>
                </a:solidFill>
                <a:effectLst/>
                <a:latin typeface="+mn-lt"/>
                <a:ea typeface="+mn-ea"/>
                <a:cs typeface="+mn-cs"/>
              </a:rPr>
              <a:t>Restoration of lands. This comes from the Paris agreement. Countries commit to certain amount of restoration of deforested and degraded lands by 2020</a:t>
            </a:r>
          </a:p>
          <a:p>
            <a:r>
              <a:rPr lang="en-US" sz="1200" b="0" i="0" kern="1200" dirty="0" smtClean="0">
                <a:solidFill>
                  <a:schemeClr val="tx1">
                    <a:lumMod val="50000"/>
                  </a:schemeClr>
                </a:solidFill>
                <a:effectLst/>
                <a:latin typeface="+mn-lt"/>
                <a:ea typeface="+mn-ea"/>
                <a:cs typeface="+mn-cs"/>
              </a:rPr>
              <a:t/>
            </a:r>
            <a:br>
              <a:rPr lang="en-US" sz="1200" b="0" i="0" kern="1200" dirty="0" smtClean="0">
                <a:solidFill>
                  <a:schemeClr val="tx1">
                    <a:lumMod val="50000"/>
                  </a:schemeClr>
                </a:solidFill>
                <a:effectLst/>
                <a:latin typeface="+mn-lt"/>
                <a:ea typeface="+mn-ea"/>
                <a:cs typeface="+mn-cs"/>
              </a:rPr>
            </a:br>
            <a:endParaRPr lang="en-US" sz="1200" b="0" i="0" kern="1200" dirty="0" smtClean="0">
              <a:solidFill>
                <a:schemeClr val="tx1">
                  <a:lumMod val="50000"/>
                </a:schemeClr>
              </a:solidFill>
              <a:effectLst/>
              <a:latin typeface="+mn-lt"/>
              <a:ea typeface="+mn-ea"/>
              <a:cs typeface="+mn-cs"/>
            </a:endParaRPr>
          </a:p>
          <a:p>
            <a:r>
              <a:rPr lang="en-US" sz="1200" b="0" i="0" kern="1200" dirty="0" smtClean="0">
                <a:solidFill>
                  <a:schemeClr val="tx1">
                    <a:lumMod val="50000"/>
                  </a:schemeClr>
                </a:solidFill>
                <a:effectLst/>
                <a:latin typeface="+mn-lt"/>
                <a:ea typeface="+mn-ea"/>
                <a:cs typeface="+mn-cs"/>
              </a:rPr>
              <a:t>Governance - How the payments (for carbon) are distributing vertically in a country. Are the communities seeing the benefits of conserving their land? Are the payments for carbon done at national level? Those sort of things</a:t>
            </a:r>
          </a:p>
          <a:p>
            <a:r>
              <a:rPr lang="en-US" sz="1200" b="0" i="0" kern="1200" dirty="0" smtClean="0">
                <a:solidFill>
                  <a:schemeClr val="tx1">
                    <a:lumMod val="50000"/>
                  </a:schemeClr>
                </a:solidFill>
                <a:effectLst/>
                <a:latin typeface="+mn-lt"/>
                <a:ea typeface="+mn-ea"/>
                <a:cs typeface="+mn-cs"/>
              </a:rPr>
              <a:t/>
            </a:r>
            <a:br>
              <a:rPr lang="en-US" sz="1200" b="0" i="0" kern="1200" dirty="0" smtClean="0">
                <a:solidFill>
                  <a:schemeClr val="tx1">
                    <a:lumMod val="50000"/>
                  </a:schemeClr>
                </a:solidFill>
                <a:effectLst/>
                <a:latin typeface="+mn-lt"/>
                <a:ea typeface="+mn-ea"/>
                <a:cs typeface="+mn-cs"/>
              </a:rPr>
            </a:br>
            <a:endParaRPr lang="en-US" sz="1200" b="0" i="0" kern="1200" dirty="0" smtClean="0">
              <a:solidFill>
                <a:schemeClr val="tx1">
                  <a:lumMod val="50000"/>
                </a:schemeClr>
              </a:solidFill>
              <a:effectLst/>
              <a:latin typeface="+mn-lt"/>
              <a:ea typeface="+mn-ea"/>
              <a:cs typeface="+mn-cs"/>
            </a:endParaRPr>
          </a:p>
          <a:p>
            <a:r>
              <a:rPr lang="en-US" sz="1200" b="0" i="0" kern="1200" dirty="0" smtClean="0">
                <a:solidFill>
                  <a:schemeClr val="tx1">
                    <a:lumMod val="50000"/>
                  </a:schemeClr>
                </a:solidFill>
                <a:effectLst/>
                <a:latin typeface="+mn-lt"/>
                <a:ea typeface="+mn-ea"/>
                <a:cs typeface="+mn-cs"/>
              </a:rPr>
              <a:t>Transparency comes out as a new area together with NDC in the last COP. Working with the countries to achieve their reporting with transparency (in all processes), transparency can be how they share and distribute data among sectors for example.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36879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36879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MRV assessments- </a:t>
            </a:r>
            <a:r>
              <a:rPr lang="en-US" sz="1200" b="0" i="0" kern="1200" dirty="0" smtClean="0">
                <a:solidFill>
                  <a:schemeClr val="tx1">
                    <a:lumMod val="50000"/>
                  </a:schemeClr>
                </a:solidFill>
                <a:effectLst/>
                <a:latin typeface="+mn-lt"/>
                <a:ea typeface="+mn-ea"/>
                <a:cs typeface="+mn-cs"/>
              </a:rPr>
              <a:t>World bank, FAO, and </a:t>
            </a:r>
            <a:r>
              <a:rPr lang="en-US" sz="1200" b="0" i="0" kern="1200" dirty="0" err="1" smtClean="0">
                <a:solidFill>
                  <a:schemeClr val="tx1">
                    <a:lumMod val="50000"/>
                  </a:schemeClr>
                </a:solidFill>
                <a:effectLst/>
                <a:latin typeface="+mn-lt"/>
                <a:ea typeface="+mn-ea"/>
                <a:cs typeface="+mn-cs"/>
              </a:rPr>
              <a:t>silvacarbon</a:t>
            </a:r>
            <a:r>
              <a:rPr lang="en-US" sz="1200" b="0" i="0" kern="1200" dirty="0" smtClean="0">
                <a:solidFill>
                  <a:schemeClr val="tx1">
                    <a:lumMod val="50000"/>
                  </a:schemeClr>
                </a:solidFill>
                <a:effectLst/>
                <a:latin typeface="+mn-lt"/>
                <a:ea typeface="+mn-ea"/>
                <a:cs typeface="+mn-cs"/>
              </a:rPr>
              <a:t> made an assessment of each country for the Plenary based on the thematic areas of the MGD. </a:t>
            </a:r>
            <a:endParaRPr lang="en-US" dirty="0" smtClean="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139400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14/9/17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14/9/17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14/9/17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10971214" y="6602324"/>
            <a:ext cx="1143001" cy="180974"/>
          </a:xfrm>
        </p:spPr>
        <p:txBody>
          <a:bodyPr/>
          <a:lstStyle>
            <a:lvl1pPr>
              <a:defRPr/>
            </a:lvl1pPr>
          </a:lstStyle>
          <a:p>
            <a:fld id="{254BE64C-109C-4A63-9349-38A756159B4A}"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2" y="6410326"/>
            <a:ext cx="1485900" cy="383997"/>
          </a:xfrm>
          <a:prstGeom prst="rect">
            <a:avLst/>
          </a:prstGeom>
        </p:spPr>
      </p:pic>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14/9/17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14/9/17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14/9/17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14/9/17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14/9/17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14/9/17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14/9/17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14/9/17</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wmf"/><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hyperlink" Target="mailto:snwilson@usgs.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a:xfrm>
            <a:off x="922531" y="5350340"/>
            <a:ext cx="7848600" cy="1050461"/>
          </a:xfrm>
        </p:spPr>
        <p:txBody>
          <a:bodyPr>
            <a:normAutofit/>
          </a:bodyPr>
          <a:lstStyle/>
          <a:p>
            <a:r>
              <a:rPr lang="en-US" sz="1600" b="1" dirty="0" smtClean="0"/>
              <a:t/>
            </a:r>
            <a:br>
              <a:rPr lang="en-US" sz="1600" b="1" dirty="0" smtClean="0"/>
            </a:br>
            <a:r>
              <a:rPr lang="en-US" sz="1600" dirty="0" smtClean="0"/>
              <a:t>Sylvia Wilson, USGS</a:t>
            </a:r>
          </a:p>
        </p:txBody>
      </p:sp>
      <p:sp>
        <p:nvSpPr>
          <p:cNvPr id="5" name="Subtitle 2"/>
          <p:cNvSpPr txBox="1">
            <a:spLocks/>
          </p:cNvSpPr>
          <p:nvPr/>
        </p:nvSpPr>
        <p:spPr>
          <a:xfrm>
            <a:off x="922531" y="4267201"/>
            <a:ext cx="6619681" cy="990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r>
              <a:rPr lang="en-US" sz="2400" dirty="0" smtClean="0"/>
              <a:t>Partnering to Measure Forest Carbon</a:t>
            </a:r>
          </a:p>
          <a:p>
            <a:r>
              <a:rPr lang="en-US" sz="2400" dirty="0" smtClean="0"/>
              <a:t>GFOI Capacity building component</a:t>
            </a:r>
          </a:p>
        </p:txBody>
      </p:sp>
      <p:sp>
        <p:nvSpPr>
          <p:cNvPr id="6" name="Subtitle 2"/>
          <p:cNvSpPr txBox="1">
            <a:spLocks/>
          </p:cNvSpPr>
          <p:nvPr/>
        </p:nvSpPr>
        <p:spPr>
          <a:xfrm>
            <a:off x="760413" y="3314700"/>
            <a:ext cx="11554020" cy="19893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r>
              <a:rPr lang="en-US" sz="4000" b="1" dirty="0" smtClean="0"/>
              <a:t> SilvaCarbon collaboration with GOFC GOLD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9612" y="5661238"/>
            <a:ext cx="2197100" cy="79218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3812" y="274674"/>
            <a:ext cx="2971800" cy="810491"/>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0" y="4229813"/>
            <a:ext cx="10969943" cy="2057401"/>
          </a:xfrm>
        </p:spPr>
        <p:txBody>
          <a:bodyPr/>
          <a:lstStyle/>
          <a:p>
            <a:pPr marL="0" indent="0" algn="ctr">
              <a:buNone/>
            </a:pPr>
            <a:r>
              <a:rPr lang="en-US" sz="2600" dirty="0" smtClean="0"/>
              <a:t>More information available at</a:t>
            </a:r>
          </a:p>
          <a:p>
            <a:pPr marL="0" indent="0" algn="ctr">
              <a:buNone/>
            </a:pPr>
            <a:r>
              <a:rPr lang="en-US" sz="2600" b="1" dirty="0" smtClean="0"/>
              <a:t>www.SilvaCarbon.org</a:t>
            </a:r>
            <a:endParaRPr lang="en-US" sz="2600" b="1" dirty="0"/>
          </a:p>
        </p:txBody>
      </p:sp>
      <p:pic>
        <p:nvPicPr>
          <p:cNvPr id="4" name="Picture 2" descr="C:\Documents and Settings\christamanderson\Desktop\tropical_header_1_bottom.png"/>
          <p:cNvPicPr>
            <a:picLocks noChangeAspect="1" noChangeArrowheads="1"/>
          </p:cNvPicPr>
          <p:nvPr/>
        </p:nvPicPr>
        <p:blipFill rotWithShape="1">
          <a:blip r:embed="rId2">
            <a:extLst>
              <a:ext uri="{28A0092B-C50C-407E-A947-70E740481C1C}">
                <a14:useLocalDpi xmlns:a14="http://schemas.microsoft.com/office/drawing/2010/main" val="0"/>
              </a:ext>
            </a:extLst>
          </a:blip>
          <a:srcRect l="23267" r="16319"/>
          <a:stretch/>
        </p:blipFill>
        <p:spPr bwMode="auto">
          <a:xfrm>
            <a:off x="0" y="4307460"/>
            <a:ext cx="12188825" cy="257175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1828324" y="1066800"/>
            <a:ext cx="1107996" cy="369332"/>
          </a:xfrm>
          <a:prstGeom prst="rect">
            <a:avLst/>
          </a:prstGeom>
          <a:noFill/>
          <a:ln w="9525">
            <a:noFill/>
            <a:miter lim="800000"/>
            <a:headEnd/>
            <a:tailEnd/>
          </a:ln>
        </p:spPr>
        <p:txBody>
          <a:bodyPr wrap="none">
            <a:spAutoFit/>
          </a:bodyPr>
          <a:lstStyle/>
          <a:p>
            <a:pPr>
              <a:defRPr/>
            </a:pPr>
            <a:r>
              <a:rPr lang="en-US" dirty="0">
                <a:solidFill>
                  <a:schemeClr val="tx2"/>
                </a:solidFill>
              </a:rPr>
              <a:t>	</a:t>
            </a:r>
          </a:p>
        </p:txBody>
      </p:sp>
      <p:sp>
        <p:nvSpPr>
          <p:cNvPr id="8" name="Text Box 2"/>
          <p:cNvSpPr txBox="1">
            <a:spLocks noChangeArrowheads="1"/>
          </p:cNvSpPr>
          <p:nvPr/>
        </p:nvSpPr>
        <p:spPr bwMode="auto">
          <a:xfrm>
            <a:off x="379412" y="1436132"/>
            <a:ext cx="11430000" cy="3323987"/>
          </a:xfrm>
          <a:prstGeom prst="rect">
            <a:avLst/>
          </a:prstGeom>
          <a:noFill/>
          <a:ln w="9525">
            <a:noFill/>
            <a:miter lim="800000"/>
            <a:headEnd/>
            <a:tailEnd/>
          </a:ln>
        </p:spPr>
        <p:txBody>
          <a:bodyPr wrap="square" numCol="1">
            <a:spAutoFit/>
          </a:bodyPr>
          <a:lstStyle/>
          <a:p>
            <a:pPr algn="ctr">
              <a:defRPr/>
            </a:pPr>
            <a:r>
              <a:rPr lang="en-US" sz="2400" dirty="0" smtClean="0">
                <a:latin typeface="Calibri" pitchFamily="34" charset="0"/>
              </a:rPr>
              <a:t>Sylvia Wilson – USGS</a:t>
            </a:r>
          </a:p>
          <a:p>
            <a:pPr algn="ctr">
              <a:defRPr/>
            </a:pPr>
            <a:r>
              <a:rPr lang="en-US" sz="2400" dirty="0" smtClean="0">
                <a:latin typeface="Calibri" pitchFamily="34" charset="0"/>
                <a:hlinkClick r:id="rId3"/>
              </a:rPr>
              <a:t>snwilson@usgs.gov</a:t>
            </a:r>
            <a:endParaRPr lang="en-US" sz="2400" dirty="0" smtClean="0">
              <a:latin typeface="Calibri" pitchFamily="34" charset="0"/>
            </a:endParaRPr>
          </a:p>
          <a:p>
            <a:pPr algn="ctr">
              <a:defRPr/>
            </a:pPr>
            <a:endParaRPr lang="en-US" sz="2400" dirty="0" smtClean="0">
              <a:latin typeface="Calibri" pitchFamily="34" charset="0"/>
            </a:endParaRPr>
          </a:p>
          <a:p>
            <a:pPr algn="ctr">
              <a:defRPr/>
            </a:pPr>
            <a:endParaRPr lang="en-US" sz="2400" dirty="0">
              <a:latin typeface="Calibri" pitchFamily="34" charset="0"/>
            </a:endParaRPr>
          </a:p>
          <a:p>
            <a:pPr algn="ctr">
              <a:defRPr/>
            </a:pPr>
            <a:endParaRPr lang="en-US" sz="2400" dirty="0">
              <a:latin typeface="Calibri" pitchFamily="34" charset="0"/>
            </a:endParaRPr>
          </a:p>
          <a:p>
            <a:pPr algn="ctr">
              <a:defRPr/>
            </a:pPr>
            <a:endParaRPr lang="en-US" sz="2400" dirty="0" smtClean="0">
              <a:latin typeface="Calibri" pitchFamily="34" charset="0"/>
            </a:endParaRPr>
          </a:p>
          <a:p>
            <a:pPr algn="ctr">
              <a:defRPr/>
            </a:pPr>
            <a:endParaRPr lang="en-US" sz="2400" dirty="0" smtClean="0">
              <a:latin typeface="Calibri" pitchFamily="34" charset="0"/>
            </a:endParaRPr>
          </a:p>
          <a:p>
            <a:pPr algn="ctr">
              <a:defRPr/>
            </a:pPr>
            <a:endParaRPr lang="en-US" sz="2400" dirty="0" smtClean="0">
              <a:latin typeface="Calibri" pitchFamily="34" charset="0"/>
            </a:endParaRPr>
          </a:p>
          <a:p>
            <a:pPr>
              <a:defRPr/>
            </a:pPr>
            <a:r>
              <a:rPr lang="en-US" dirty="0">
                <a:solidFill>
                  <a:schemeClr val="tx2"/>
                </a:solidFill>
              </a:rPr>
              <a:t>	</a:t>
            </a:r>
          </a:p>
        </p:txBody>
      </p:sp>
      <p:sp>
        <p:nvSpPr>
          <p:cNvPr id="6" name="Text Box 2"/>
          <p:cNvSpPr txBox="1">
            <a:spLocks noChangeArrowheads="1"/>
          </p:cNvSpPr>
          <p:nvPr/>
        </p:nvSpPr>
        <p:spPr bwMode="auto">
          <a:xfrm>
            <a:off x="7008812" y="536494"/>
            <a:ext cx="4570571" cy="1477328"/>
          </a:xfrm>
          <a:prstGeom prst="rect">
            <a:avLst/>
          </a:prstGeom>
          <a:noFill/>
          <a:ln w="9525">
            <a:noFill/>
            <a:miter lim="800000"/>
            <a:headEnd/>
            <a:tailEnd/>
          </a:ln>
        </p:spPr>
        <p:txBody>
          <a:bodyPr wrap="square" numCol="1">
            <a:spAutoFit/>
          </a:bodyPr>
          <a:lstStyle/>
          <a:p>
            <a:pPr algn="ctr">
              <a:defRPr/>
            </a:pPr>
            <a:endParaRPr lang="en-US" sz="2400" dirty="0" smtClean="0">
              <a:latin typeface="Calibri" pitchFamily="34" charset="0"/>
            </a:endParaRPr>
          </a:p>
          <a:p>
            <a:pPr algn="ctr">
              <a:defRPr/>
            </a:pPr>
            <a:endParaRPr lang="en-US" sz="2400" dirty="0" smtClean="0">
              <a:latin typeface="Calibri" pitchFamily="34" charset="0"/>
            </a:endParaRPr>
          </a:p>
          <a:p>
            <a:pPr algn="ctr">
              <a:defRPr/>
            </a:pPr>
            <a:endParaRPr lang="en-US" sz="2400" dirty="0" smtClean="0">
              <a:latin typeface="Calibri" pitchFamily="34" charset="0"/>
            </a:endParaRPr>
          </a:p>
          <a:p>
            <a:pPr>
              <a:defRPr/>
            </a:pPr>
            <a:r>
              <a:rPr lang="en-US" dirty="0">
                <a:solidFill>
                  <a:schemeClr val="tx2"/>
                </a:solidFill>
              </a:rPr>
              <a:t>	</a:t>
            </a:r>
          </a:p>
        </p:txBody>
      </p:sp>
    </p:spTree>
    <p:extLst>
      <p:ext uri="{BB962C8B-B14F-4D97-AF65-F5344CB8AC3E}">
        <p14:creationId xmlns:p14="http://schemas.microsoft.com/office/powerpoint/2010/main" val="159702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800" y="381000"/>
            <a:ext cx="10969943" cy="1143000"/>
          </a:xfrm>
        </p:spPr>
        <p:txBody>
          <a:bodyPr>
            <a:normAutofit/>
          </a:bodyPr>
          <a:lstStyle/>
          <a:p>
            <a:r>
              <a:rPr lang="en-US" sz="3200" dirty="0" smtClean="0">
                <a:solidFill>
                  <a:srgbClr val="00B050"/>
                </a:solidFill>
                <a:latin typeface="Century Gothic" panose="020B0502020202020204" pitchFamily="34" charset="0"/>
              </a:rPr>
              <a:t>SILVACARBON PROGRAM OVERVIEW</a:t>
            </a:r>
            <a:endParaRPr lang="en-US" sz="3200" dirty="0">
              <a:solidFill>
                <a:srgbClr val="00B050"/>
              </a:solidFill>
              <a:latin typeface="Century Gothic" panose="020B0502020202020204" pitchFamily="34" charset="0"/>
            </a:endParaRPr>
          </a:p>
        </p:txBody>
      </p:sp>
      <p:sp>
        <p:nvSpPr>
          <p:cNvPr id="3" name="Content Placeholder 2"/>
          <p:cNvSpPr>
            <a:spLocks noGrp="1"/>
          </p:cNvSpPr>
          <p:nvPr>
            <p:ph idx="1"/>
          </p:nvPr>
        </p:nvSpPr>
        <p:spPr>
          <a:xfrm>
            <a:off x="609441" y="1371600"/>
            <a:ext cx="5586545" cy="5239512"/>
          </a:xfrm>
          <a:noFill/>
          <a:ln>
            <a:noFill/>
          </a:ln>
        </p:spPr>
        <p:txBody>
          <a:bodyPr>
            <a:normAutofit/>
          </a:bodyPr>
          <a:lstStyle/>
          <a:p>
            <a:pPr marL="0" indent="0">
              <a:spcAft>
                <a:spcPct val="30000"/>
              </a:spcAft>
              <a:buNone/>
            </a:pPr>
            <a:endParaRPr lang="en-US" sz="1600" dirty="0" smtClean="0">
              <a:latin typeface="Century Gothic" panose="020B0502020202020204" pitchFamily="34" charset="0"/>
            </a:endParaRPr>
          </a:p>
          <a:p>
            <a:pPr marL="0" indent="0">
              <a:spcAft>
                <a:spcPct val="30000"/>
              </a:spcAft>
              <a:buNone/>
            </a:pPr>
            <a:r>
              <a:rPr lang="en-US" sz="1800" dirty="0" smtClean="0">
                <a:latin typeface="Century Gothic" panose="020B0502020202020204" pitchFamily="34" charset="0"/>
              </a:rPr>
              <a:t>A </a:t>
            </a:r>
            <a:r>
              <a:rPr lang="en-US" sz="1800" dirty="0">
                <a:latin typeface="Century Gothic" panose="020B0502020202020204" pitchFamily="34" charset="0"/>
              </a:rPr>
              <a:t>flagship program under U.S. fast start financing for REDD+</a:t>
            </a:r>
          </a:p>
          <a:p>
            <a:pPr marL="0" indent="0">
              <a:spcAft>
                <a:spcPct val="30000"/>
              </a:spcAft>
              <a:buNone/>
            </a:pPr>
            <a:r>
              <a:rPr lang="en-US" sz="1800" dirty="0">
                <a:latin typeface="Century Gothic" panose="020B0502020202020204" pitchFamily="34" charset="0"/>
              </a:rPr>
              <a:t>A U.S. contribution to the </a:t>
            </a:r>
            <a:r>
              <a:rPr lang="en-US" sz="1800" dirty="0" smtClean="0">
                <a:latin typeface="Century Gothic" panose="020B0502020202020204" pitchFamily="34" charset="0"/>
              </a:rPr>
              <a:t>GEO Global Forest Observation Initiative (GFOI)</a:t>
            </a:r>
            <a:endParaRPr lang="en-US" sz="1800" b="1" dirty="0" smtClean="0">
              <a:latin typeface="Century Gothic" panose="020B0502020202020204" pitchFamily="34" charset="0"/>
            </a:endParaRPr>
          </a:p>
          <a:p>
            <a:r>
              <a:rPr lang="en-US" sz="1800" dirty="0">
                <a:latin typeface="Century Gothic" panose="020B0502020202020204" pitchFamily="34" charset="0"/>
              </a:rPr>
              <a:t>Improved Forest Inventories </a:t>
            </a:r>
          </a:p>
          <a:p>
            <a:r>
              <a:rPr lang="en-US" sz="1800" dirty="0">
                <a:latin typeface="Century Gothic" panose="020B0502020202020204" pitchFamily="34" charset="0"/>
              </a:rPr>
              <a:t>Improved remote sensing</a:t>
            </a:r>
          </a:p>
          <a:p>
            <a:pPr lvl="0"/>
            <a:r>
              <a:rPr lang="en-US" sz="1800" dirty="0">
                <a:latin typeface="Century Gothic" panose="020B0502020202020204" pitchFamily="34" charset="0"/>
              </a:rPr>
              <a:t>Integration of remotely sensed and ground data </a:t>
            </a:r>
          </a:p>
          <a:p>
            <a:pPr lvl="0"/>
            <a:r>
              <a:rPr lang="en-US" sz="1800" dirty="0">
                <a:latin typeface="Century Gothic" panose="020B0502020202020204" pitchFamily="34" charset="0"/>
              </a:rPr>
              <a:t>GHG inventory and reporting </a:t>
            </a:r>
          </a:p>
          <a:p>
            <a:pPr lvl="0"/>
            <a:r>
              <a:rPr lang="en-US" sz="1800" dirty="0" smtClean="0"/>
              <a:t>Advancing </a:t>
            </a:r>
            <a:r>
              <a:rPr lang="en-US" sz="1800" dirty="0"/>
              <a:t>research</a:t>
            </a:r>
          </a:p>
          <a:p>
            <a:pPr marL="0" indent="0">
              <a:buNone/>
            </a:pPr>
            <a:endParaRPr lang="en-US" sz="1600" dirty="0">
              <a:latin typeface="Century Gothic" panose="020B0502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212" y="1828800"/>
            <a:ext cx="4038600" cy="3028950"/>
          </a:xfrm>
          <a:prstGeom prst="rect">
            <a:avLst/>
          </a:prstGeom>
        </p:spPr>
      </p:pic>
    </p:spTree>
    <p:extLst>
      <p:ext uri="{BB962C8B-B14F-4D97-AF65-F5344CB8AC3E}">
        <p14:creationId xmlns:p14="http://schemas.microsoft.com/office/powerpoint/2010/main" val="3034528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0813" y="304800"/>
            <a:ext cx="11936440" cy="685800"/>
          </a:xfrm>
        </p:spPr>
        <p:txBody>
          <a:bodyPr rtlCol="0">
            <a:noAutofit/>
          </a:bodyPr>
          <a:lstStyle/>
          <a:p>
            <a:pPr eaLnBrk="1" fontAlgn="auto" hangingPunct="1">
              <a:spcAft>
                <a:spcPts val="0"/>
              </a:spcAft>
              <a:defRPr/>
            </a:pPr>
            <a:r>
              <a:rPr lang="en-US" sz="3200" dirty="0" smtClean="0">
                <a:solidFill>
                  <a:srgbClr val="00B050"/>
                </a:solidFill>
                <a:latin typeface="Century Gothic" panose="020B0502020202020204" pitchFamily="34" charset="0"/>
              </a:rPr>
              <a:t>SILVACARBON PARTNERS</a:t>
            </a:r>
          </a:p>
        </p:txBody>
      </p:sp>
      <p:sp>
        <p:nvSpPr>
          <p:cNvPr id="5123" name="Content Placeholder 2"/>
          <p:cNvSpPr>
            <a:spLocks noGrp="1"/>
          </p:cNvSpPr>
          <p:nvPr>
            <p:ph idx="1"/>
          </p:nvPr>
        </p:nvSpPr>
        <p:spPr>
          <a:xfrm>
            <a:off x="303221" y="1066800"/>
            <a:ext cx="11784041" cy="4114800"/>
          </a:xfrm>
        </p:spPr>
        <p:txBody>
          <a:bodyPr>
            <a:noAutofit/>
          </a:bodyPr>
          <a:lstStyle/>
          <a:p>
            <a:pPr eaLnBrk="1" hangingPunct="1"/>
            <a:r>
              <a:rPr lang="en-US" sz="1800" dirty="0" smtClean="0">
                <a:latin typeface="Century Gothic" panose="020B0502020202020204" pitchFamily="34" charset="0"/>
              </a:rPr>
              <a:t>U.S. Agency for International Development</a:t>
            </a:r>
          </a:p>
          <a:p>
            <a:pPr eaLnBrk="1" hangingPunct="1"/>
            <a:r>
              <a:rPr lang="en-US" sz="1800" dirty="0" smtClean="0">
                <a:latin typeface="Century Gothic" panose="020B0502020202020204" pitchFamily="34" charset="0"/>
              </a:rPr>
              <a:t>U.S. State Department</a:t>
            </a:r>
          </a:p>
          <a:p>
            <a:pPr eaLnBrk="1" hangingPunct="1"/>
            <a:r>
              <a:rPr lang="en-US" sz="1800" dirty="0" smtClean="0">
                <a:latin typeface="Century Gothic" panose="020B0502020202020204" pitchFamily="34" charset="0"/>
              </a:rPr>
              <a:t>U.S. Geological Survey</a:t>
            </a:r>
          </a:p>
          <a:p>
            <a:pPr eaLnBrk="1" hangingPunct="1"/>
            <a:r>
              <a:rPr lang="en-US" sz="1800" dirty="0" smtClean="0">
                <a:latin typeface="Century Gothic" panose="020B0502020202020204" pitchFamily="34" charset="0"/>
              </a:rPr>
              <a:t>U.S. Forest Service</a:t>
            </a:r>
          </a:p>
          <a:p>
            <a:pPr eaLnBrk="1" hangingPunct="1"/>
            <a:r>
              <a:rPr lang="en-US" sz="1800" dirty="0" smtClean="0">
                <a:latin typeface="Century Gothic" panose="020B0502020202020204" pitchFamily="34" charset="0"/>
              </a:rPr>
              <a:t>NASA</a:t>
            </a:r>
          </a:p>
          <a:p>
            <a:pPr eaLnBrk="1" hangingPunct="1"/>
            <a:r>
              <a:rPr lang="en-US" sz="1800" dirty="0" smtClean="0">
                <a:latin typeface="Century Gothic" panose="020B0502020202020204" pitchFamily="34" charset="0"/>
              </a:rPr>
              <a:t>U.S. Environmental Protection Agency</a:t>
            </a:r>
          </a:p>
          <a:p>
            <a:pPr eaLnBrk="1" hangingPunct="1"/>
            <a:r>
              <a:rPr lang="en-US" sz="1800" dirty="0" smtClean="0">
                <a:latin typeface="Century Gothic" panose="020B0502020202020204" pitchFamily="34" charset="0"/>
              </a:rPr>
              <a:t>Smithsonian Institution</a:t>
            </a:r>
          </a:p>
          <a:p>
            <a:pPr eaLnBrk="1" hangingPunct="1">
              <a:buFontTx/>
              <a:buNone/>
            </a:pPr>
            <a:r>
              <a:rPr lang="en-US" sz="1800" dirty="0" smtClean="0">
                <a:latin typeface="Century Gothic" panose="020B0502020202020204" pitchFamily="34" charset="0"/>
              </a:rPr>
              <a:t>As well as U.S. universities, NGOs, donors and industry</a:t>
            </a:r>
          </a:p>
        </p:txBody>
      </p:sp>
      <p:pic>
        <p:nvPicPr>
          <p:cNvPr id="12" name="Picture 3"/>
          <p:cNvPicPr>
            <a:picLocks noChangeAspect="1" noChangeArrowheads="1"/>
          </p:cNvPicPr>
          <p:nvPr/>
        </p:nvPicPr>
        <p:blipFill>
          <a:blip r:embed="rId2" cstate="print"/>
          <a:srcRect/>
          <a:stretch>
            <a:fillRect/>
          </a:stretch>
        </p:blipFill>
        <p:spPr bwMode="auto">
          <a:xfrm>
            <a:off x="1981214" y="5307485"/>
            <a:ext cx="600075" cy="600075"/>
          </a:xfrm>
          <a:prstGeom prst="rect">
            <a:avLst/>
          </a:prstGeom>
          <a:noFill/>
          <a:ln w="9525">
            <a:noFill/>
            <a:miter lim="800000"/>
            <a:headEnd/>
            <a:tailEnd/>
          </a:ln>
        </p:spPr>
      </p:pic>
      <p:pic>
        <p:nvPicPr>
          <p:cNvPr id="14" name="Picture 5"/>
          <p:cNvPicPr>
            <a:picLocks noChangeAspect="1" noChangeArrowheads="1"/>
          </p:cNvPicPr>
          <p:nvPr/>
        </p:nvPicPr>
        <p:blipFill>
          <a:blip r:embed="rId3" cstate="print"/>
          <a:srcRect/>
          <a:stretch>
            <a:fillRect/>
          </a:stretch>
        </p:blipFill>
        <p:spPr bwMode="auto">
          <a:xfrm>
            <a:off x="381000" y="5443248"/>
            <a:ext cx="1314450" cy="447675"/>
          </a:xfrm>
          <a:prstGeom prst="rect">
            <a:avLst/>
          </a:prstGeom>
          <a:noFill/>
          <a:ln w="9525">
            <a:noFill/>
            <a:miter lim="800000"/>
            <a:headEnd/>
            <a:tailEnd/>
          </a:ln>
        </p:spPr>
      </p:pic>
      <p:pic>
        <p:nvPicPr>
          <p:cNvPr id="15" name="Picture 7"/>
          <p:cNvPicPr>
            <a:picLocks noChangeAspect="1" noChangeArrowheads="1"/>
          </p:cNvPicPr>
          <p:nvPr/>
        </p:nvPicPr>
        <p:blipFill>
          <a:blip r:embed="rId4" cstate="print"/>
          <a:srcRect/>
          <a:stretch>
            <a:fillRect/>
          </a:stretch>
        </p:blipFill>
        <p:spPr bwMode="auto">
          <a:xfrm>
            <a:off x="5181615" y="5271153"/>
            <a:ext cx="752117" cy="636407"/>
          </a:xfrm>
          <a:prstGeom prst="rect">
            <a:avLst/>
          </a:prstGeom>
          <a:noFill/>
          <a:ln w="9525">
            <a:noFill/>
            <a:miter lim="800000"/>
            <a:headEnd/>
            <a:tailEnd/>
          </a:ln>
        </p:spPr>
      </p:pic>
      <p:pic>
        <p:nvPicPr>
          <p:cNvPr id="16" name="Picture 8" descr="2000px-USGS_logo_green_svg"/>
          <p:cNvPicPr>
            <a:picLocks noChangeAspect="1" noChangeArrowheads="1"/>
          </p:cNvPicPr>
          <p:nvPr/>
        </p:nvPicPr>
        <p:blipFill>
          <a:blip r:embed="rId5" cstate="print"/>
          <a:srcRect/>
          <a:stretch>
            <a:fillRect/>
          </a:stretch>
        </p:blipFill>
        <p:spPr bwMode="auto">
          <a:xfrm>
            <a:off x="3733814" y="5422802"/>
            <a:ext cx="1221003" cy="484734"/>
          </a:xfrm>
          <a:prstGeom prst="rect">
            <a:avLst/>
          </a:prstGeom>
          <a:noFill/>
          <a:ln w="9525">
            <a:noFill/>
            <a:miter lim="800000"/>
            <a:headEnd/>
            <a:tailEnd/>
          </a:ln>
        </p:spPr>
      </p:pic>
      <p:pic>
        <p:nvPicPr>
          <p:cNvPr id="17" name="Picture 9"/>
          <p:cNvPicPr>
            <a:picLocks noChangeAspect="1" noChangeArrowheads="1"/>
          </p:cNvPicPr>
          <p:nvPr/>
        </p:nvPicPr>
        <p:blipFill>
          <a:blip r:embed="rId6" cstate="print"/>
          <a:srcRect/>
          <a:stretch>
            <a:fillRect/>
          </a:stretch>
        </p:blipFill>
        <p:spPr bwMode="auto">
          <a:xfrm>
            <a:off x="6248410" y="5288435"/>
            <a:ext cx="619126" cy="619125"/>
          </a:xfrm>
          <a:prstGeom prst="rect">
            <a:avLst/>
          </a:prstGeom>
          <a:noFill/>
          <a:ln w="9525">
            <a:noFill/>
            <a:miter lim="800000"/>
            <a:headEnd/>
            <a:tailEnd/>
          </a:ln>
        </p:spPr>
      </p:pic>
      <p:pic>
        <p:nvPicPr>
          <p:cNvPr id="19" name="Picture 11"/>
          <p:cNvPicPr>
            <a:picLocks noChangeAspect="1" noChangeArrowheads="1"/>
          </p:cNvPicPr>
          <p:nvPr/>
        </p:nvPicPr>
        <p:blipFill>
          <a:blip r:embed="rId7" cstate="print"/>
          <a:srcRect/>
          <a:stretch>
            <a:fillRect/>
          </a:stretch>
        </p:blipFill>
        <p:spPr bwMode="auto">
          <a:xfrm>
            <a:off x="7237421" y="5215526"/>
            <a:ext cx="730361" cy="697162"/>
          </a:xfrm>
          <a:prstGeom prst="rect">
            <a:avLst/>
          </a:prstGeom>
          <a:noFill/>
          <a:ln w="9525">
            <a:noFill/>
            <a:miter lim="800000"/>
            <a:headEnd/>
            <a:tailEnd/>
          </a:ln>
        </p:spPr>
      </p:pic>
      <p:pic>
        <p:nvPicPr>
          <p:cNvPr id="20" name="Picture 6" descr="C:\Documents and Settings\christamanderson\My Documents\SilvaCarbon Global\Logos\Forest Servic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9" y="5228940"/>
            <a:ext cx="633602" cy="67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538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66" y="457200"/>
            <a:ext cx="10969943" cy="1143000"/>
          </a:xfrm>
        </p:spPr>
        <p:txBody>
          <a:bodyPr>
            <a:normAutofit/>
          </a:bodyPr>
          <a:lstStyle/>
          <a:p>
            <a:r>
              <a:rPr lang="en-US" sz="3200" dirty="0" smtClean="0">
                <a:solidFill>
                  <a:srgbClr val="00B050"/>
                </a:solidFill>
                <a:latin typeface="Century Gothic" panose="020B0502020202020204" pitchFamily="34" charset="0"/>
              </a:rPr>
              <a:t>PARTNER COUNTRIES</a:t>
            </a:r>
            <a:endParaRPr lang="en-US" sz="3200" dirty="0">
              <a:solidFill>
                <a:srgbClr val="00B050"/>
              </a:solidFill>
              <a:latin typeface="Century Gothic" panose="020B0502020202020204" pitchFamily="34" charset="0"/>
            </a:endParaRPr>
          </a:p>
        </p:txBody>
      </p:sp>
      <p:grpSp>
        <p:nvGrpSpPr>
          <p:cNvPr id="4" name="Group 3"/>
          <p:cNvGrpSpPr/>
          <p:nvPr/>
        </p:nvGrpSpPr>
        <p:grpSpPr>
          <a:xfrm>
            <a:off x="1258851" y="1543246"/>
            <a:ext cx="9649486" cy="5053175"/>
            <a:chOff x="4418012" y="2133600"/>
            <a:chExt cx="7560794" cy="3999580"/>
          </a:xfrm>
        </p:grpSpPr>
        <p:pic>
          <p:nvPicPr>
            <p:cNvPr id="29" name="Imagen 1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8012" y="2133600"/>
              <a:ext cx="6938930" cy="3203688"/>
            </a:xfrm>
            <a:prstGeom prst="rect">
              <a:avLst/>
            </a:prstGeom>
            <a:noFill/>
            <a:ln>
              <a:noFill/>
            </a:ln>
          </p:spPr>
        </p:pic>
        <p:grpSp>
          <p:nvGrpSpPr>
            <p:cNvPr id="30" name="Group 29"/>
            <p:cNvGrpSpPr/>
            <p:nvPr/>
          </p:nvGrpSpPr>
          <p:grpSpPr>
            <a:xfrm>
              <a:off x="5968753" y="3617408"/>
              <a:ext cx="4028658" cy="835296"/>
              <a:chOff x="0" y="0"/>
              <a:chExt cx="2671039" cy="553809"/>
            </a:xfrm>
            <a:effectLst>
              <a:outerShdw blurRad="50800" dist="38100" dir="2700000" algn="tl" rotWithShape="0">
                <a:prstClr val="black">
                  <a:alpha val="40000"/>
                </a:prstClr>
              </a:outerShdw>
            </a:effectLst>
          </p:grpSpPr>
          <p:sp>
            <p:nvSpPr>
              <p:cNvPr id="31" name="Elipse 38"/>
              <p:cNvSpPr>
                <a:spLocks noChangeArrowheads="1"/>
              </p:cNvSpPr>
              <p:nvPr/>
            </p:nvSpPr>
            <p:spPr bwMode="auto">
              <a:xfrm>
                <a:off x="207169" y="147638"/>
                <a:ext cx="65951" cy="65814"/>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32" name="Elipse 40"/>
              <p:cNvSpPr>
                <a:spLocks noChangeArrowheads="1"/>
              </p:cNvSpPr>
              <p:nvPr/>
            </p:nvSpPr>
            <p:spPr bwMode="auto">
              <a:xfrm>
                <a:off x="111919" y="142875"/>
                <a:ext cx="65951" cy="65814"/>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33" name="Elipse 30"/>
              <p:cNvSpPr>
                <a:spLocks noChangeArrowheads="1"/>
              </p:cNvSpPr>
              <p:nvPr/>
            </p:nvSpPr>
            <p:spPr bwMode="auto">
              <a:xfrm>
                <a:off x="261938" y="338138"/>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34" name="Elipse 31"/>
              <p:cNvSpPr>
                <a:spLocks noChangeArrowheads="1"/>
              </p:cNvSpPr>
              <p:nvPr/>
            </p:nvSpPr>
            <p:spPr bwMode="auto">
              <a:xfrm>
                <a:off x="273844" y="419100"/>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dirty="0">
                    <a:noFill/>
                    <a:effectLst/>
                    <a:latin typeface="Source Sans Pro"/>
                    <a:ea typeface="MS Mincho" panose="02020609040205080304" pitchFamily="49" charset="-128"/>
                    <a:cs typeface="DIN-Regular"/>
                  </a:rPr>
                  <a:t>z</a:t>
                </a:r>
              </a:p>
            </p:txBody>
          </p:sp>
          <p:sp>
            <p:nvSpPr>
              <p:cNvPr id="35" name="Elipse 32"/>
              <p:cNvSpPr>
                <a:spLocks noChangeArrowheads="1"/>
              </p:cNvSpPr>
              <p:nvPr/>
            </p:nvSpPr>
            <p:spPr bwMode="auto">
              <a:xfrm>
                <a:off x="326231" y="488156"/>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36" name="Elipse 33"/>
              <p:cNvSpPr>
                <a:spLocks noChangeArrowheads="1"/>
              </p:cNvSpPr>
              <p:nvPr/>
            </p:nvSpPr>
            <p:spPr bwMode="auto">
              <a:xfrm>
                <a:off x="1302544" y="252413"/>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37" name="Elipse 34"/>
              <p:cNvSpPr>
                <a:spLocks noChangeArrowheads="1"/>
              </p:cNvSpPr>
              <p:nvPr/>
            </p:nvSpPr>
            <p:spPr bwMode="auto">
              <a:xfrm>
                <a:off x="1302544" y="316706"/>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38" name="Elipse 35"/>
              <p:cNvSpPr>
                <a:spLocks noChangeArrowheads="1"/>
              </p:cNvSpPr>
              <p:nvPr/>
            </p:nvSpPr>
            <p:spPr bwMode="auto">
              <a:xfrm>
                <a:off x="1423988" y="383381"/>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39" name="Elipse 41"/>
              <p:cNvSpPr>
                <a:spLocks noChangeArrowheads="1"/>
              </p:cNvSpPr>
              <p:nvPr/>
            </p:nvSpPr>
            <p:spPr bwMode="auto">
              <a:xfrm>
                <a:off x="61913" y="142875"/>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40" name="Elipse 36"/>
              <p:cNvSpPr>
                <a:spLocks noChangeArrowheads="1"/>
              </p:cNvSpPr>
              <p:nvPr/>
            </p:nvSpPr>
            <p:spPr bwMode="auto">
              <a:xfrm>
                <a:off x="226219" y="219075"/>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41" name="Elipse 39"/>
              <p:cNvSpPr>
                <a:spLocks noChangeArrowheads="1"/>
              </p:cNvSpPr>
              <p:nvPr/>
            </p:nvSpPr>
            <p:spPr bwMode="auto">
              <a:xfrm>
                <a:off x="161925" y="121444"/>
                <a:ext cx="65379" cy="65301"/>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42" name="Elipse 42"/>
              <p:cNvSpPr>
                <a:spLocks noChangeArrowheads="1"/>
              </p:cNvSpPr>
              <p:nvPr/>
            </p:nvSpPr>
            <p:spPr bwMode="auto">
              <a:xfrm>
                <a:off x="126206" y="204788"/>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43" name="Elipse 45"/>
              <p:cNvSpPr>
                <a:spLocks noChangeArrowheads="1"/>
              </p:cNvSpPr>
              <p:nvPr/>
            </p:nvSpPr>
            <p:spPr bwMode="auto">
              <a:xfrm>
                <a:off x="2581275" y="342900"/>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44" name="Elipse 46"/>
              <p:cNvSpPr>
                <a:spLocks noChangeArrowheads="1"/>
              </p:cNvSpPr>
              <p:nvPr/>
            </p:nvSpPr>
            <p:spPr bwMode="auto">
              <a:xfrm>
                <a:off x="2605088" y="142875"/>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45" name="Elipse 47"/>
              <p:cNvSpPr>
                <a:spLocks noChangeArrowheads="1"/>
              </p:cNvSpPr>
              <p:nvPr/>
            </p:nvSpPr>
            <p:spPr bwMode="auto">
              <a:xfrm>
                <a:off x="2247900" y="35719"/>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46" name="Elipse 48"/>
              <p:cNvSpPr>
                <a:spLocks noChangeArrowheads="1"/>
              </p:cNvSpPr>
              <p:nvPr/>
            </p:nvSpPr>
            <p:spPr bwMode="auto">
              <a:xfrm>
                <a:off x="2145506" y="0"/>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47" name="Elipse 49"/>
              <p:cNvSpPr>
                <a:spLocks noChangeArrowheads="1"/>
              </p:cNvSpPr>
              <p:nvPr/>
            </p:nvSpPr>
            <p:spPr bwMode="auto">
              <a:xfrm>
                <a:off x="2459831" y="173831"/>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48" name="Elipse 50"/>
              <p:cNvSpPr>
                <a:spLocks noChangeArrowheads="1"/>
              </p:cNvSpPr>
              <p:nvPr/>
            </p:nvSpPr>
            <p:spPr bwMode="auto">
              <a:xfrm>
                <a:off x="2376488" y="211931"/>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49" name="Elipse 51"/>
              <p:cNvSpPr>
                <a:spLocks noChangeArrowheads="1"/>
              </p:cNvSpPr>
              <p:nvPr/>
            </p:nvSpPr>
            <p:spPr bwMode="auto">
              <a:xfrm>
                <a:off x="2366963" y="130969"/>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dirty="0">
                    <a:noFill/>
                    <a:effectLst/>
                    <a:latin typeface="Source Sans Pro"/>
                    <a:ea typeface="MS Mincho" panose="02020609040205080304" pitchFamily="49" charset="-128"/>
                    <a:cs typeface="DIN-Regular"/>
                  </a:rPr>
                  <a:t>z</a:t>
                </a:r>
              </a:p>
            </p:txBody>
          </p:sp>
          <p:sp>
            <p:nvSpPr>
              <p:cNvPr id="50" name="Elipse 52"/>
              <p:cNvSpPr>
                <a:spLocks noChangeArrowheads="1"/>
              </p:cNvSpPr>
              <p:nvPr/>
            </p:nvSpPr>
            <p:spPr bwMode="auto">
              <a:xfrm>
                <a:off x="2419350" y="47625"/>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51" name="Elipse 37"/>
              <p:cNvSpPr>
                <a:spLocks noChangeArrowheads="1"/>
              </p:cNvSpPr>
              <p:nvPr/>
            </p:nvSpPr>
            <p:spPr bwMode="auto">
              <a:xfrm>
                <a:off x="157163" y="190500"/>
                <a:ext cx="65951" cy="65814"/>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52" name="Elipse 33"/>
              <p:cNvSpPr>
                <a:spLocks noChangeArrowheads="1"/>
              </p:cNvSpPr>
              <p:nvPr/>
            </p:nvSpPr>
            <p:spPr bwMode="auto">
              <a:xfrm>
                <a:off x="1359694" y="330994"/>
                <a:ext cx="65379" cy="65301"/>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53" name="Elipse 39"/>
              <p:cNvSpPr>
                <a:spLocks noChangeArrowheads="1"/>
              </p:cNvSpPr>
              <p:nvPr/>
            </p:nvSpPr>
            <p:spPr bwMode="auto">
              <a:xfrm>
                <a:off x="0" y="54769"/>
                <a:ext cx="65951" cy="6565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54" name="Elipse 39"/>
              <p:cNvSpPr>
                <a:spLocks noChangeArrowheads="1"/>
              </p:cNvSpPr>
              <p:nvPr/>
            </p:nvSpPr>
            <p:spPr bwMode="auto">
              <a:xfrm>
                <a:off x="538163" y="423863"/>
                <a:ext cx="64711" cy="64695"/>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a:noFill/>
                    <a:effectLst/>
                    <a:latin typeface="Source Sans Pro"/>
                    <a:ea typeface="MS Mincho" panose="02020609040205080304" pitchFamily="49" charset="-128"/>
                    <a:cs typeface="DIN-Regular"/>
                  </a:rPr>
                  <a:t>z</a:t>
                </a:r>
              </a:p>
            </p:txBody>
          </p:sp>
          <p:sp>
            <p:nvSpPr>
              <p:cNvPr id="55" name="Elipse 48"/>
              <p:cNvSpPr>
                <a:spLocks noChangeArrowheads="1"/>
              </p:cNvSpPr>
              <p:nvPr/>
            </p:nvSpPr>
            <p:spPr bwMode="auto">
              <a:xfrm>
                <a:off x="1490663" y="469106"/>
                <a:ext cx="65405" cy="65405"/>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rot="0" vert="horz" wrap="square" lIns="91440" tIns="45720" rIns="91440" bIns="45720" anchor="ctr" anchorCtr="0" upright="1">
                <a:noAutofit/>
              </a:bodyPr>
              <a:lstStyle/>
              <a:p>
                <a:pPr marL="0" marR="0" algn="ctr">
                  <a:lnSpc>
                    <a:spcPts val="1300"/>
                  </a:lnSpc>
                  <a:spcBef>
                    <a:spcPts val="0"/>
                  </a:spcBef>
                  <a:spcAft>
                    <a:spcPts val="700"/>
                  </a:spcAft>
                  <a:tabLst>
                    <a:tab pos="139700" algn="l"/>
                  </a:tabLst>
                </a:pPr>
                <a:r>
                  <a:rPr lang="en-US" sz="900" spc="-20" dirty="0">
                    <a:noFill/>
                    <a:effectLst/>
                    <a:latin typeface="Source Sans Pro"/>
                    <a:ea typeface="MS Mincho" panose="02020609040205080304" pitchFamily="49" charset="-128"/>
                    <a:cs typeface="DIN-Regular"/>
                  </a:rPr>
                  <a:t>z</a:t>
                </a:r>
              </a:p>
            </p:txBody>
          </p:sp>
        </p:grpSp>
        <p:sp>
          <p:nvSpPr>
            <p:cNvPr id="59" name="Text Box 320"/>
            <p:cNvSpPr txBox="1"/>
            <p:nvPr/>
          </p:nvSpPr>
          <p:spPr>
            <a:xfrm>
              <a:off x="4652172" y="2990056"/>
              <a:ext cx="1362446" cy="31431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200"/>
                </a:spcAft>
                <a:tabLst>
                  <a:tab pos="139700" algn="l"/>
                </a:tabLst>
              </a:pPr>
              <a:r>
                <a:rPr lang="en-US" sz="1200" b="1" u="sng" dirty="0">
                  <a:solidFill>
                    <a:schemeClr val="tx1"/>
                  </a:solidFill>
                </a:rPr>
                <a:t>Americas </a:t>
              </a:r>
            </a:p>
            <a:p>
              <a:pPr marL="0" marR="0">
                <a:spcBef>
                  <a:spcPts val="0"/>
                </a:spcBef>
                <a:spcAft>
                  <a:spcPts val="200"/>
                </a:spcAft>
                <a:tabLst>
                  <a:tab pos="139700" algn="l"/>
                </a:tabLst>
              </a:pPr>
              <a:r>
                <a:rPr lang="en-US" sz="1200" dirty="0">
                  <a:solidFill>
                    <a:schemeClr val="tx1"/>
                  </a:solidFill>
                </a:rPr>
                <a:t>Belize</a:t>
              </a:r>
            </a:p>
            <a:p>
              <a:pPr marL="0" marR="0">
                <a:spcBef>
                  <a:spcPts val="0"/>
                </a:spcBef>
                <a:spcAft>
                  <a:spcPts val="200"/>
                </a:spcAft>
                <a:tabLst>
                  <a:tab pos="139700" algn="l"/>
                </a:tabLst>
              </a:pPr>
              <a:r>
                <a:rPr lang="en-US" sz="1200" dirty="0">
                  <a:solidFill>
                    <a:schemeClr val="tx1"/>
                  </a:solidFill>
                </a:rPr>
                <a:t>Brazil </a:t>
              </a:r>
            </a:p>
            <a:p>
              <a:pPr marL="0" marR="0">
                <a:spcBef>
                  <a:spcPts val="0"/>
                </a:spcBef>
                <a:spcAft>
                  <a:spcPts val="200"/>
                </a:spcAft>
                <a:tabLst>
                  <a:tab pos="139700" algn="l"/>
                </a:tabLst>
              </a:pPr>
              <a:r>
                <a:rPr lang="en-US" sz="1200" dirty="0">
                  <a:solidFill>
                    <a:schemeClr val="tx1"/>
                  </a:solidFill>
                </a:rPr>
                <a:t>Colombia </a:t>
              </a:r>
            </a:p>
            <a:p>
              <a:pPr marL="0" marR="0">
                <a:spcBef>
                  <a:spcPts val="0"/>
                </a:spcBef>
                <a:spcAft>
                  <a:spcPts val="200"/>
                </a:spcAft>
                <a:tabLst>
                  <a:tab pos="139700" algn="l"/>
                </a:tabLst>
              </a:pPr>
              <a:r>
                <a:rPr lang="en-US" sz="1200" dirty="0">
                  <a:solidFill>
                    <a:schemeClr val="tx1"/>
                  </a:solidFill>
                </a:rPr>
                <a:t>Costa Rica </a:t>
              </a:r>
            </a:p>
            <a:p>
              <a:pPr marL="0" marR="0">
                <a:spcBef>
                  <a:spcPts val="0"/>
                </a:spcBef>
                <a:spcAft>
                  <a:spcPts val="200"/>
                </a:spcAft>
                <a:tabLst>
                  <a:tab pos="139700" algn="l"/>
                </a:tabLst>
              </a:pPr>
              <a:r>
                <a:rPr lang="en-US" sz="1200" dirty="0">
                  <a:solidFill>
                    <a:schemeClr val="tx1"/>
                  </a:solidFill>
                </a:rPr>
                <a:t>Ecuador </a:t>
              </a:r>
            </a:p>
            <a:p>
              <a:pPr marL="0" marR="0">
                <a:spcBef>
                  <a:spcPts val="0"/>
                </a:spcBef>
                <a:spcAft>
                  <a:spcPts val="200"/>
                </a:spcAft>
                <a:tabLst>
                  <a:tab pos="139700" algn="l"/>
                </a:tabLst>
              </a:pPr>
              <a:r>
                <a:rPr lang="en-US" sz="1200" dirty="0">
                  <a:solidFill>
                    <a:schemeClr val="tx1"/>
                  </a:solidFill>
                </a:rPr>
                <a:t>El Salvador</a:t>
              </a:r>
            </a:p>
            <a:p>
              <a:pPr marL="0" marR="0">
                <a:spcBef>
                  <a:spcPts val="0"/>
                </a:spcBef>
                <a:spcAft>
                  <a:spcPts val="200"/>
                </a:spcAft>
                <a:tabLst>
                  <a:tab pos="139700" algn="l"/>
                </a:tabLst>
              </a:pPr>
              <a:r>
                <a:rPr lang="en-US" sz="1200" dirty="0">
                  <a:solidFill>
                    <a:schemeClr val="tx1"/>
                  </a:solidFill>
                </a:rPr>
                <a:t>Guatemala</a:t>
              </a:r>
            </a:p>
            <a:p>
              <a:pPr marL="0" marR="0">
                <a:spcBef>
                  <a:spcPts val="0"/>
                </a:spcBef>
                <a:spcAft>
                  <a:spcPts val="200"/>
                </a:spcAft>
                <a:tabLst>
                  <a:tab pos="139700" algn="l"/>
                </a:tabLst>
              </a:pPr>
              <a:r>
                <a:rPr lang="en-US" sz="1200" dirty="0">
                  <a:solidFill>
                    <a:schemeClr val="tx1"/>
                  </a:solidFill>
                </a:rPr>
                <a:t>Honduras</a:t>
              </a:r>
            </a:p>
            <a:p>
              <a:pPr marL="0" marR="0">
                <a:spcBef>
                  <a:spcPts val="0"/>
                </a:spcBef>
                <a:spcAft>
                  <a:spcPts val="200"/>
                </a:spcAft>
                <a:tabLst>
                  <a:tab pos="139700" algn="l"/>
                </a:tabLst>
              </a:pPr>
              <a:r>
                <a:rPr lang="en-US" sz="1200" dirty="0">
                  <a:solidFill>
                    <a:schemeClr val="tx1"/>
                  </a:solidFill>
                </a:rPr>
                <a:t>Mexico </a:t>
              </a:r>
            </a:p>
            <a:p>
              <a:pPr marL="0" marR="0">
                <a:spcBef>
                  <a:spcPts val="0"/>
                </a:spcBef>
                <a:spcAft>
                  <a:spcPts val="200"/>
                </a:spcAft>
                <a:tabLst>
                  <a:tab pos="139700" algn="l"/>
                </a:tabLst>
              </a:pPr>
              <a:r>
                <a:rPr lang="en-US" sz="1200" dirty="0">
                  <a:solidFill>
                    <a:schemeClr val="tx1"/>
                  </a:solidFill>
                </a:rPr>
                <a:t>Nicaragua</a:t>
              </a:r>
            </a:p>
            <a:p>
              <a:pPr marL="0" marR="0">
                <a:spcBef>
                  <a:spcPts val="0"/>
                </a:spcBef>
                <a:spcAft>
                  <a:spcPts val="200"/>
                </a:spcAft>
                <a:tabLst>
                  <a:tab pos="139700" algn="l"/>
                </a:tabLst>
              </a:pPr>
              <a:r>
                <a:rPr lang="en-US" sz="1200" dirty="0">
                  <a:solidFill>
                    <a:schemeClr val="tx1"/>
                  </a:solidFill>
                </a:rPr>
                <a:t>Panama</a:t>
              </a:r>
            </a:p>
            <a:p>
              <a:pPr marL="0" marR="0">
                <a:spcBef>
                  <a:spcPts val="0"/>
                </a:spcBef>
                <a:spcAft>
                  <a:spcPts val="200"/>
                </a:spcAft>
                <a:tabLst>
                  <a:tab pos="139700" algn="l"/>
                </a:tabLst>
              </a:pPr>
              <a:r>
                <a:rPr lang="en-US" sz="1200" dirty="0">
                  <a:solidFill>
                    <a:schemeClr val="tx1"/>
                  </a:solidFill>
                </a:rPr>
                <a:t>Peru </a:t>
              </a:r>
            </a:p>
            <a:p>
              <a:pPr marL="0" marR="0">
                <a:spcBef>
                  <a:spcPts val="0"/>
                </a:spcBef>
                <a:spcAft>
                  <a:spcPts val="200"/>
                </a:spcAft>
                <a:tabLst>
                  <a:tab pos="139700" algn="l"/>
                </a:tabLst>
              </a:pPr>
              <a:r>
                <a:rPr lang="en-US" sz="2800" spc="-20" dirty="0">
                  <a:solidFill>
                    <a:srgbClr val="404040"/>
                  </a:solidFill>
                  <a:effectLst/>
                  <a:latin typeface="Source Sans Pro"/>
                  <a:ea typeface="MS Mincho" panose="02020609040205080304" pitchFamily="49" charset="-128"/>
                  <a:cs typeface="DIN-Regular"/>
                </a:rPr>
                <a:t> </a:t>
              </a:r>
              <a:endParaRPr lang="en-US" sz="1400" spc="-20" dirty="0">
                <a:solidFill>
                  <a:srgbClr val="000000"/>
                </a:solidFill>
                <a:effectLst/>
                <a:latin typeface="Source Sans Pro"/>
                <a:ea typeface="MS Mincho" panose="02020609040205080304" pitchFamily="49" charset="-128"/>
                <a:cs typeface="DIN-Regular"/>
              </a:endParaRPr>
            </a:p>
          </p:txBody>
        </p:sp>
        <p:sp>
          <p:nvSpPr>
            <p:cNvPr id="60" name="Text Box 317"/>
            <p:cNvSpPr txBox="1"/>
            <p:nvPr/>
          </p:nvSpPr>
          <p:spPr>
            <a:xfrm>
              <a:off x="7116130" y="4036081"/>
              <a:ext cx="1417437" cy="207804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200"/>
                </a:spcAft>
                <a:tabLst>
                  <a:tab pos="139700" algn="l"/>
                </a:tabLst>
              </a:pPr>
              <a:r>
                <a:rPr lang="en-US" sz="1200" b="1" u="sng" dirty="0">
                  <a:solidFill>
                    <a:schemeClr val="tx1"/>
                  </a:solidFill>
                </a:rPr>
                <a:t>Africa</a:t>
              </a:r>
            </a:p>
            <a:p>
              <a:pPr>
                <a:spcAft>
                  <a:spcPts val="200"/>
                </a:spcAft>
                <a:tabLst>
                  <a:tab pos="139700" algn="l"/>
                </a:tabLst>
              </a:pPr>
              <a:r>
                <a:rPr lang="en-US" sz="1200" dirty="0">
                  <a:solidFill>
                    <a:schemeClr val="tx1"/>
                  </a:solidFill>
                </a:rPr>
                <a:t>Cameroon </a:t>
              </a:r>
            </a:p>
            <a:p>
              <a:pPr>
                <a:spcAft>
                  <a:spcPts val="200"/>
                </a:spcAft>
                <a:tabLst>
                  <a:tab pos="139700" algn="l"/>
                </a:tabLst>
              </a:pPr>
              <a:r>
                <a:rPr lang="en-US" sz="1200" dirty="0">
                  <a:solidFill>
                    <a:schemeClr val="tx1"/>
                  </a:solidFill>
                </a:rPr>
                <a:t>DR of Congo</a:t>
              </a:r>
            </a:p>
            <a:p>
              <a:pPr>
                <a:spcAft>
                  <a:spcPts val="200"/>
                </a:spcAft>
                <a:tabLst>
                  <a:tab pos="139700" algn="l"/>
                </a:tabLst>
              </a:pPr>
              <a:r>
                <a:rPr lang="en-US" sz="1200" dirty="0">
                  <a:solidFill>
                    <a:schemeClr val="tx1"/>
                  </a:solidFill>
                </a:rPr>
                <a:t>Gabon </a:t>
              </a:r>
            </a:p>
            <a:p>
              <a:pPr>
                <a:spcAft>
                  <a:spcPts val="200"/>
                </a:spcAft>
                <a:tabLst>
                  <a:tab pos="139700" algn="l"/>
                </a:tabLst>
              </a:pPr>
              <a:r>
                <a:rPr lang="en-US" sz="1200" dirty="0">
                  <a:solidFill>
                    <a:schemeClr val="tx1"/>
                  </a:solidFill>
                </a:rPr>
                <a:t>R of Congo </a:t>
              </a:r>
            </a:p>
            <a:p>
              <a:pPr>
                <a:spcAft>
                  <a:spcPts val="200"/>
                </a:spcAft>
                <a:tabLst>
                  <a:tab pos="139700" algn="l"/>
                </a:tabLst>
              </a:pPr>
              <a:r>
                <a:rPr lang="en-US" sz="1200" dirty="0">
                  <a:solidFill>
                    <a:schemeClr val="tx1"/>
                  </a:solidFill>
                </a:rPr>
                <a:t>Zambia </a:t>
              </a:r>
            </a:p>
            <a:p>
              <a:pPr marL="0" marR="0">
                <a:spcAft>
                  <a:spcPts val="200"/>
                </a:spcAft>
                <a:tabLst>
                  <a:tab pos="139700" algn="l"/>
                </a:tabLst>
              </a:pPr>
              <a:r>
                <a:rPr lang="en-US" sz="700" spc="-20" dirty="0">
                  <a:solidFill>
                    <a:srgbClr val="404040"/>
                  </a:solidFill>
                  <a:effectLst/>
                  <a:latin typeface="Source Sans Pro"/>
                  <a:ea typeface="MS Mincho" panose="02020609040205080304" pitchFamily="49" charset="-128"/>
                  <a:cs typeface="DIN-Regular"/>
                </a:rPr>
                <a:t> </a:t>
              </a:r>
              <a:endParaRPr lang="en-US" sz="800" spc="-20" dirty="0">
                <a:solidFill>
                  <a:srgbClr val="000000"/>
                </a:solidFill>
                <a:effectLst/>
                <a:latin typeface="Source Sans Pro"/>
                <a:ea typeface="MS Mincho" panose="02020609040205080304" pitchFamily="49" charset="-128"/>
                <a:cs typeface="DIN-Regular"/>
              </a:endParaRPr>
            </a:p>
          </p:txBody>
        </p:sp>
        <p:sp>
          <p:nvSpPr>
            <p:cNvPr id="61" name="Text Box 318"/>
            <p:cNvSpPr txBox="1"/>
            <p:nvPr/>
          </p:nvSpPr>
          <p:spPr>
            <a:xfrm>
              <a:off x="10711883" y="2933596"/>
              <a:ext cx="1266923" cy="23229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200"/>
                </a:spcAft>
                <a:tabLst>
                  <a:tab pos="139700" algn="l"/>
                </a:tabLst>
              </a:pPr>
              <a:r>
                <a:rPr lang="en-US" sz="1200" b="1" u="sng" dirty="0">
                  <a:solidFill>
                    <a:schemeClr val="tx1"/>
                  </a:solidFill>
                </a:rPr>
                <a:t>Asia</a:t>
              </a:r>
            </a:p>
            <a:p>
              <a:pPr marL="0" marR="0">
                <a:spcBef>
                  <a:spcPts val="0"/>
                </a:spcBef>
                <a:spcAft>
                  <a:spcPts val="200"/>
                </a:spcAft>
                <a:tabLst>
                  <a:tab pos="139700" algn="l"/>
                </a:tabLst>
              </a:pPr>
              <a:r>
                <a:rPr lang="en-US" sz="1200" dirty="0">
                  <a:solidFill>
                    <a:schemeClr val="tx1"/>
                  </a:solidFill>
                </a:rPr>
                <a:t>Bangladesh</a:t>
              </a:r>
            </a:p>
            <a:p>
              <a:pPr marL="0" marR="0">
                <a:spcBef>
                  <a:spcPts val="0"/>
                </a:spcBef>
                <a:spcAft>
                  <a:spcPts val="200"/>
                </a:spcAft>
                <a:tabLst>
                  <a:tab pos="139700" algn="l"/>
                </a:tabLst>
              </a:pPr>
              <a:r>
                <a:rPr lang="en-US" sz="1200" dirty="0">
                  <a:solidFill>
                    <a:schemeClr val="tx1"/>
                  </a:solidFill>
                </a:rPr>
                <a:t>Cambodia</a:t>
              </a:r>
            </a:p>
            <a:p>
              <a:pPr marL="0" marR="0">
                <a:spcBef>
                  <a:spcPts val="0"/>
                </a:spcBef>
                <a:spcAft>
                  <a:spcPts val="200"/>
                </a:spcAft>
                <a:tabLst>
                  <a:tab pos="139700" algn="l"/>
                </a:tabLst>
              </a:pPr>
              <a:r>
                <a:rPr lang="en-US" sz="1200" dirty="0">
                  <a:solidFill>
                    <a:schemeClr val="tx1"/>
                  </a:solidFill>
                </a:rPr>
                <a:t>Indonesia</a:t>
              </a:r>
            </a:p>
            <a:p>
              <a:pPr marL="0" marR="0">
                <a:spcBef>
                  <a:spcPts val="0"/>
                </a:spcBef>
                <a:spcAft>
                  <a:spcPts val="200"/>
                </a:spcAft>
                <a:tabLst>
                  <a:tab pos="139700" algn="l"/>
                </a:tabLst>
              </a:pPr>
              <a:r>
                <a:rPr lang="en-US" sz="1200" dirty="0">
                  <a:solidFill>
                    <a:schemeClr val="tx1"/>
                  </a:solidFill>
                </a:rPr>
                <a:t>Lao PDR</a:t>
              </a:r>
            </a:p>
            <a:p>
              <a:pPr marL="0" marR="0">
                <a:spcBef>
                  <a:spcPts val="0"/>
                </a:spcBef>
                <a:spcAft>
                  <a:spcPts val="200"/>
                </a:spcAft>
                <a:tabLst>
                  <a:tab pos="139700" algn="l"/>
                </a:tabLst>
              </a:pPr>
              <a:r>
                <a:rPr lang="en-US" sz="1200" dirty="0">
                  <a:solidFill>
                    <a:schemeClr val="tx1"/>
                  </a:solidFill>
                </a:rPr>
                <a:t>Nepal</a:t>
              </a:r>
            </a:p>
            <a:p>
              <a:pPr marL="0" marR="0">
                <a:spcBef>
                  <a:spcPts val="0"/>
                </a:spcBef>
                <a:spcAft>
                  <a:spcPts val="200"/>
                </a:spcAft>
                <a:tabLst>
                  <a:tab pos="139700" algn="l"/>
                </a:tabLst>
              </a:pPr>
              <a:r>
                <a:rPr lang="en-US" sz="1200" dirty="0">
                  <a:solidFill>
                    <a:schemeClr val="tx1"/>
                  </a:solidFill>
                </a:rPr>
                <a:t>Philippines </a:t>
              </a:r>
            </a:p>
            <a:p>
              <a:pPr marL="0" marR="0">
                <a:spcBef>
                  <a:spcPts val="0"/>
                </a:spcBef>
                <a:spcAft>
                  <a:spcPts val="200"/>
                </a:spcAft>
                <a:tabLst>
                  <a:tab pos="139700" algn="l"/>
                </a:tabLst>
              </a:pPr>
              <a:r>
                <a:rPr lang="en-US" sz="1200" dirty="0">
                  <a:solidFill>
                    <a:schemeClr val="tx1"/>
                  </a:solidFill>
                </a:rPr>
                <a:t>Thailand</a:t>
              </a:r>
            </a:p>
            <a:p>
              <a:pPr marL="0" marR="0">
                <a:spcBef>
                  <a:spcPts val="0"/>
                </a:spcBef>
                <a:spcAft>
                  <a:spcPts val="200"/>
                </a:spcAft>
                <a:tabLst>
                  <a:tab pos="139700" algn="l"/>
                </a:tabLst>
              </a:pPr>
              <a:r>
                <a:rPr lang="en-US" sz="1200" dirty="0">
                  <a:solidFill>
                    <a:schemeClr val="tx1"/>
                  </a:solidFill>
                </a:rPr>
                <a:t>Vietnam </a:t>
              </a:r>
              <a:endParaRPr lang="en-US" sz="1200" dirty="0" smtClean="0">
                <a:solidFill>
                  <a:schemeClr val="tx1"/>
                </a:solidFill>
              </a:endParaRPr>
            </a:p>
            <a:p>
              <a:pPr marL="0" marR="0">
                <a:spcBef>
                  <a:spcPts val="0"/>
                </a:spcBef>
                <a:spcAft>
                  <a:spcPts val="200"/>
                </a:spcAft>
                <a:tabLst>
                  <a:tab pos="139700" algn="l"/>
                </a:tabLst>
              </a:pPr>
              <a:r>
                <a:rPr lang="en-US" sz="1200" dirty="0">
                  <a:solidFill>
                    <a:schemeClr val="tx1"/>
                  </a:solidFill>
                </a:rPr>
                <a:t> </a:t>
              </a:r>
              <a:r>
                <a:rPr lang="en-US" sz="1200" dirty="0" smtClean="0">
                  <a:solidFill>
                    <a:schemeClr val="tx1"/>
                  </a:solidFill>
                </a:rPr>
                <a:t>Bhutan</a:t>
              </a:r>
              <a:endParaRPr lang="en-US" sz="1200" dirty="0">
                <a:solidFill>
                  <a:schemeClr val="tx1"/>
                </a:solidFill>
              </a:endParaRPr>
            </a:p>
          </p:txBody>
        </p:sp>
      </p:grpSp>
      <p:sp>
        <p:nvSpPr>
          <p:cNvPr id="5" name="Slide Number Placeholder 4"/>
          <p:cNvSpPr>
            <a:spLocks noGrp="1"/>
          </p:cNvSpPr>
          <p:nvPr>
            <p:ph type="sldNum" sz="quarter" idx="12"/>
          </p:nvPr>
        </p:nvSpPr>
        <p:spPr/>
        <p:txBody>
          <a:bodyPr/>
          <a:lstStyle/>
          <a:p>
            <a:fld id="{254BE64C-109C-4A63-9349-38A756159B4A}" type="slidenum">
              <a:rPr lang="en-US" smtClean="0"/>
              <a:pPr/>
              <a:t>4</a:t>
            </a:fld>
            <a:endParaRPr lang="en-US" dirty="0"/>
          </a:p>
        </p:txBody>
      </p:sp>
      <p:pic>
        <p:nvPicPr>
          <p:cNvPr id="56" name="Picture 55"/>
          <p:cNvPicPr>
            <a:picLocks noChangeAspect="1"/>
          </p:cNvPicPr>
          <p:nvPr/>
        </p:nvPicPr>
        <p:blipFill>
          <a:blip r:embed="rId3"/>
          <a:stretch>
            <a:fillRect/>
          </a:stretch>
        </p:blipFill>
        <p:spPr>
          <a:xfrm>
            <a:off x="7548185" y="2421146"/>
            <a:ext cx="1272902" cy="1007640"/>
          </a:xfrm>
          <a:prstGeom prst="rect">
            <a:avLst/>
          </a:prstGeom>
        </p:spPr>
      </p:pic>
    </p:spTree>
    <p:extLst>
      <p:ext uri="{BB962C8B-B14F-4D97-AF65-F5344CB8AC3E}">
        <p14:creationId xmlns:p14="http://schemas.microsoft.com/office/powerpoint/2010/main" val="293061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67681" cy="838200"/>
          </a:xfrm>
        </p:spPr>
        <p:txBody>
          <a:bodyPr>
            <a:normAutofit/>
          </a:bodyPr>
          <a:lstStyle/>
          <a:p>
            <a:r>
              <a:rPr lang="en-US" sz="2000" dirty="0" smtClean="0">
                <a:solidFill>
                  <a:srgbClr val="00B050"/>
                </a:solidFill>
                <a:latin typeface="Century Gothic" panose="020B0502020202020204" pitchFamily="34" charset="0"/>
              </a:rPr>
              <a:t/>
            </a:r>
            <a:br>
              <a:rPr lang="en-US" sz="2000" dirty="0" smtClean="0">
                <a:solidFill>
                  <a:srgbClr val="00B050"/>
                </a:solidFill>
                <a:latin typeface="Century Gothic" panose="020B0502020202020204" pitchFamily="34" charset="0"/>
              </a:rPr>
            </a:br>
            <a:r>
              <a:rPr lang="en-US" sz="2800" dirty="0" smtClean="0">
                <a:solidFill>
                  <a:srgbClr val="00B050"/>
                </a:solidFill>
                <a:latin typeface="Century Gothic" panose="020B0502020202020204" pitchFamily="34" charset="0"/>
              </a:rPr>
              <a:t>FOCUS OF CAPACITY BUILDING 2017-2019</a:t>
            </a:r>
            <a:endParaRPr lang="en-US" sz="2800" dirty="0">
              <a:solidFill>
                <a:srgbClr val="00B050"/>
              </a:solidFill>
              <a:latin typeface="Century Gothic" panose="020B0502020202020204" pitchFamily="34" charset="0"/>
            </a:endParaRPr>
          </a:p>
        </p:txBody>
      </p:sp>
      <p:sp>
        <p:nvSpPr>
          <p:cNvPr id="3" name="Content Placeholder 2"/>
          <p:cNvSpPr>
            <a:spLocks noGrp="1"/>
          </p:cNvSpPr>
          <p:nvPr>
            <p:ph idx="1"/>
          </p:nvPr>
        </p:nvSpPr>
        <p:spPr>
          <a:xfrm>
            <a:off x="303212" y="1143000"/>
            <a:ext cx="10869877" cy="5105400"/>
          </a:xfrm>
          <a:noFill/>
          <a:ln>
            <a:noFill/>
          </a:ln>
        </p:spPr>
        <p:txBody>
          <a:bodyPr>
            <a:noAutofit/>
          </a:bodyPr>
          <a:lstStyle/>
          <a:p>
            <a:pPr marL="45720" indent="0">
              <a:buNone/>
            </a:pPr>
            <a:r>
              <a:rPr lang="en-US" sz="2000" u="sng" dirty="0" smtClean="0"/>
              <a:t>By SilvaCarbon individual assessments, and in collaboration with others in GFOI </a:t>
            </a:r>
          </a:p>
          <a:p>
            <a:r>
              <a:rPr lang="en-US" sz="2000" dirty="0" smtClean="0"/>
              <a:t>Capacity to set reference levels</a:t>
            </a:r>
          </a:p>
          <a:p>
            <a:r>
              <a:rPr lang="en-US" sz="2000" dirty="0" smtClean="0"/>
              <a:t>Implementation of National Forest Monitoring Systems for multiple use </a:t>
            </a:r>
          </a:p>
          <a:p>
            <a:r>
              <a:rPr lang="en-US" sz="2000" dirty="0" smtClean="0"/>
              <a:t>Integration of REDD+ projects into national systems</a:t>
            </a:r>
          </a:p>
          <a:p>
            <a:r>
              <a:rPr lang="en-US" sz="2000" dirty="0" smtClean="0"/>
              <a:t>Monitoring of restoration activities</a:t>
            </a:r>
          </a:p>
          <a:p>
            <a:r>
              <a:rPr lang="en-US" sz="2000" dirty="0" smtClean="0"/>
              <a:t>Support capacity  transfer to meet NDCs goals</a:t>
            </a:r>
          </a:p>
          <a:p>
            <a:pPr marL="342900" indent="-342900"/>
            <a:r>
              <a:rPr lang="en-US" sz="2000" dirty="0" smtClean="0"/>
              <a:t>Governance </a:t>
            </a:r>
            <a:r>
              <a:rPr lang="en-US" sz="2000" dirty="0"/>
              <a:t>(legal frameworks, mandates </a:t>
            </a:r>
            <a:r>
              <a:rPr lang="en-US" sz="2000" dirty="0" smtClean="0"/>
              <a:t>and</a:t>
            </a:r>
          </a:p>
          <a:p>
            <a:pPr marL="0" indent="0">
              <a:buNone/>
            </a:pPr>
            <a:r>
              <a:rPr lang="en-US" sz="2000" dirty="0" smtClean="0"/>
              <a:t>     institutionalization of </a:t>
            </a:r>
            <a:r>
              <a:rPr lang="en-US" sz="2000" dirty="0"/>
              <a:t>REDD+ processes</a:t>
            </a:r>
            <a:r>
              <a:rPr lang="en-US" sz="2000" dirty="0" smtClean="0"/>
              <a:t>)</a:t>
            </a:r>
          </a:p>
          <a:p>
            <a:pPr marL="342900" indent="-342900"/>
            <a:r>
              <a:rPr lang="en-US" sz="2000" dirty="0" smtClean="0"/>
              <a:t>Transparency</a:t>
            </a:r>
          </a:p>
          <a:p>
            <a:pPr marL="342900" indent="-342900"/>
            <a:r>
              <a:rPr lang="en-US" sz="2000" dirty="0" smtClean="0"/>
              <a:t>Dealing with emerging technologies</a:t>
            </a:r>
            <a:endParaRPr lang="en-US" sz="2000" dirty="0"/>
          </a:p>
          <a:p>
            <a:pPr marL="0" indent="0">
              <a:buNone/>
            </a:pPr>
            <a:endParaRPr lang="en-US" sz="2000" dirty="0" smtClean="0"/>
          </a:p>
          <a:p>
            <a:endParaRPr lang="en-US" sz="2000" dirty="0" smtClean="0"/>
          </a:p>
          <a:p>
            <a:endParaRPr lang="en-US" sz="2000" dirty="0" smtClean="0"/>
          </a:p>
          <a:p>
            <a:endParaRPr lang="en-US" sz="2000" dirty="0" smtClean="0"/>
          </a:p>
          <a:p>
            <a:endParaRPr lang="en-US" sz="2000" dirty="0" smtClean="0"/>
          </a:p>
        </p:txBody>
      </p:sp>
      <p:pic>
        <p:nvPicPr>
          <p:cNvPr id="4" name="Picture 2" descr="http://lowemissionsasia.org/sites/default/files/Mangrove_Training_Trang_field%2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012" y="2514600"/>
            <a:ext cx="3432302" cy="386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0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15" y="533400"/>
            <a:ext cx="11019078" cy="914400"/>
          </a:xfrm>
        </p:spPr>
        <p:txBody>
          <a:bodyPr>
            <a:normAutofit/>
          </a:bodyPr>
          <a:lstStyle/>
          <a:p>
            <a:r>
              <a:rPr lang="en-US" sz="2000" dirty="0" smtClean="0">
                <a:solidFill>
                  <a:srgbClr val="00B050"/>
                </a:solidFill>
                <a:latin typeface="Century Gothic" panose="020B0502020202020204" pitchFamily="34" charset="0"/>
              </a:rPr>
              <a:t/>
            </a:r>
            <a:br>
              <a:rPr lang="en-US" sz="2000" dirty="0" smtClean="0">
                <a:solidFill>
                  <a:srgbClr val="00B050"/>
                </a:solidFill>
                <a:latin typeface="Century Gothic" panose="020B0502020202020204" pitchFamily="34" charset="0"/>
              </a:rPr>
            </a:br>
            <a:r>
              <a:rPr lang="en-US" sz="2800" dirty="0" err="1" smtClean="0">
                <a:solidFill>
                  <a:srgbClr val="00B050"/>
                </a:solidFill>
                <a:latin typeface="Century Gothic" panose="020B0502020202020204" pitchFamily="34" charset="0"/>
              </a:rPr>
              <a:t>COLLABORATIon</a:t>
            </a:r>
            <a:r>
              <a:rPr lang="en-US" sz="2800" dirty="0" smtClean="0">
                <a:solidFill>
                  <a:srgbClr val="00B050"/>
                </a:solidFill>
                <a:latin typeface="Century Gothic" panose="020B0502020202020204" pitchFamily="34" charset="0"/>
              </a:rPr>
              <a:t> with GOFC </a:t>
            </a:r>
            <a:r>
              <a:rPr lang="en-US" sz="2800" dirty="0" err="1" smtClean="0">
                <a:solidFill>
                  <a:srgbClr val="00B050"/>
                </a:solidFill>
                <a:latin typeface="Century Gothic" panose="020B0502020202020204" pitchFamily="34" charset="0"/>
              </a:rPr>
              <a:t>GOld</a:t>
            </a:r>
            <a:endParaRPr lang="en-US" sz="2800" dirty="0">
              <a:solidFill>
                <a:srgbClr val="00B050"/>
              </a:solidFill>
              <a:latin typeface="Century Gothic" panose="020B0502020202020204" pitchFamily="34" charset="0"/>
            </a:endParaRPr>
          </a:p>
        </p:txBody>
      </p:sp>
      <p:sp>
        <p:nvSpPr>
          <p:cNvPr id="3" name="Content Placeholder 2"/>
          <p:cNvSpPr>
            <a:spLocks noGrp="1"/>
          </p:cNvSpPr>
          <p:nvPr>
            <p:ph idx="1"/>
          </p:nvPr>
        </p:nvSpPr>
        <p:spPr>
          <a:xfrm>
            <a:off x="406295" y="1752600"/>
            <a:ext cx="10766794" cy="4495800"/>
          </a:xfrm>
          <a:noFill/>
          <a:ln>
            <a:noFill/>
          </a:ln>
        </p:spPr>
        <p:txBody>
          <a:bodyPr>
            <a:noAutofit/>
          </a:bodyPr>
          <a:lstStyle/>
          <a:p>
            <a:r>
              <a:rPr lang="en-US" sz="2000" dirty="0" smtClean="0"/>
              <a:t>Engage academia in developing countries</a:t>
            </a:r>
          </a:p>
          <a:p>
            <a:r>
              <a:rPr lang="en-US" sz="2000" dirty="0" smtClean="0"/>
              <a:t>GFOI Regional workshops</a:t>
            </a:r>
          </a:p>
          <a:p>
            <a:r>
              <a:rPr lang="en-US" sz="2000" dirty="0" smtClean="0"/>
              <a:t>Using the regional networks as a backup for supporting technical capacity (Ex. University of Maryland work as a country level. </a:t>
            </a:r>
          </a:p>
          <a:p>
            <a:pPr marL="342900" indent="-342900"/>
            <a:r>
              <a:rPr lang="en-US" sz="2000" dirty="0" smtClean="0"/>
              <a:t>Identifying research issues that require attention and are driven by developing countries needs. Ex (How to assist countries reaching their INDCs)</a:t>
            </a:r>
          </a:p>
          <a:p>
            <a:pPr marL="342900" indent="-342900"/>
            <a:r>
              <a:rPr lang="en-US" sz="2000" dirty="0" smtClean="0"/>
              <a:t>Use of REDD Compass to identified gaps</a:t>
            </a:r>
          </a:p>
          <a:p>
            <a:pPr marL="342900" indent="-342900"/>
            <a:endParaRPr lang="en-US" sz="2000" dirty="0"/>
          </a:p>
          <a:p>
            <a:pPr marL="0" indent="0">
              <a:buNone/>
            </a:pPr>
            <a:endParaRPr lang="en-US" sz="2000" dirty="0" smtClean="0"/>
          </a:p>
          <a:p>
            <a:endParaRPr lang="en-US" sz="2000" dirty="0" smtClean="0"/>
          </a:p>
          <a:p>
            <a:endParaRPr lang="en-US" sz="2000" dirty="0" smtClean="0"/>
          </a:p>
          <a:p>
            <a:endParaRPr lang="en-US" sz="2000" dirty="0" smtClean="0"/>
          </a:p>
          <a:p>
            <a:endParaRPr lang="en-US" sz="2000" dirty="0" smtClean="0"/>
          </a:p>
        </p:txBody>
      </p:sp>
    </p:spTree>
    <p:extLst>
      <p:ext uri="{BB962C8B-B14F-4D97-AF65-F5344CB8AC3E}">
        <p14:creationId xmlns:p14="http://schemas.microsoft.com/office/powerpoint/2010/main" val="142819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94" y="228600"/>
            <a:ext cx="11093199" cy="838200"/>
          </a:xfrm>
        </p:spPr>
        <p:txBody>
          <a:bodyPr>
            <a:normAutofit/>
          </a:bodyPr>
          <a:lstStyle/>
          <a:p>
            <a:r>
              <a:rPr lang="en-US" sz="2800" dirty="0" smtClean="0">
                <a:solidFill>
                  <a:srgbClr val="00B050"/>
                </a:solidFill>
                <a:latin typeface="Century Gothic" panose="020B0502020202020204" pitchFamily="34" charset="0"/>
              </a:rPr>
              <a:t>Upcoming activities</a:t>
            </a:r>
            <a:endParaRPr lang="en-US" sz="2800" dirty="0">
              <a:solidFill>
                <a:srgbClr val="00B050"/>
              </a:solidFill>
              <a:latin typeface="Century Gothic" panose="020B0502020202020204" pitchFamily="34" charset="0"/>
            </a:endParaRPr>
          </a:p>
        </p:txBody>
      </p:sp>
      <p:sp>
        <p:nvSpPr>
          <p:cNvPr id="3" name="Content Placeholder 2"/>
          <p:cNvSpPr>
            <a:spLocks noGrp="1"/>
          </p:cNvSpPr>
          <p:nvPr>
            <p:ph idx="1"/>
          </p:nvPr>
        </p:nvSpPr>
        <p:spPr>
          <a:xfrm>
            <a:off x="238386" y="1219200"/>
            <a:ext cx="7075225" cy="5181600"/>
          </a:xfrm>
          <a:noFill/>
          <a:ln>
            <a:noFill/>
          </a:ln>
        </p:spPr>
        <p:txBody>
          <a:bodyPr>
            <a:noAutofit/>
          </a:bodyPr>
          <a:lstStyle/>
          <a:p>
            <a:r>
              <a:rPr lang="en-US" sz="2000" dirty="0" smtClean="0"/>
              <a:t>SERVIR and SilvaCarbon combined efforts to advance research</a:t>
            </a:r>
          </a:p>
          <a:p>
            <a:r>
              <a:rPr lang="en-US" sz="2000" dirty="0" smtClean="0"/>
              <a:t>SilvaCarbon providing training at SERVIR hubs</a:t>
            </a:r>
          </a:p>
          <a:p>
            <a:r>
              <a:rPr lang="en-US" sz="2000" dirty="0" smtClean="0"/>
              <a:t>UMD mapping efforts in Vietnam, Cambodia, Laos, Nepal, Bangladesh, and Guatemala</a:t>
            </a:r>
          </a:p>
          <a:p>
            <a:r>
              <a:rPr lang="en-US" sz="2000" dirty="0" smtClean="0"/>
              <a:t>REDD Compass course  at Universities</a:t>
            </a:r>
          </a:p>
          <a:p>
            <a:r>
              <a:rPr lang="en-US" sz="2000" dirty="0" smtClean="0"/>
              <a:t>REDD Compass training in DRC/ROC, Cameroon, Nepal, and Latin America regional – governments</a:t>
            </a:r>
          </a:p>
          <a:p>
            <a:endParaRPr lang="en-US" sz="2000" dirty="0" smtClean="0"/>
          </a:p>
          <a:p>
            <a:endParaRPr lang="en-US" sz="2000" dirty="0" smtClean="0"/>
          </a:p>
          <a:p>
            <a:endParaRPr lang="en-US" sz="20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9412" y="914400"/>
            <a:ext cx="2867025" cy="1600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811" y="3886200"/>
            <a:ext cx="4086225" cy="1114425"/>
          </a:xfrm>
          <a:prstGeom prst="rect">
            <a:avLst/>
          </a:prstGeom>
        </p:spPr>
      </p:pic>
    </p:spTree>
    <p:extLst>
      <p:ext uri="{BB962C8B-B14F-4D97-AF65-F5344CB8AC3E}">
        <p14:creationId xmlns:p14="http://schemas.microsoft.com/office/powerpoint/2010/main" val="240433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457200"/>
            <a:ext cx="11019078" cy="914400"/>
          </a:xfrm>
        </p:spPr>
        <p:txBody>
          <a:bodyPr>
            <a:normAutofit/>
          </a:bodyPr>
          <a:lstStyle/>
          <a:p>
            <a:r>
              <a:rPr lang="en-US" sz="3200" dirty="0" smtClean="0">
                <a:solidFill>
                  <a:srgbClr val="00B050"/>
                </a:solidFill>
                <a:latin typeface="Century Gothic" panose="020B0502020202020204" pitchFamily="34" charset="0"/>
              </a:rPr>
              <a:t>GFOI Capacity building summit</a:t>
            </a:r>
            <a:endParaRPr lang="en-US" sz="3200" dirty="0">
              <a:solidFill>
                <a:srgbClr val="00B050"/>
              </a:solidFill>
              <a:latin typeface="Century Gothic" panose="020B0502020202020204" pitchFamily="34" charset="0"/>
            </a:endParaRPr>
          </a:p>
        </p:txBody>
      </p:sp>
      <p:sp>
        <p:nvSpPr>
          <p:cNvPr id="3" name="Content Placeholder 2"/>
          <p:cNvSpPr>
            <a:spLocks noGrp="1"/>
          </p:cNvSpPr>
          <p:nvPr>
            <p:ph idx="1"/>
          </p:nvPr>
        </p:nvSpPr>
        <p:spPr>
          <a:xfrm>
            <a:off x="507868" y="1143000"/>
            <a:ext cx="11225344" cy="4724400"/>
          </a:xfrm>
          <a:noFill/>
          <a:ln>
            <a:noFill/>
          </a:ln>
        </p:spPr>
        <p:txBody>
          <a:bodyPr>
            <a:noAutofit/>
          </a:bodyPr>
          <a:lstStyle/>
          <a:p>
            <a:endParaRPr lang="en-US" sz="1600" b="1" dirty="0" smtClean="0">
              <a:latin typeface="Century Gothic" panose="020B0502020202020204" pitchFamily="34" charset="0"/>
            </a:endParaRPr>
          </a:p>
          <a:p>
            <a:pPr lvl="0"/>
            <a:r>
              <a:rPr lang="en-US" sz="1600" dirty="0" smtClean="0">
                <a:latin typeface="Century Gothic" panose="020B0502020202020204" pitchFamily="34" charset="0"/>
              </a:rPr>
              <a:t>In collaboration with SERVIR and GFOI partners</a:t>
            </a:r>
          </a:p>
          <a:p>
            <a:pPr lvl="0"/>
            <a:r>
              <a:rPr lang="en-US" sz="1600" dirty="0" smtClean="0">
                <a:latin typeface="Century Gothic" panose="020B0502020202020204" pitchFamily="34" charset="0"/>
              </a:rPr>
              <a:t>Dates: second or third week of September</a:t>
            </a:r>
          </a:p>
          <a:p>
            <a:pPr lvl="0"/>
            <a:r>
              <a:rPr lang="en-US" sz="1600" dirty="0" smtClean="0">
                <a:latin typeface="Century Gothic" panose="020B0502020202020204" pitchFamily="34" charset="0"/>
              </a:rPr>
              <a:t>Location: ICIMOD (Centre for Mountain Development) – Kathmandu, Nepal</a:t>
            </a:r>
          </a:p>
          <a:p>
            <a:pPr lvl="0"/>
            <a:r>
              <a:rPr lang="en-US" sz="1600" dirty="0" smtClean="0">
                <a:latin typeface="Century Gothic" panose="020B0502020202020204" pitchFamily="34" charset="0"/>
              </a:rPr>
              <a:t>GFOI Partners: SilvaCarbon, FAO, UNREDD, GIZ, IFCL, FCPC, UK?, others?</a:t>
            </a:r>
          </a:p>
          <a:p>
            <a:pPr lvl="0"/>
            <a:r>
              <a:rPr lang="en-US" sz="1600" dirty="0" smtClean="0">
                <a:latin typeface="Century Gothic" panose="020B0502020202020204" pitchFamily="34" charset="0"/>
              </a:rPr>
              <a:t>Purpose:</a:t>
            </a:r>
          </a:p>
          <a:p>
            <a:pPr marL="45720" lvl="0" indent="0">
              <a:buNone/>
            </a:pPr>
            <a:r>
              <a:rPr lang="en-US" sz="1600" dirty="0">
                <a:latin typeface="Century Gothic" panose="020B0502020202020204" pitchFamily="34" charset="0"/>
              </a:rPr>
              <a:t>	</a:t>
            </a:r>
            <a:r>
              <a:rPr lang="en-US" sz="1600" dirty="0" smtClean="0">
                <a:latin typeface="Century Gothic" panose="020B0502020202020204" pitchFamily="34" charset="0"/>
              </a:rPr>
              <a:t>Draft an strategy for coordinated work in capacity building</a:t>
            </a:r>
          </a:p>
          <a:p>
            <a:pPr marL="45720" lvl="0" indent="0">
              <a:buNone/>
            </a:pPr>
            <a:r>
              <a:rPr lang="en-US" sz="1600" dirty="0">
                <a:latin typeface="Century Gothic" panose="020B0502020202020204" pitchFamily="34" charset="0"/>
              </a:rPr>
              <a:t>	</a:t>
            </a:r>
            <a:r>
              <a:rPr lang="en-US" sz="1600" dirty="0" smtClean="0">
                <a:latin typeface="Century Gothic" panose="020B0502020202020204" pitchFamily="34" charset="0"/>
              </a:rPr>
              <a:t>Understand how others are changing capacity building approaches that promote transparency</a:t>
            </a:r>
          </a:p>
          <a:p>
            <a:pPr marL="45720" lvl="0" indent="0">
              <a:buNone/>
            </a:pPr>
            <a:r>
              <a:rPr lang="en-US" sz="1600" dirty="0">
                <a:latin typeface="Century Gothic" panose="020B0502020202020204" pitchFamily="34" charset="0"/>
              </a:rPr>
              <a:t>	</a:t>
            </a:r>
            <a:r>
              <a:rPr lang="en-US" sz="1600" dirty="0" smtClean="0">
                <a:latin typeface="Century Gothic" panose="020B0502020202020204" pitchFamily="34" charset="0"/>
              </a:rPr>
              <a:t>Use the MRV country assessments to determine a plan for selected countries</a:t>
            </a:r>
          </a:p>
          <a:p>
            <a:pPr marL="45720" lvl="0" indent="0">
              <a:buNone/>
            </a:pPr>
            <a:r>
              <a:rPr lang="en-US" sz="1600" dirty="0">
                <a:latin typeface="Century Gothic" panose="020B0502020202020204" pitchFamily="34" charset="0"/>
              </a:rPr>
              <a:t>	</a:t>
            </a:r>
            <a:endParaRPr lang="en-US" sz="1600" dirty="0" smtClean="0">
              <a:latin typeface="Century Gothic" panose="020B0502020202020204" pitchFamily="34" charset="0"/>
            </a:endParaRPr>
          </a:p>
          <a:p>
            <a:pPr marL="45720" lvl="0" indent="0">
              <a:buNone/>
            </a:pPr>
            <a:endParaRPr lang="en-US" sz="1600" dirty="0">
              <a:latin typeface="Century Gothic" panose="020B0502020202020204" pitchFamily="34" charset="0"/>
            </a:endParaRPr>
          </a:p>
          <a:p>
            <a:endParaRPr lang="en-US" sz="2000" dirty="0" smtClean="0"/>
          </a:p>
        </p:txBody>
      </p:sp>
    </p:spTree>
    <p:extLst>
      <p:ext uri="{BB962C8B-B14F-4D97-AF65-F5344CB8AC3E}">
        <p14:creationId xmlns:p14="http://schemas.microsoft.com/office/powerpoint/2010/main" val="358665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457200"/>
            <a:ext cx="11019078" cy="914400"/>
          </a:xfrm>
        </p:spPr>
        <p:txBody>
          <a:bodyPr>
            <a:normAutofit/>
          </a:bodyPr>
          <a:lstStyle/>
          <a:p>
            <a:r>
              <a:rPr lang="en-US" sz="3200" dirty="0" smtClean="0">
                <a:solidFill>
                  <a:srgbClr val="00B050"/>
                </a:solidFill>
                <a:latin typeface="Century Gothic" panose="020B0502020202020204" pitchFamily="34" charset="0"/>
              </a:rPr>
              <a:t>Challenges beyond 2018</a:t>
            </a:r>
            <a:endParaRPr lang="en-US" sz="3200" dirty="0">
              <a:solidFill>
                <a:srgbClr val="00B050"/>
              </a:solidFill>
              <a:latin typeface="Century Gothic" panose="020B0502020202020204" pitchFamily="34" charset="0"/>
            </a:endParaRPr>
          </a:p>
        </p:txBody>
      </p:sp>
      <p:sp>
        <p:nvSpPr>
          <p:cNvPr id="3" name="Content Placeholder 2"/>
          <p:cNvSpPr>
            <a:spLocks noGrp="1"/>
          </p:cNvSpPr>
          <p:nvPr>
            <p:ph idx="1"/>
          </p:nvPr>
        </p:nvSpPr>
        <p:spPr>
          <a:xfrm>
            <a:off x="507868" y="1143000"/>
            <a:ext cx="11225344" cy="4724400"/>
          </a:xfrm>
          <a:noFill/>
          <a:ln>
            <a:noFill/>
          </a:ln>
        </p:spPr>
        <p:txBody>
          <a:bodyPr>
            <a:noAutofit/>
          </a:bodyPr>
          <a:lstStyle/>
          <a:p>
            <a:endParaRPr lang="en-US" sz="1600" b="1" dirty="0" smtClean="0">
              <a:latin typeface="Century Gothic" panose="020B0502020202020204" pitchFamily="34" charset="0"/>
            </a:endParaRPr>
          </a:p>
          <a:p>
            <a:pPr lvl="0"/>
            <a:r>
              <a:rPr lang="en-US" sz="1800" dirty="0" smtClean="0">
                <a:latin typeface="Century Gothic" panose="020B0502020202020204" pitchFamily="34" charset="0"/>
              </a:rPr>
              <a:t>Uncertainty in funding</a:t>
            </a:r>
          </a:p>
          <a:p>
            <a:pPr lvl="0"/>
            <a:r>
              <a:rPr lang="en-US" sz="1800" dirty="0" smtClean="0">
                <a:latin typeface="Century Gothic" panose="020B0502020202020204" pitchFamily="34" charset="0"/>
              </a:rPr>
              <a:t>Need to adjust the focus and still maintain the core purpose for GFOI and SilvaCarbon</a:t>
            </a:r>
          </a:p>
          <a:p>
            <a:pPr lvl="0"/>
            <a:r>
              <a:rPr lang="en-US" sz="1800" dirty="0" smtClean="0">
                <a:latin typeface="Century Gothic" panose="020B0502020202020204" pitchFamily="34" charset="0"/>
              </a:rPr>
              <a:t>Need to integrate into more established programs (already working with SERVIR and other GEO groups)</a:t>
            </a:r>
          </a:p>
          <a:p>
            <a:pPr lvl="0"/>
            <a:endParaRPr lang="en-US" sz="1800" dirty="0" smtClean="0">
              <a:latin typeface="Century Gothic" panose="020B0502020202020204" pitchFamily="34" charset="0"/>
            </a:endParaRPr>
          </a:p>
          <a:p>
            <a:pPr marL="45720" lvl="0" indent="0">
              <a:buNone/>
            </a:pPr>
            <a:endParaRPr lang="en-US" sz="1600" dirty="0">
              <a:latin typeface="Century Gothic" panose="020B0502020202020204" pitchFamily="34" charset="0"/>
            </a:endParaRPr>
          </a:p>
          <a:p>
            <a:endParaRPr lang="en-US" sz="2000" dirty="0" smtClean="0"/>
          </a:p>
        </p:txBody>
      </p:sp>
    </p:spTree>
    <p:extLst>
      <p:ext uri="{BB962C8B-B14F-4D97-AF65-F5344CB8AC3E}">
        <p14:creationId xmlns:p14="http://schemas.microsoft.com/office/powerpoint/2010/main" val="236367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World  presentation (widescreen)</Template>
  <TotalTime>0</TotalTime>
  <Words>510</Words>
  <Application>Microsoft Macintosh PowerPoint</Application>
  <PresentationFormat>Custom</PresentationFormat>
  <Paragraphs>154</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Continental World 16x9</vt:lpstr>
      <vt:lpstr> </vt:lpstr>
      <vt:lpstr>SILVACARBON PROGRAM OVERVIEW</vt:lpstr>
      <vt:lpstr>SILVACARBON PARTNERS</vt:lpstr>
      <vt:lpstr>PARTNER COUNTRIES</vt:lpstr>
      <vt:lpstr> FOCUS OF CAPACITY BUILDING 2017-2019</vt:lpstr>
      <vt:lpstr> COLLABORATIon with GOFC GOld</vt:lpstr>
      <vt:lpstr>Upcoming activities</vt:lpstr>
      <vt:lpstr>GFOI Capacity building summit</vt:lpstr>
      <vt:lpstr>Challenges beyond 2018</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2016-01-27T20:46:45Z</dcterms:created>
  <dcterms:modified xsi:type="dcterms:W3CDTF">2017-09-14T03:46:18Z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