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806" r:id="rId2"/>
    <p:sldId id="817" r:id="rId3"/>
    <p:sldId id="808" r:id="rId4"/>
    <p:sldId id="809" r:id="rId5"/>
    <p:sldId id="810" r:id="rId6"/>
    <p:sldId id="811" r:id="rId7"/>
    <p:sldId id="812" r:id="rId8"/>
    <p:sldId id="813" r:id="rId9"/>
    <p:sldId id="814" r:id="rId10"/>
    <p:sldId id="815" r:id="rId11"/>
    <p:sldId id="816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 baseline="300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drevu, Krishna, P. (MSFC-ZP11)" initials="VKP(" lastIdx="0" clrIdx="0">
    <p:extLst>
      <p:ext uri="{19B8F6BF-5375-455C-9EA6-DF929625EA0E}">
        <p15:presenceInfo xmlns:p15="http://schemas.microsoft.com/office/powerpoint/2012/main" userId="S-1-5-21-330711430-3775241029-4075259233-723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FF"/>
    <a:srgbClr val="0033CC"/>
    <a:srgbClr val="CCCC00"/>
    <a:srgbClr val="27774F"/>
    <a:srgbClr val="339966"/>
    <a:srgbClr val="A86ED4"/>
    <a:srgbClr val="EDA3FF"/>
    <a:srgbClr val="C596F8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2" autoAdjust="0"/>
    <p:restoredTop sz="99394" autoAdjust="0"/>
  </p:normalViewPr>
  <p:slideViewPr>
    <p:cSldViewPr>
      <p:cViewPr varScale="1">
        <p:scale>
          <a:sx n="68" d="100"/>
          <a:sy n="68" d="100"/>
        </p:scale>
        <p:origin x="12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623" y="0"/>
            <a:ext cx="3169577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55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623" y="9121755"/>
            <a:ext cx="3169577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84EC7EB-8F34-43A5-B60E-E8BDE93AE6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2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623" y="0"/>
            <a:ext cx="3169577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045" y="4560878"/>
            <a:ext cx="5363110" cy="431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55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623" y="9121755"/>
            <a:ext cx="3169577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F4AD3E39-628F-4640-8371-42AEA8C49C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78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3E39-628F-4640-8371-42AEA8C49C4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27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7543800" cy="27432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/>
              <a:t>‘Spatial estimates of evapotranspiration and related parameters through the linking of a soil-vegetation atmospheric transfer modelling scheme with high spatial resolution Earth Observation imagery.’</a:t>
            </a:r>
            <a:endParaRPr lang="en-US"/>
          </a:p>
        </p:txBody>
      </p:sp>
      <p:sp>
        <p:nvSpPr>
          <p:cNvPr id="9327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George P. Petropoulos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1</a:t>
            </a:r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1D00-1493-4583-8DEE-054863AA3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A65E-3065-44A5-BBC7-ADFB77E1F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3D75-45ED-4B9D-B913-673220699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A0AA-2A1F-4455-82F8-A4DBC096C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9293-A1C7-4A9E-94E8-5302FD2DE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6B77B-E756-4BE7-80D2-464BB24B5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11C3-F61F-45F2-BAE2-7F29BEA4C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29E9-3F8B-4DDB-9636-5B04ED50C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A986-0872-4CCB-BBA4-6A5A9142C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B01C-91D5-4498-9E9C-023A0EA5A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E3A1-BBD0-42A7-90FA-AFA52BC89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+mj-lt"/>
              </a:defRPr>
            </a:lvl1pPr>
          </a:lstStyle>
          <a:p>
            <a:pPr>
              <a:defRPr/>
            </a:pPr>
            <a:fld id="{1232D542-75EE-4CAD-B71A-1B6379F7E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9216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15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620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9217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7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8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19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0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1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2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620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9222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3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4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5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6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9227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615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9227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7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8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615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9229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29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0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9231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pic>
          <p:nvPicPr>
            <p:cNvPr id="6153" name="Picture 159" descr="earth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3" y="738520"/>
            <a:ext cx="90805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South Asia Regional Information Network (SARIN)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2524969"/>
            <a:ext cx="91440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Krishna Vadrevu</a:t>
            </a:r>
            <a:r>
              <a:rPr lang="en-US" sz="4400" baseline="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pPr algn="ctr"/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J.K.Garg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^</a:t>
            </a:r>
          </a:p>
          <a:p>
            <a:pPr algn="ctr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aseline="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NASA MSFC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^GGS Indraprastha University, New Delhi, India </a:t>
            </a:r>
          </a:p>
        </p:txBody>
      </p:sp>
      <p:sp>
        <p:nvSpPr>
          <p:cNvPr id="2" name="AutoShape 8" descr="data:image/jpeg;base64,/9j/4AAQSkZJRgABAQAAAQABAAD/2wCEAAkGBxQTEhUUEhQUFRQXFx4aGBgYGB0cHRwfIxwgHyAgIBwdHiggGh0lHB0XITEiJSorLi4uHh80ODMvNygtLisBCgoKDg0OGxAQGy8lHyQsLCwsLC4sLCwsLCwsLCwsLCwsLCwsLCwsLCwsLCwsLCwsLCwsLCwsLCwsLCwsLCwsLP/AABEIAKgApQMBIgACEQEDEQH/xAAcAAACAwEBAQEAAAAAAAAAAAAABwQFBgMBAgj/xABIEAACAQMCAgYGBQkGBAcAAAABAgMABBEFIRIxBgcTIkFRFDJhcYGRI0JSobFUYnKCkpPB0dIVFyQzU3M0RLLhFmODosLw8f/EABoBAAIDAQEAAAAAAAAAAAAAAAACAQMFBAb/xAAtEQACAgEDAgQFBAMAAAAAAAAAAQIDEQQSIQUxEyJBkVFhseHwMnGBkiMkQv/aAAwDAQACEQMRAD8AbVFFFZ5YFFFFABRRQfHO2OdC5AKMVkte6xrK1bgLmWTPqRDiOffyrHan1j6jI8SQWno/btwxtKCxOTgHcDH310Q01khGxvVwa9jHOSMfrr/PalLe6Pqs84WfUQi9mSWhY8PdJ4lKqfWqn0joXFMbjiuLoiN0UcIUOQVyWZXIJUE+HhV60a9WG4dw1OEnAmiJ/wBxf512huUc4R0Y+SsD+Br8vWellr9bYOzZl4OIZBIB+fKtvH0UXt0/s+9uYg07QvnbHDvleFssM+dNLRRXZkKQ76KS0WralbCTsL1LpIBxMHUlt9gO9vk1eWnWfNC/BqFk6cJ4TJF3gDgHcYwNmHjVE9HJconIzaKq9B6Q214vFbSq/mo9Ye9eYq0rmcXHhjIKKKKgkKKKKACiiigAooooAKKKwPTrp4YZFs7FRNdyHHPZCeW3i3jjw509dcrHhCtl10w6aW2npmVuOQjuxL6xPt+yPaaWuoS6nrEPagpFbsxCW4bBlxjIH2zijRdNihubgXrxXF0wXhkdeNOPftEx4uNth51M1GCzt4LZbqWaNO1ae3kSPgZOXEnBnZdhg1p10xr7csRsj2mgxQF0hXLBUvbV2XciM5liJ8G7p+dXfSHXoBjMpDI0d7G0rlhID3XjTfu4CkcPmapbTVNS1KS5TT04LSVmHG4xwAqFbDeBI32qfp/VrY25AvZ3uZv9KP8ADmSd81ZKSXMmQUlv0k060uO2tTcStNI7yEZQxoynurg7kMc5ryDpMO3Z4dOnnDFW45ZJO04l5Hj4ScbDblTR0zTVjH+F0+CEfakxxHHLYCrQR3Z5zxp7Ei5fNqpeoghkhBGS+XUP7Ra0k4u0MnDwnh5EYyBnkaurfp9wzhrize3hCSBFiBDB3wS4Ygd7I504uxuc4W83HnED9waucq3mCG9GnHhxJwk/jQ9VB90Di13E/p/TG1R7uYtLK2IzbrLuxZc44jk7DNay5eYWMCw8Uks27yrwvGZZDjhdSc7DAyOWKsda0SymUi8sOxPjLDuPmBkVlbnqwdSJ9Iu+PhPEEJwwI3G+fxqxWQl2ZBT6loJm1AW+m4iNpFiW4zwji9ZmJ95K/CtRY9PLnT5Eg1QCVGXKXMZzlc4ydu8M+O1ZiPpCA95BrEckLTqgZokwx4GB5eOfP21sxf2SiKJXgBaMAQFe0+h8I1OdpGPeJosjuWGsoMjAsLyOaNZYmV42GVZTkGu9I8xXOkXXaWmZUdWknthkrEnFgBj4MM86bXRfpFDfQLNCefrJ9ZD4g/z8az7dPKHmXYZMtqKDRXOOFFFFABRQKg65qiWtvJPJ6kakn2+Q+JxUpZeEBlOtHpoLGHsoj/iZR3fzVOxYnz8hWW6A6Za+iC5BV3BZ7m4ZsSW5HqlV5nOSSSap7Low+qhr25nMT3EhSBQpYEgE8JP1FGMZNZ/sr3R5g5Xsy6kDkySL4+xhWzVTGEdqfJU2brplrsESxmQCW74foVj/AMklv+YAxs7HHdz4V16P9CWcLf63Kznbghbcnyz/AEivnq66JpaxDUL1eKVv+Hh+8beeeXlTHsLBnft7nvS57q81jHkPNvbVN96gsIEsnGOGW4UKR6LbDZY02dh7T9UeyrCC1it1HCqoCQM+JJIAyeZ3IFTGOaznWHKUsJXHNCjj9V1NZ0puTLYQzJI0gpYdbvSaSNltYmKBl4pGB3Izsvurf6Fq8d1CssTBgw3xzB8QR4b5pedbnReWR1uoULgLwyBQSRjkcDwxmkOvSxirsWCtgmZGVkZlZTkMDuD76fXVx0ia8tcy4MiNwsfPyPvNIaCBnYJGpZycBVBJ+VPjq26PvZ2uJf8ANkbjYfZHID30Gh1Hw1X8zUTShVLMcADJPsHOq+40iOQiWMmKQ7iRNj8RyIqt6wdYS3spssBJIhVF8STty8qv7MfRp+gv4VKyuUY0q2o7jM65ax3C+j6nGCDslwmx9mfsmllf6LcaBdCcKs8D91ZMb8J5jx4WxtmntNGHUqwDKdiDVBc26wqYLgdrYyd3vbmM+R/N8j4V20anjDKmiiXUIruEFXWG0kZRK4OGd8d2AH27At76x0k/9n3TX1hHIIATHd259WMg4xx8m33Xao/SPT5NFmeJh2+nXG/C3IjOcA8lcDx8q1lxqUUltbxiPt3c9pFYwbhRghTK3kAcknxrrcVj5C5GBo+pR3MMc8R4kdcg/iD7Qc1MpVdEmfSb1bOZla2uu9G45JL4pz2H1fjTVrMur2SLEwoooqkkKUPWxqBur2CxUt2UZEk/DvjOOePsrn4mmzcXAjRpG5IpY+4DP8KSPQSa8b02/ghSUzNw5dwODLZOfYR3a7NJDLcxJGr06weKQS2E0ZtHOHVTmFIVRss2/EsjezHOst1f6FFfXctzIGWwtWJRCzFQeYA4uQ5HFROm9r6PEiC1NlPO2CsM/FGy5AwVzz38qZWlaJ2Fta6ev1l7Wcj7x8TgV1znsju9RS30pDcP6VIMAbQJjZV8/eau68QAAADAAGB7OVe1lSluLEFZvrFXOm3P6A/6h/KtJUDX7AT20sLEASIVBPgTsv8A7sbUpZW8WJn5x0/UZYG4oZGRs/VJHzHI1dQdPb9SD6QzY8CAQai6l0Vu4GKPbyHH1lUsD7QRVU9s6+sjj3qR+Io5PSYpsWeBx630xEemRXcKx9tMQoPCNjkhj8CDS4n6c37ZzcNv5ACqqXUXeGOA7pGWKAc+8ST+NeRaZO26wysPMI2PwqSqqiuvO45XF48jcUjs7ebMSeftO1fpuz/y0/RH4Uhuj3Qa6uJVDxNFGGHGzjGBz2BwSTT+RQAAOQAH3VBwdRsg9sYntfMsYYFWAIOxGOYr6oqU8GXgy93pKTRyadcbxupNu55jHhnwKn7qR3pN7ZPNp0TFGZ+FuEYZvLDc8EYNfojXrMyRErtIh40PtH8xkfGlb1z2IkittSiypbCSFdiCBtv5ggitLSXZ4YkkZOPoJqjYHZOCmXUO4BHiWAJ+NOzoBr/pllHI3+Yv0cv6a7E+4jesrpt8l5aW8S3UkaCBe3aPiabYb8TEbLn7JzULq4uBa6pcWio8cE6dpCJM8R4cYOD9pSx3+zTamLsi8+hCG1RRRWVyWmR62L7stLn2OXAQYPLJHzrI9FdCENvDIskdu7LvICZI5PELLGcAHwz4VO6+5SLS3APdM2488KSPhtS+tOsu7jI4Vt9gBjsxuB571raWDdXBVI0NraLedIIgyR93DS9mxZG4RsRkbb428Ka2kntLi6mPPjEa+5f+9KvqSlL3t5cMAD2TNsMAEnJx5U1eiaYtkPixLH4k1TrfL5SYlvRRRWfkdBWd6w486fP5hQwI5ghgQfmBWiqJqdkJoZIWOBIhUnyyNj8NqMjwltmmJ7TutO7jQKyxSYGOI5B+OOZqbB1uTZ+lto3XxwxBx47EYNUeo9XV/ExCxdqo5MhG/wADyqA/Q6+AJNrKABk8v51JvKvSyWUNG71WxtLY6jbwqXnxwjlltwRy7gzzxWQ/vZvOLPZw48t/xrLxvcXEcNoiF+yLlVA3yxJOfiTUqLoNqDf8q495UfxoFhRVBf5Hl/uTNc6wry6jMRKxo2zBBgkeXF5U9LMfRp+iPwpL6D1Y3ckimcCGMHvb5bHuHnTsjXAAHIDFDODWurKVZ9UUYoqEcAA1i9Y07tbTUbPHLMsfx73L2HNbSqcx4vseEtuyn4f/ALV9EmpCPsLHq0upf7NlVDK4SYBooAokPFnvF2YHAOK+9bZLW+0ydxJHKx+mWSXtJAOQ4mz7ayGgaDNJe3ENtcCBkLjJYrxANy2r66T9E2s0Wea6jllMgwgPExwckk+HKtZwTffuIfpJQDRULRtRE0Ecqeq6giisV4i8FgvuuyJXNgr44GucNnlggZ+7NRtV0azUM0dpZtICVA7cAcAX1z3fWz4V36+IswWjNns1n7xHMAr/ACBr1khWQcI04ab2frM+ZSOHfbOeLNaVDxWhH3KnqOA4dQxgHg8PDY8qsE6zktFWA27uUUDiDgZ5+BFVXUhMhvLyOL/LeMlAfLJA+6p0vQu1uULNO8M4JDM4Jj2258q79NDTSv8A9lNxFe7/AJJH98sf5JJ+8X+mj++aP8kk/eL/AE1nrzqpuxvA8VwmM8SnH3b1n7zoZfR+tbS/AZ/CvQ1dM6LZ2a9yp2WIYB65o/yR/wB6v9Nef3zp+SP+9H9NLePo7dk4FtMf1DVrZdXmoSEYt2X2vsKsn0fo8FmTX9iPEsNl/fOv5G370f0V4euYeFmf3o/oqpt+qp1wbu6ggz9XmT7t6vtP6B6euMLdXDeYUhT/AArhtp6JD9MXL9sjqVpn9N6zBFPPMtouZiCcSYIwMc+Hx51ZP1yN4Wij3yZ/Bav7joTZEYawmQfaVsn5Yqk1Dq5smGI5Z7dvOZDw/PYVXWujSfmra/PkyZTtfqcV65H8bRcf7hH8K8brll/JUH65/lVNf9V92o4oDHcJ9qM/w3rMX2gXMWe0glTHMlTWrT0/o1vMFH3Kt1iN8euSX8mj/aNef3yTfk8f7RpbRWzscKjE+wGrWy6J3kpwlvL8VIHzNXT6R0mHMopfz9w32GyPXJP4W8X7RrSdBelEmoXSSOix8AZQFOeY9vurK6b1S3GOO6mjt0HPO5x+ArcdENJgtp2S2JaOOEsWP1ifH3c6wOqLpkK9umj5vis/UshvfcXXQ+4Zdau1jdFdzKqBuTHizjPh47116ypbr0UCWzto4jIMTxNxEncYzgfGo/VtNLJf3UsSyd7jyycOUyefeBr56ykx2KtfT3DM4zG6gIvtGAATWTjE0/kWDb6u4+HTbUc8R/8AyNe1cadAIokjXkqgf/fnXtYlksybLV2Mt1tWXaaXPj6gD8ueCKXd10j0pocypJJJLCiPGgChSmMYYjmcc6d15bCWN4zydSp+Ix/GvzboXQ9ppLqNi3aWrKGjUZZxx8LY9wGa0NG04NS+IkkWfQbpDDHrEckMYggkPBwE54Qfb76cdlDKlxc28ZiPe7RVkBOQefKlR0q6JpaWhKKomhuONGU8TPHnILAeoV2G/lTCt9SW6tbW/BLcICThTg/ne3Y1fa0nuRCLafTm3L2JLY3aGThHyyK+VnRdg99EfIIWx8SDVrDpCNho7mQeI7+a7/2PceF7Jj9BDT+LHtn6/cjBSC/zyub79yP6KOyaQ7R3k48SziP7tquX0e48b6QD/bT+VcZNIQbzXcjfrhf+mo8SK5T/AD2QEJLB4wSI7WAecpLn5muTTofXvZZMc1hUcPw4VzX1NLp0JyT2jeRLPn55FfP/AIzgTaK3PwAH4UnjLuTg5/4Tn/jPfwyfyrvHIh2S7YeSXCjh+PEM/fXMdPfOA/tf9qlJ0ps5tpkx58ag4o8fPcMHGXTpRluwV878ds/Affg7Gvhr5xt20oOd1nhLL81AzVhDpVq/eglZCfsyH8CcCpf9nXC7pcdp+bIox8xvUq2LIwykGpnwmtR7oWzX2tzkZa8lP5sUe34ZqzW3vPFbQ/Bq6R213yPo6DzQHI+dO5xf59g5Ke3tlJDxW0kmMkSzNgDzyp3+6qO/1HsdPvrxsK0mUTHLbu4FXfSFXVViFw8s8jcKgYGB4kgeGM1geteQyva6Ra95lIZwNu9jIz4csmqt2+SGZA6s9MAs5pZ+4rnuSK3A+R7T3Su+d65Xlk0mq2dq90t7EG4wQFyF54YjYnYVrL+7EDW6Su0MaIiSJJEHgKKp4sMM95s7e6qfqj0mKS+u7yFOGBGZIBjYcRBz7woA/WNPOeFKRCG9RRRWPktQUnutOyazvob2NnjinYRzsh4TsRkZHIsnF+yacNVnSXREvLaS3k5ONj9lvA/OrNPZsmQ0YbWHs4omhJCidwUjtvpJblCNlZjuu5GTmqPoPqJ0y+exu07OC6wQhYNwFtlDHzxt76g9GNUlgD6d2ccN+jFIrgqMovNsseXmD7qtNV6LQNZ8MUhbiYyy3sn1ivJV8e9nY5rUa9H2ZWXOr6e1rKUycHdGB5iuC3sg5SyD9Y19dCde9KQ6bqOYruLuxM2xbbYe/wDEVYPFFAeyuoHMg+srbMPA8vGueSaYFY91Iecjn3sas7ewtvRhNMJSS/Acb7156VZ/k8n7f/arFru29CB7BjH2xHDx4OcDfOPKlJIum2tjLIsaiYE5xnYbDPga5aVaW7pcNKr/AEO44TzWpug3Vs1xGI4GRu9g8ZP1fdX3p1zbGK64YGAC5YcfrfdtQBXF7D/Tn+dSLvTYBcwRKG7OVQSCd9xtURtQtfyQn/1D/Kr6W8h9JtQYMsUThbjI4c5xtjegCnn9Ajd17KYFWwSG8RUjV7swCE27yoJE4+8xbb3E1w1G+thLKDaZIfc9qRnl4YqbrV7AFty1sGBiBX6QjhGdhy3oAqv/ABJd/wCsfkKjXGszv60z49hxUv8AtO3/ACMfvD/KplraQ4N3Ogt7WMZwTnjPvPh7KAONrcJp9rJqFxu+MQqTuSf4/wAKxvQHSJbiWfUZZOBnDhGAyQW2LDJwVA22qLf6ydavwWRhY2wLlF3bgGd8eJJxt5Zra2N+iwCeARIqRNK1qzZj7LOAeLA7NzkHGNzXQo7Vj1ZBnukup3NjatZyjj7WNIbXhPFGy/Wk33EhONvbTF6D6F6FZQw474Xik/TbBb4DJpcdXGkG/vnvnRltYnPYRsSwDHwGduFd/u8qcma5dVPGIe40UFFFFcI4UUUUAL3rV6CC8jNxCD6TGvL/AFFHh+kPCsr0Y1SK9EYvZUDQDsjA44V7P7Sf+cGwKdgpddYPV0LhvS7TuXKkMVx3ZCNx5cLbc/Gu7T6hfpmJKJl9YsYtQlkjEksN3ZxkIHQklI9w0kufWOdvLAqX0U6yYrlFtdUABBwlwDy8Bny9/jWT6Q9O7uRZYGiit3kOJ+BMO55d4nfwqt6IdDp9RMgg4PowCeI+fL8K0fCThmQg4NS6PSxrxxkTRHcOm+3tAr4Eq+gFeIcXbk48ccIHKlJ0d6XXmnOVik7oYho23QkHH8KY1p1iWU+BqFs1tIyg9onI+3zxXPOmUSS36K/8XH7n/wCk100r/Jvv0f4iuumW9q7rLZX0XFvwiTGdxjHOpkHRy6RJlURuJhgni9vhVLTRJk35Vp7lsXdkfzE/A1GPQ26+wn7VT7vRpQ0Uk80EHZKApJHhUAZ7WB/iJ/8AcNTdQPbrbJCDI6x4IHgcnnXHUtY0q3ZmnuDcSE5KxjIJ8tqzGrdaVw8Mh0+2FvAmA0mAWXJwNxyJq2NUmBsLm3tdPTttQkXi5rCpBJPu8aV3THpy+pTos2YrRXH0a8wM4JPmcV50S6Jy6u08slzwtGOJi4LE5+OwrHzxcLMuQeFiNvYa66qYrOe4uR4dHrVLdUjWOOSLBks75RyGclJT9RvWGazKB9Wu5Le0j9GgZuK7KPxI5U44hsNz5VG6C2V7fWwsYvobLjLTTAet48PPBPup26Do0VnCsEC8KL8yfEk+JrjusVbfqyUjrpGmx20KQwrwxouFHP5nxOc71LoorMby8stwFFFFQAUUUUAFFFFAGZ6Z9CrfUFy44JQO7IoGR7CPrD2Ultb6N6hpLOUZ+zYYMsWeEj877Nfo+vGAIIIyDzB3B+HjXVRq518PlCOJ+TdCs+3uYYiwAkkUMxOMDO5yfZmnJr8EFzLCsca9hOrrJORl+GEMSieAyF5+2rnpD1XWNz3lQwPuS0WwJ9oO1ZKHq+1Oxljks5451jZuBWPDgEYOQcjcbbGu96muznOBcFTNo+n3EdrPBBcRrLM0IjjYF2IzhwfgM+W9c9W6JyRCf0a7nlMMscZVC5wXGTnB+r41YnpHqFvOXutPYx8BjVY1ICAk5KFR6xJO9Z606VeixvHFHNbh7pJDzzwDGVJP1tqsWfQgtH6MXRbs/TpXOSAqls8XgOdcouikCmc311O8duiGUJnPG2e4OLPLb51Jt+sSBJjKFkJ9IaTO3qlWx8ckfKuC9MHkIc2LzGeMR3K8LBZiD3XXhGze7nR5gLW26LWNvGe0hM6ySxCOQthuzmOEIA8QQautV0c3Fn6MnEeyY274ZI4VZcMJZMjibYjGDzqs046zLM8sNrHArIiKsg2jVfVwGGcjc1Y6d1Uu7O99du4kfikjiyqsfbn4eFVStUOWyRNwW8wmaGAuzklMRE9/B9nMeNMzoZ1QsSst+QqjfsV5n9JvAezx86auiaBb2i8NvEkY8wNz7zzqyzXPbrnJYjwMonGztUiRY4lVEUYVVGABXY0UVwNtvLGwFFFFQSFFFFABRRRQAUUUUAFFFFABRRRQAZrhcWcT+vGj/pID+Ne0VKk12ZGDgNGtvyeD90n9NTEQKAFAAHIAAAfCiip3S+IYPaKKKUnAUUUUAFFFFABRRRQAUUUUAf/Z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jpeg;base64,/9j/4AAQSkZJRgABAQAAAQABAAD/2wCEAAkGBhQREBQUExQUFBUUFhgYGBgWFhcXFxwXGBoXGBgXFRwXHCceGB4jHBsYHy8gIycpLCwsFR4xNTAsNSYrLCkBCQoKDgwOGg8PGiskHyQpLC8qLCwpLzQqLy8sLCwsLC0sLCwsNC8qLDAuKiwsLC8sLCwsKiksLCosLCosLDQsLP/AABEIANUA7AMBIgACEQEDEQH/xAAbAAEAAgMBAQAAAAAAAAAAAAAABQYCBAcDAf/EAEgQAAEDAQYCBgUJBQcDBQAAAAEAAhEDBAUGEiExQVETImFxgZEHMlKhsRQjNEJicpLB8DOCstHhFlNzg6LC0kOz8RUXJEST/8QAGgEBAAMBAQEAAAAAAAAAAAAAAAECAwQFBv/EADMRAAIBAgQDBgQGAwEAAAAAAAABAgMRBBIhMRNR8CJBYXGBkTKx0eEUIzOhwfEFJEIV/9oADAMBAAIRAxEAPwDuKIiAIiIAiIgCIvOtXawS4x+uCA9Fi+oG6kgd6rt74wp0pBcGnkOs/wAho3x81Trxx29xPRtj7Tuu7y2HjK6IYecyrmkdIq3swbSfcPeoa145os+uzwl/8K5pVtVotLo69U+yJd5MboPJSFlwNbKn/TLQeLy1nunN7l0rDQj8bKZ29kWW0+kdg2znua1o95lRtX0jOJ0afGofyasrP6K6p9epSb3Zn/k1b9L0Ut+tXnupAfFxT/XiR22bRxjYONoqH/Kq/wDBYtxhd/8AfVB/l1PyYvjfRbR41angGD8l8f6LaXCs/wAWtPwhZ/kc316Fu2bFHFF3u2tLh95r2/FgW9QvWzPMU7bTnl0jZ8swKgn+jBw9Wuw/foA+8uPwWjafR7aAP2dmrcoL6Z8mZB5lTlovaXXsheXIvjW1QJa5rx+v1uvaz2pxdlcwjt4LllS4n2ckmhbLN9qhUztB8B8ai3bvxBahHQ26lV09S0t6MzwGYyHH/MVXh7rRrryuhn5nUEVLZj2rQj5ZZKlMafOU+uzXt9XycVYbpxJZ7V+xqtcfZPVf+F0O8YWEqU4q7WhZSTJNERZFgiIgCIiAIiIAiIgCIiAIkquYjxQygw677AbuPIchzP6NoxcnZEN2JC9b8ZRaSXARuTsOztPYFzm/MaPqkimS0e19c/8AAd2qirZb6trfJ0aNgPVaOz+e5Vow3ghzwHnqN3DiJcfug7DtPvXoRpwoq89zK7lsQdzYPtFr6wGVh1zvkA9o+s/vGnarzdXo7s1IA1JrO+1ozwaP9xKtKLmqYmc9tEXUEjzs9mbTaGsa1jRsGgNHgAvRF51K7W7uA8Vzblz0RaVa96bd3fl8YUfXxnZ2/wDUZp9tv5SrqEnsiLonUWp8oqf3X+oJ01X+7H4gq2JNtFqfKqg3pHwcCn/qTR6wc3vCWYNtR144es9onpaTHE/WjK/8TYPvW9SrNd6pBWaJuL0BT6mC61n1sVoc0f3VTrMM7jaPNpOu6r94WWhmDbdZXWWoTpXs4hhdvOUS0njIl2vBdQXnXoNe0te0OadCHAEHvBW8a7T1+/XmUcEUWzV7fZWB9Go28bP2EmoANxxdPD6/cFP3DjWz2s5Q7o6sx0dSA6RuG8HbHQa8wFo2zBj6LzVsFQ0n8aZMsd2az26GRyyrZtmFKduoMdaqbadoLRmdT0cDyJ1Do5GQNYPFXk6cld+639V9CEmiyIqfdXy+yV6dCoPlVB7srauuZgiZedSAAD60zIAdMNVwXPOGV73Lp3CIioSEREAREQBEUNiK+20KbiTAA1jfsaO0q0YuTsgaeKcTMoUzrPAAHVx/4jif0eZudUtVUved/IDgAPgF9tFofa6xe7bgODW8v1uuiYQwuKbW1ag13Y08Ptu7eXL4ej2cPHxMdZs17mwQRSzOOR+hpgiQ1wgtdVH1tRq3lPHa4WZ7ixpe3K4gZmzmAPEA8RPFeijrwLqdRlVpJHqPZOhaTo9oOgc066btLtyGxwym6j1NLWJFRt43/SoiXOb3kwPDn3BVLEuPYJp0YcdubR/yPu71DXVhS1W49I92Rh+u/UmNCGNG8Hh1QtoYeyzVHZEOfciVvT0jDamC7/Q3y9Y+MKvuvq2WmRTDyOVJp+LZd5ldAurAdloalnSu51NR4N9X3E9qsLGBogAADYDQK3Gpw+CN/MjLJ7s5HSwPbqpl1MieL3N/Ml3uW9R9GFpmTUpN/feTP4PzXUEVXi6ndYcNHOf/AGvrHe0Nnj651751Xm70Z2lpllZkjbr1G/AGF0pFX8VU5k5Ec2OF7wpatdXd2UrWQPKqNR2ar46+bdZyekq1mgDa0WYOp+NWl1j3gLpSJ+Iv8STGTkUe7MZV+NnpVxEudZKgLv8A8X/OecKbu7G1lrOydJ0VTSWVgabgTw62hPYCV7XjhOzV9XUmh2+dnUdPOW7+MqEvLCtdrYBZbaY2p2kDpR/h1dwfEAKfyp+HXXIjtIuSLnN2F1J/R2Su+zVR/wDUtkupnkKTtwOUalWCx40DXilbKZslU7Fxmk7tZUGnnoJAklUlRa21+fXlclS5lmRfAV9WBcIiIAiIgCIiAIi+EwgNe3Wvo2zxO38/BcixFe5tdbK0ksadO08XHv8Ah4qyY5v0n5pnrVNI5M2A7Mx37AV5ejvDYe51eoA5jZayRo5x9ZxB4AGO8nkvQoxVKHEkZS7TsjcwVhgGKrx1Gnqj2nDj90fHuM3tYUqQa0NaAABAA2AC+VqwY0k/rsC46k3Ulc0SsY2u1tptLnH9fkO1cvxLit9peadE9XYuHHsHJvx4r7i3ErrTUNGkerMOI4/ZHYOfFTeDcHgNFWqOru1p+t2n7PIcd9t+uEI0Y557mbbk7I0cJ4Hc456oIpkAtP1ncxrqBxzcQeGhXQ7LZGUmhrGhrRwH61Pavlss/SU3MzOZI0c0w5p4OHaDrrI5ghfLC55pt6UAPGjsvqkgxmbqYB3AOomCuapUlU1ZeKy6I90RRl5Yho0BL3tHj8OJ8AVkk3oixJoqBePpOAkUmk9p0Hvk+4KO/tDeVf8AZ0nwdiKbo83S1dCw093p5lM6OnkrHpRzHmuWUr5t9B7g9tJzjEiq2S3SdMjmxII3nYLbs2IrfUJFOhZnkCYFN0wOP7Ucwq8KN7Zl7leLHY6UCvq58cUWin+2sTW+NWlP3SWFpPHdSV3Y2pkjO2tTHGctRvgQc3uVJwy7te6J4kdmy3otG7b8oWkTRqsqRuGuGYfebu3xC8rZiShSeWPeQ5sSA1x3E7gcis5dnfQs5JK7Z7Xrc1K0syVmB44cx907hYMuOn8nFCpNZgEfOnO49pPMcIiOC9LuvanXDjTdmyxOhG+24/UL3tVpbTYXuMNaJJgn4KVN20eg0epG3Dh4WTO1lWo6kYyU3nMKcTIYd4OmnZzJKl1FWbE1Co9rGvJc4wBlcPiF6W7EFGi/JUcQ6AYyuOh7golPN2myFKKWjJFFDf2vs3tn8D/5L0oYoszzAqAH7Qc0ebhCrmXMZ480SqIoe04ss7DGcuI9kEjz2PgVLaW5ZyS3JhFD2bFlneYzlpPtAgeew8VMSiaewUk9goy/7wFKkSTAAJPcOHjspNc39IV8TFMa5usQN8o0YI7Tr+6t6MM80iJOyK83PXe6pvUrVOipjtMZzts1pYzuqHkuv3Xd7aFFlJuzGgd54uPaTJ8VSsJXKRbQ1wgWOi0cYNWpJc4TuMxqifsN5aX9a4md2orbq37FYLvCoOPcTkDoqZ6zhuODeJ7z8O9WfEl7iz0XOPL+gHidPNULCdzutls6Srq1sVH8tdabPHR0eyIShBK9SWyJk+5G5gfCgeekqDqDf7R9nu5+S6QAvjWgbCO7t1PvX1Y1ajqSuyyVgo69g5uSqx2tMwWl0Nex0ZxyzCA5p5tiQHFbteuGNLnGAFzS/b9q3hW6GhPRzGn1uwdnxiTptNGm5vw7yJM3MQ46dUcaVmE8C7h4c+86dh3XvdPo4Lz0lsqF7jrkafc5x1PcNualMM4R+SPkhrw5szxpvGhDZ9YOB30ILTwdpaFrOqodml795VRvrI0bBcdCh+ypMYeYaM3i46nxK3kRcrberNDnWKvplX9z+Bi+4dqmla6YOknIf3hA98L5ir6ZV/d/7bFjfo6OuxzTqadJ/cQ0DXlq2fFcne34nnPSTlyZKY7tXzlNnstLj+8YH8J81WjRh+UjUGD5wVJ25wtNt0JcHva0djdAY7Bqte8fpVX/ABn/AMZSWruKnak34k5fGDiB0gc2sGCYrktqtA1PRWinFRuntZgqu3M92mZzjJ6zsziAJ1cfWMDfir7jC25LMWjeoQ3w3d7hH7ygcGWQOrue6IY3Sfadp8M3mt6tRzaizWqs01FHlg235LRlnSoMviNW/mP3lbcR/Rav3fzCoFppGjXIG9N/VP3TLT8Cr1fVoFSwveNnUw4eMFZwfZaJpPsSi+4puHvpVH735FbmM/pR+4381p4e+lUfvfkVuYz+lH7jfzVP+PUyX6b8z7cWGRaaZeahbDi2Ms7AGd+1Rl63f0FZ1MnNljWIkEA7cN1nZLxr0qZ6Nz2sLtSBpmIHGN4jSVjY7K60VcpeMzj6z3b+erj2KNGrJalXlaSS1JqteT//AExmplz+jn7IzGPIZVFXHY6VWoW1n5BGmoEnlJ0CuzrhYbN8n1ygb8c0zm89VTrfhevSPqGo3mzX/TuP1qryi1ZmtSElZtX0Ni9MKva/5gOqMIkGW6HkToD/AFVnw1RqsoBlZpaWEhskHq6EbE7SR4KhWe11KLuo5zCDqNtftA6HxCutzYnbUpTVIa8GDyO2o5b+5TBxuTRcM19iUvCrlpnmdPP+krmF2M+W3qzixrzUP3KXq+Bdl/EVdsZW/o6DiNCGGPvO6rfeq96K7FLrRW5Zabf4nf7F6dHsUpTOiWrSOhr4TC+rQvy2ClRc47QSe4CT/LxXIld2NChYvvD5RaRSM9HTBqVAPZaJy9hLYaDzqq34Mu40rK1zv2lYmq/vfqB2Q2NO9VfA9xttjbVVrtzNqOFPdzdiKjoIIMZsn4F0QBdVeSiuGu4zir6n1CUUFi6+vk9Axq93VaOZOgH65Fc0YuTsi7dir43xA6tU+TUiY+uRyP1fHj4DmrNhPDTbLTBI+ccNfsj2e/n/AEUV6PbgAputFQB76rjlJE9VrvWE8XOEzya08VdF0VZqK4cdluVir6s869EPY5pmHAgwS0wRBgtIIPaNQvK721AwNqnM5umbTrgbPIGxI3G0zGkLZWlelne5odSMVKZzNBJDXcHMfHBwkTBymHQYhc610LPmbqL4CtLo6z60l3R0mHRoguqGN3kjqN19UakgGQJaYSuCjYpfNsrRzb7mNCksUXe1tGhUa0AugPIAGZxY2C6NzDYk9inLfhSlWqOqONQF0TBEaAN0lvILctt0sq0RSdmyjLBBE9Xbgscj18Tm4T7V+8puDrNntQPsNc7x9UfxT4LRvH6VV/xn/wAZV7um4admLiwuJdAOYg7TtAHNatbB9F1Rzy6pLnFx1bEkz7Krw3axHBllSIDGdtz2gMG1MR+86Cfdl8lH2a4K9VgeymXNOxlo2McTKt1owdRe9z3Oqy4knrN3JnTqqYstmFNjWN2aABO+nNTw23dk8Fyk3I5nbbtqUSBUYW5pjUGY32JU9dttzXdXYd6f8LjI9+byVkva5adpDQ/MMswWkA67jUHkPJalnwnSY17Q6pFRuV0lu0gyOrv/ADKKDT0IVFxk7bFQw99Ko/e/Ircxn9KP3G/mrFY8JUaVRr2uqS0yJIjx6q9LzwzSr1M7y8GAOqQBp3gqMjy2CoyyZfEj8JWVtWx1GO2c9wP4WajtG6qVqs7qVRzDo5jokabbEe4hdIuq6mWdhYwuILs3WIJkgDgByWreeGqVd+dxcDAHVIExxMg6/wAlLg2kTKi3Fc0Ql5XnUq2OnWY97SwllXKS3UgamPA9mdamH8Smk93TOe9rgNSS4tInmdteHIK03bcFOgHhpc5rxDmvILePCO2FpWjBNFxlpezsBBHhmBPvRxluHCpdSW5AYovenaHsNMHqgguIgmYgc9Nd+aXPhl1ennnKJIE8QI1GnOR4Kfs+CaLTLi9/YSAPHKAfep5jA0AAAACABoAOQRQbd5CNFylmmUP0jWvq5ebx5Nbr74Ur6NbNksDXRBqPe4+DsgPk0KrekOtNRg7Hn8RA/JXvCFPLYLN20WO/EA7816dTSglzZqvjJdUz0j2/LRy+0QP9x9wA8Vc1zD0kVTUrMpt3Mgd7iGD+FZYaN6iLTdkXTBVi6KwUBxczOe+oS/XumPBTaxpUw1oaNgAB3DRZLGUs0myyVkCVzq+GVbfbHspCRQaOIEOqEMzakeq3M7nNPTdXm97UKdF7jsGny4+6VXfRtZj8nq13Rmr1XGexvVj8Wc+K2pPJFz9EVlq7Ezed407DQZDSWjLTY1vY0xJ4CGqAPpAd0gPRDooEiZfP1iDtA1AEaxMiYEnjK731qTAwCGvkkuDQNCBuY4qjWuyOpuyuyzE9VwcNZ4tMLbDUqVRdp9rU8/GYivRd4Ls6XfqdXpVQ4AtIIOxGoWFW1sa5jXOAc8kNbuTGpIA4DidhI5rk9jvR9Gp8y5zXbOLYgA+1Oh7t+Kz+V1M7qnS1c7tC7pHzA1DZB0aCTDRoJKv+AnfdFP8A1Kdk2mdDNzO+Vis49I2TDDIbSdlAFRoJIc4gFpO4zCIl0zC57dmL6zHjpnOq04IIyszbaEEAEmeZ2J4qQuDGTWUyyvmGQwx2riaf1c51OZo0J4xO5KwqUKq3Wx1UsXRns9+ZckXgLdTgnpGQBJOYQBzJnQKObiuzmoaYfMNJDtMhgSQ13Ex4LmSbOttLcmEVKsmP3Z/naYyGdGauHL1iAeXBSt341o1M+eaWXbNrmHPq8ezXhutJUakd0zGGJpT0jJE5aA4scGEB2U5Sdg6NCfFcws9716VQO6R5c0mQ57nNJ2IcCdR+tFtX1iWrWquNOpUZTnqhpLDHM5dTJ112lQ4dr+veu/DULfqLddeR5eNxWZJ0W9Hrrp89S6Wf0gNJAqUi0cS12aD2CBI8fNSWFb5faadRz4ltQgAcGkAgHnEkT2LnSufo/qNyVWyc+YEjhliGkeOb3KuKw0KUM0eZfBYypWqZZW2f8Elim8q1Cm19LJlE5y+OzKBLhJOugnZY4QtVarRL6zswLuoYgxsZjSJ2WxiW7HV7OWsjMCHAHYlv1TqIlRmEsTVLS9zHhkBmZpYCNiAQQSeY8lwpXg7LY9Nu01d79xaERFmahERAEREByLHrvnh/hj3veunXD9Es/wDg0/4GrmWPGfPN/wAMe5zpXSsNVc1isx50KXnkbK7q/wClEyj8TJJcrxIc152cc6lAedX+q6ouU4hMXnQPKrQPlU/oqYX4n5E1NjqyIi5DQrWP7Tksbu3TzIafcSt3B9DJYLMOdJrvF4zn3lQ/pMP/AMXxHxVguNzRZbPBGXoqYbrv1BETvouh/orzKf8ARpY1+hVPvU/+41c2zEugCGjcnj2Afmr7i+zVn0ajnOim1zMlOnJLuu2X1TE9zBoIkl2gbSHM5jzXbgksrV1c8b/JNqcZWdrbmLRErJYZeC+512xmo6S0PMnTc3eOv9b+pkvOsyRoYI1B7e3sWWbsKDUq7mu4pGm07y2W5iGzBiP58Vm0yF9WOTkoyuLuvUlzU1Z6cvuZIsZ7Ekq2ddIpw34e4J1hfQEAX39fqdlC07UiW7vJH+2fCVY8CWQm0OfpDGEHXWXREDeNN1jZ7noMqU6Vd8Vi3JkDSWl9RzixxdxgPaI+yNdFpX7cbrI+mA4uLmktc0ZTnBghoBkaFnHUkrzqldV+xt8u89ijhpYb8ze29t9bfLXQ6TXqhrXOJAABMnQCOJXPcK0qta1iq0iWnPUJgaPmQBG518t1tYxvE1Cyi1zszID2HQOe4NLTyMHnzVluHDzbKajmucekyyDHVy5oEjf1onsXEnkg+b+R6UlxKi5R+ZLoiLA6QiIgCIiAoOKLgq2is3omF0CoxxBaMubRpMkaak+Cs+E7FVo2OlTrAB7AQQDIjMcuo45YWzT6tocPaE/r3reW06jcVEqo63Co9+YPqWqu51N7KeUBsukkOFTO0gDQiJ4q8LTZ1a7h7bQfEafzVac3B3RLVzcCIizJK7ja632igKdMS4uECQOLZOpA0EnwXth24TSp0jXOerTptY0EgtphrQ2KYGkkDV3rGd4gCUt2jQ72XA+Gx9xWwteI8mUrlV7hVfGlx52Gu0EvY0AtAmW5t/3QXH/wrQirCbhJSRFSnGpFxlszmlHCtd9J1TIRGXK06OcDuRyga6rUtVx1qTM9RhYAQ0TEkuDjpE7ZfeF1G0WplMS9zWCYlxDRPKSud4gxC+0uy6NptOjQQ4FwLhnnKDqDtMLtpVatWdvfyPMxFChQp387eevXIhgPcsgFgBx+CyadF6VNra3r4Hj1k3rf08T6iItzlCIiAIiICdwhedKjVIqADPADyRlbl1EyNJPGeA71c7fdDa1WjULnA0SSIiDOXQyNtOHNcvXR8IWlz7JTzR1ZYInZnVEyd9F42Mo5Hnj3n0X+OxLqx4cu49LXh5j7Qys05HNMuygdfb1j3CPFSqIvPPWCIiAIiIAiIgNC8eq5j+Rg936nzW+vK00c7C3n8eCWZhawA6kBT3A9Vq22meq5oktOw5HQraRE7AIiKAfHNkEHY6L5SZlaBvAjVZIgCpGNX5aweyv1oDHU2OIc3Rzsxyu0mQIjiruoO88H0a9Q1C6o1zvWyuEGAAPWaY0HCFrSlGM05bGNeEp03GG/nb5FBtlsfWcHVHZ3NaGgkCYEngNdzqtfNyU1iXDpspBaXPpu0BI1aeTiNDOpGg5cJMMF7VGUJxtT0X7nzeIp1Kcm62r/AG69j5l0XxrlmvhatZRas49ddMwjNNNT5366fkfUWBEf+YQKOI72a168C3BjbMndeX3Msy+rA7FZq0JN7lKkFHVeXtYIvmZCVdSTM3FrdH0lXvD15NpfJ7LkLS+iKhJJ9dwzEQdeDj2QBHLSw9g8Ho61UgtLQ8U44mCM87xy/LQ2etZaPStquDBUAytcTBgzoPM+Z5rxsXXjVaUdkfRYDCzopuW7t7G2iIuA9QIiIAiIgCIiAIiIAiIgCIiAIiIAiIgNG+7rFpoPpZsuaIO+oIIkcRIXPr4uZ1mFMPIL3BxdBloggACQOHZxXT1TvSBZz8zU4dZh7zDh7g7yXVhZuNRK+jZw46mpUZStql9L/IqCIt+6bkq2l0MEN4vIOUc/vHsHjG69ydSMFeTPmadKdWWWCueN3Xa+0VOjpxmgnUwABGp8SB4rfvfCtShRbUdDtxUymQ3XquGgMEQDyPuvl23VToNAYxgOUBzg0Auji7iZ31JW2RK8Wpi5Tldbcj6SjgIU4ZXq+fXTOQLAe5Tl9XK75ZUp0aToMFoAhsZGudlJ0iZ476KEGq9KNSNW1vb+DxpUZUM2bna/8rryNy47MypaKVOoeo50HhOhIHi6B4q8NuwstjOis9JlJrSXVAxuYkggNbxEGD+tecvA/XxV2wbiR9QihUl5AJa/jA4P59/nzXn4qEr35eOx62CqRy27297bvpFuVK9IT2ZqYg58pIMiMvERvMgK6rVt92067ctRocPEHTtGq5ISyyTO+pFzi4o9LJUzU2GZloM7zovZVuneBDRZiHWRxdkokDpJawjXUQJGmvNWJlQOEggjmDI5Kti6ZkiIoJCIiAIiIAiIgCIiAIiIAiIgCIiAKLxNYemstRoEuAzN5y3WB3iR4qURSnZ3RDSaszj0rqtzsy2eiNopMHk0KrWvCYovrVn5XUaYdUbTBILoBdkfpDWg6aTIhSuE7/daRUa8AFhBECBkdMN7SII2Gkdq7cVV4yTitt/U83BUPw7cZPV7eS/ssCIi4T0wud2LDjH26rZy54axpIILc31ImQRs7kuiKoYgsz7Na22xoLmEjpI3GgZB7CIjhI1jRbUpNN2dnY568FJJtXSevl1r6EHiHDzrK4QS6m71XHcH2XRx5c/BTGCLje13Tv6rS0hoI1Mx1uwaQOc8tTOXffVC2NywCTqadQNzdUgzEkETBUurzrzcMkjOnhaSnxYd/XX9WLUr3pSZVZSc4B9T1RB18Ygdk7rK8baKNJ9Q/UaTHMgaDxOniubm1fK7SHWh7WNfoXAQ1rQ0wBmmBPE+0VnTp57vuRrWrcOyW7Ze8RXQ6vT+bLWvbqCW9YiD1A7dkmNRyWvhS5qtmY4VHNyky1g1DTxM9umg5dpXu287PZKNNjqogMGU+s4t4OhgOnbELyunEvymu5tOmeiaD84TGo7I48pnRVTlla7i7Uc6b38/4JxERUNAiIgCIiAIiIAiIgCIiAIiIAiIgCIiALVsd2UqJcabGsLt4ET/AE1OnatpEAREQELiO5KloyGnULC2Z1IBBj2dZ0HvUA611rGegtI6ShUDxIkuIcNcriRsTseZjgryo6+7jZamBri5paZa5vAnmDoR+tFpCa2lt+5jUg/ih8X7eq6ZQ7novFobUoMdVbTfpmytcQRrIBMGCdRpx7FesQXm+z0s9OmahzQRroIJLjA20965owvpvB1ZUYRwhzXDsPwO8rpWHr4+U0Q4tLXDqu0OUkcWHiPhsurFQkrTbuuf1OLA1YtSppWa3X0+hz6+b1daqge8NblaGgN7yZ17/cF42Oz9JUYzM1uYxLiQ0d5A47d5V1/sNSNSo5ziGOMsazq5faBmZE7ARAXpZsFUmVg+S5oHqO1686OkR5R2q6xNOEMsE07GcsHWqVVOo01fbr6lev8AcxlrFNlMEUqbKTQ93UzHrNc6ZlozjQ7xror7YieiZJaTlbJb6pMCS3s5KCteEBVtVSq94LHgdUCHAhrWggz2cuKkLVbqViosacxADWMaOs90AAADidlxTaaSXI9GmpJycrav7EmiwoVczWugjMAYOhEiYI4FZrM2CIiAIiIAiIgCIiAIiIAiIgCIiAIiIAiIgCIiAIiIDQvO5KVoaQ9gzEQHgDOOWVxGnwVKvy1VbC9tCjVeGBuYerMuLicxA117tI7SSKyk0UlBS3+/uRX9oq+bN0tSfvmNo9X1fcrfgK3PqMq53OdDx6zi46jhO2yIplNyVnb2RWNKMXdX92/my1KOFxs+Um0OLnOgBodq1kCDk5T+Z5oioakiiIgCIiAIiID/2Q=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4" descr="data:image/jpeg;base64,/9j/4AAQSkZJRgABAQAAAQABAAD/2wCEAAkGBhQREBQUExQUFBUUFhgYGBgWFhcXFxwXGBoXGBgXFRwXHCceGB4jHBsYHy8gIycpLCwsFR4xNTAsNSYrLCkBCQoKDgwOGg8PGiskHyQpLC8qLCwpLzQqLy8sLCwsLC0sLCwsNC8qLDAuKiwsLC8sLCwsKiksLCosLCosLDQsLP/AABEIANUA7AMBIgACEQEDEQH/xAAbAAEAAgMBAQAAAAAAAAAAAAAABQYCBAcDAf/EAEgQAAEDAQYCBgUJBQcDBQAAAAEAAhEDBAUGEiExQVETImFxgZEHMlKhsRQjNEJicpLB8DOCstHhFlNzg6LC0kOz8RUXJEST/8QAGgEBAAMBAQEAAAAAAAAAAAAAAAECAwQFBv/EADMRAAIBAgQDBgQGAwEAAAAAAAABAgMRBBIhMRNR8CJBYXGBkTKx0eEUIzOhwfEFJEIV/9oADAMBAAIRAxEAPwDuKIiAIiIAiIgCIvOtXawS4x+uCA9Fi+oG6kgd6rt74wp0pBcGnkOs/wAho3x81Trxx29xPRtj7Tuu7y2HjK6IYecyrmkdIq3swbSfcPeoa145os+uzwl/8K5pVtVotLo69U+yJd5MboPJSFlwNbKn/TLQeLy1nunN7l0rDQj8bKZ29kWW0+kdg2znua1o95lRtX0jOJ0afGofyasrP6K6p9epSb3Zn/k1b9L0Ut+tXnupAfFxT/XiR22bRxjYONoqH/Kq/wDBYtxhd/8AfVB/l1PyYvjfRbR41angGD8l8f6LaXCs/wAWtPwhZ/kc316Fu2bFHFF3u2tLh95r2/FgW9QvWzPMU7bTnl0jZ8swKgn+jBw9Wuw/foA+8uPwWjafR7aAP2dmrcoL6Z8mZB5lTlovaXXsheXIvjW1QJa5rx+v1uvaz2pxdlcwjt4LllS4n2ckmhbLN9qhUztB8B8ai3bvxBahHQ26lV09S0t6MzwGYyHH/MVXh7rRrryuhn5nUEVLZj2rQj5ZZKlMafOU+uzXt9XycVYbpxJZ7V+xqtcfZPVf+F0O8YWEqU4q7WhZSTJNERZFgiIgCIiAIiIAiIgCIiAIkquYjxQygw677AbuPIchzP6NoxcnZEN2JC9b8ZRaSXARuTsOztPYFzm/MaPqkimS0e19c/8AAd2qirZb6trfJ0aNgPVaOz+e5Vow3ghzwHnqN3DiJcfug7DtPvXoRpwoq89zK7lsQdzYPtFr6wGVh1zvkA9o+s/vGnarzdXo7s1IA1JrO+1ozwaP9xKtKLmqYmc9tEXUEjzs9mbTaGsa1jRsGgNHgAvRF51K7W7uA8Vzblz0RaVa96bd3fl8YUfXxnZ2/wDUZp9tv5SrqEnsiLonUWp8oqf3X+oJ01X+7H4gq2JNtFqfKqg3pHwcCn/qTR6wc3vCWYNtR144es9onpaTHE/WjK/8TYPvW9SrNd6pBWaJuL0BT6mC61n1sVoc0f3VTrMM7jaPNpOu6r94WWhmDbdZXWWoTpXs4hhdvOUS0njIl2vBdQXnXoNe0te0OadCHAEHvBW8a7T1+/XmUcEUWzV7fZWB9Go28bP2EmoANxxdPD6/cFP3DjWz2s5Q7o6sx0dSA6RuG8HbHQa8wFo2zBj6LzVsFQ0n8aZMsd2az26GRyyrZtmFKduoMdaqbadoLRmdT0cDyJ1Do5GQNYPFXk6cld+639V9CEmiyIqfdXy+yV6dCoPlVB7srauuZgiZedSAAD60zIAdMNVwXPOGV73Lp3CIioSEREAREQBEUNiK+20KbiTAA1jfsaO0q0YuTsgaeKcTMoUzrPAAHVx/4jif0eZudUtVUved/IDgAPgF9tFofa6xe7bgODW8v1uuiYQwuKbW1ag13Y08Ptu7eXL4ej2cPHxMdZs17mwQRSzOOR+hpgiQ1wgtdVH1tRq3lPHa4WZ7ixpe3K4gZmzmAPEA8RPFeijrwLqdRlVpJHqPZOhaTo9oOgc066btLtyGxwym6j1NLWJFRt43/SoiXOb3kwPDn3BVLEuPYJp0YcdubR/yPu71DXVhS1W49I92Rh+u/UmNCGNG8Hh1QtoYeyzVHZEOfciVvT0jDamC7/Q3y9Y+MKvuvq2WmRTDyOVJp+LZd5ldAurAdloalnSu51NR4N9X3E9qsLGBogAADYDQK3Gpw+CN/MjLJ7s5HSwPbqpl1MieL3N/Ml3uW9R9GFpmTUpN/feTP4PzXUEVXi6ndYcNHOf/AGvrHe0Nnj651751Xm70Z2lpllZkjbr1G/AGF0pFX8VU5k5Ec2OF7wpatdXd2UrWQPKqNR2ar46+bdZyekq1mgDa0WYOp+NWl1j3gLpSJ+Iv8STGTkUe7MZV+NnpVxEudZKgLv8A8X/OecKbu7G1lrOydJ0VTSWVgabgTw62hPYCV7XjhOzV9XUmh2+dnUdPOW7+MqEvLCtdrYBZbaY2p2kDpR/h1dwfEAKfyp+HXXIjtIuSLnN2F1J/R2Su+zVR/wDUtkupnkKTtwOUalWCx40DXilbKZslU7Fxmk7tZUGnnoJAklUlRa21+fXlclS5lmRfAV9WBcIiIAiIgCIiAIi+EwgNe3Wvo2zxO38/BcixFe5tdbK0ksadO08XHv8Ah4qyY5v0n5pnrVNI5M2A7Mx37AV5ejvDYe51eoA5jZayRo5x9ZxB4AGO8nkvQoxVKHEkZS7TsjcwVhgGKrx1Gnqj2nDj90fHuM3tYUqQa0NaAABAA2AC+VqwY0k/rsC46k3Ulc0SsY2u1tptLnH9fkO1cvxLit9peadE9XYuHHsHJvx4r7i3ErrTUNGkerMOI4/ZHYOfFTeDcHgNFWqOru1p+t2n7PIcd9t+uEI0Y557mbbk7I0cJ4Hc456oIpkAtP1ncxrqBxzcQeGhXQ7LZGUmhrGhrRwH61Pavlss/SU3MzOZI0c0w5p4OHaDrrI5ghfLC55pt6UAPGjsvqkgxmbqYB3AOomCuapUlU1ZeKy6I90RRl5Yho0BL3tHj8OJ8AVkk3oixJoqBePpOAkUmk9p0Hvk+4KO/tDeVf8AZ0nwdiKbo83S1dCw093p5lM6OnkrHpRzHmuWUr5t9B7g9tJzjEiq2S3SdMjmxII3nYLbs2IrfUJFOhZnkCYFN0wOP7Ucwq8KN7Zl7leLHY6UCvq58cUWin+2sTW+NWlP3SWFpPHdSV3Y2pkjO2tTHGctRvgQc3uVJwy7te6J4kdmy3otG7b8oWkTRqsqRuGuGYfebu3xC8rZiShSeWPeQ5sSA1x3E7gcis5dnfQs5JK7Z7Xrc1K0syVmB44cx907hYMuOn8nFCpNZgEfOnO49pPMcIiOC9LuvanXDjTdmyxOhG+24/UL3tVpbTYXuMNaJJgn4KVN20eg0epG3Dh4WTO1lWo6kYyU3nMKcTIYd4OmnZzJKl1FWbE1Co9rGvJc4wBlcPiF6W7EFGi/JUcQ6AYyuOh7golPN2myFKKWjJFFDf2vs3tn8D/5L0oYoszzAqAH7Qc0ebhCrmXMZ480SqIoe04ss7DGcuI9kEjz2PgVLaW5ZyS3JhFD2bFlneYzlpPtAgeew8VMSiaewUk9goy/7wFKkSTAAJPcOHjspNc39IV8TFMa5usQN8o0YI7Tr+6t6MM80iJOyK83PXe6pvUrVOipjtMZzts1pYzuqHkuv3Xd7aFFlJuzGgd54uPaTJ8VSsJXKRbQ1wgWOi0cYNWpJc4TuMxqifsN5aX9a4md2orbq37FYLvCoOPcTkDoqZ6zhuODeJ7z8O9WfEl7iz0XOPL+gHidPNULCdzutls6Srq1sVH8tdabPHR0eyIShBK9SWyJk+5G5gfCgeekqDqDf7R9nu5+S6QAvjWgbCO7t1PvX1Y1ajqSuyyVgo69g5uSqx2tMwWl0Nex0ZxyzCA5p5tiQHFbteuGNLnGAFzS/b9q3hW6GhPRzGn1uwdnxiTptNGm5vw7yJM3MQ46dUcaVmE8C7h4c+86dh3XvdPo4Lz0lsqF7jrkafc5x1PcNualMM4R+SPkhrw5szxpvGhDZ9YOB30ILTwdpaFrOqodml795VRvrI0bBcdCh+ypMYeYaM3i46nxK3kRcrberNDnWKvplX9z+Bi+4dqmla6YOknIf3hA98L5ir6ZV/d/7bFjfo6OuxzTqadJ/cQ0DXlq2fFcne34nnPSTlyZKY7tXzlNnstLj+8YH8J81WjRh+UjUGD5wVJ25wtNt0JcHva0djdAY7Bqte8fpVX/ABn/AMZSWruKnak34k5fGDiB0gc2sGCYrktqtA1PRWinFRuntZgqu3M92mZzjJ6zsziAJ1cfWMDfir7jC25LMWjeoQ3w3d7hH7ygcGWQOrue6IY3Sfadp8M3mt6tRzaizWqs01FHlg235LRlnSoMviNW/mP3lbcR/Rav3fzCoFppGjXIG9N/VP3TLT8Cr1fVoFSwveNnUw4eMFZwfZaJpPsSi+4puHvpVH735FbmM/pR+4381p4e+lUfvfkVuYz+lH7jfzVP+PUyX6b8z7cWGRaaZeahbDi2Ms7AGd+1Rl63f0FZ1MnNljWIkEA7cN1nZLxr0qZ6Nz2sLtSBpmIHGN4jSVjY7K60VcpeMzj6z3b+erj2KNGrJalXlaSS1JqteT//AExmplz+jn7IzGPIZVFXHY6VWoW1n5BGmoEnlJ0CuzrhYbN8n1ygb8c0zm89VTrfhevSPqGo3mzX/TuP1qryi1ZmtSElZtX0Ni9MKva/5gOqMIkGW6HkToD/AFVnw1RqsoBlZpaWEhskHq6EbE7SR4KhWe11KLuo5zCDqNtftA6HxCutzYnbUpTVIa8GDyO2o5b+5TBxuTRcM19iUvCrlpnmdPP+krmF2M+W3qzixrzUP3KXq+Bdl/EVdsZW/o6DiNCGGPvO6rfeq96K7FLrRW5Zabf4nf7F6dHsUpTOiWrSOhr4TC+rQvy2ClRc47QSe4CT/LxXIld2NChYvvD5RaRSM9HTBqVAPZaJy9hLYaDzqq34Mu40rK1zv2lYmq/vfqB2Q2NO9VfA9xttjbVVrtzNqOFPdzdiKjoIIMZsn4F0QBdVeSiuGu4zir6n1CUUFi6+vk9Axq93VaOZOgH65Fc0YuTsi7dir43xA6tU+TUiY+uRyP1fHj4DmrNhPDTbLTBI+ccNfsj2e/n/AEUV6PbgAputFQB76rjlJE9VrvWE8XOEzya08VdF0VZqK4cdluVir6s869EPY5pmHAgwS0wRBgtIIPaNQvK721AwNqnM5umbTrgbPIGxI3G0zGkLZWlelne5odSMVKZzNBJDXcHMfHBwkTBymHQYhc610LPmbqL4CtLo6z60l3R0mHRoguqGN3kjqN19UakgGQJaYSuCjYpfNsrRzb7mNCksUXe1tGhUa0AugPIAGZxY2C6NzDYk9inLfhSlWqOqONQF0TBEaAN0lvILctt0sq0RSdmyjLBBE9Xbgscj18Tm4T7V+8puDrNntQPsNc7x9UfxT4LRvH6VV/xn/wAZV7um4admLiwuJdAOYg7TtAHNatbB9F1Rzy6pLnFx1bEkz7Krw3axHBllSIDGdtz2gMG1MR+86Cfdl8lH2a4K9VgeymXNOxlo2McTKt1owdRe9z3Oqy4knrN3JnTqqYstmFNjWN2aABO+nNTw23dk8Fyk3I5nbbtqUSBUYW5pjUGY32JU9dttzXdXYd6f8LjI9+byVkva5adpDQ/MMswWkA67jUHkPJalnwnSY17Q6pFRuV0lu0gyOrv/ADKKDT0IVFxk7bFQw99Ko/e/Ircxn9KP3G/mrFY8JUaVRr2uqS0yJIjx6q9LzwzSr1M7y8GAOqQBp3gqMjy2CoyyZfEj8JWVtWx1GO2c9wP4WajtG6qVqs7qVRzDo5jokabbEe4hdIuq6mWdhYwuILs3WIJkgDgByWreeGqVd+dxcDAHVIExxMg6/wAlLg2kTKi3Fc0Ql5XnUq2OnWY97SwllXKS3UgamPA9mdamH8Smk93TOe9rgNSS4tInmdteHIK03bcFOgHhpc5rxDmvILePCO2FpWjBNFxlpezsBBHhmBPvRxluHCpdSW5AYovenaHsNMHqgguIgmYgc9Nd+aXPhl1ennnKJIE8QI1GnOR4Kfs+CaLTLi9/YSAPHKAfep5jA0AAAACABoAOQRQbd5CNFylmmUP0jWvq5ebx5Nbr74Ur6NbNksDXRBqPe4+DsgPk0KrekOtNRg7Hn8RA/JXvCFPLYLN20WO/EA7816dTSglzZqvjJdUz0j2/LRy+0QP9x9wA8Vc1zD0kVTUrMpt3Mgd7iGD+FZYaN6iLTdkXTBVi6KwUBxczOe+oS/XumPBTaxpUw1oaNgAB3DRZLGUs0myyVkCVzq+GVbfbHspCRQaOIEOqEMzakeq3M7nNPTdXm97UKdF7jsGny4+6VXfRtZj8nq13Rmr1XGexvVj8Wc+K2pPJFz9EVlq7Ezed407DQZDSWjLTY1vY0xJ4CGqAPpAd0gPRDooEiZfP1iDtA1AEaxMiYEnjK731qTAwCGvkkuDQNCBuY4qjWuyOpuyuyzE9VwcNZ4tMLbDUqVRdp9rU8/GYivRd4Ls6XfqdXpVQ4AtIIOxGoWFW1sa5jXOAc8kNbuTGpIA4DidhI5rk9jvR9Gp8y5zXbOLYgA+1Oh7t+Kz+V1M7qnS1c7tC7pHzA1DZB0aCTDRoJKv+AnfdFP8A1Kdk2mdDNzO+Vis49I2TDDIbSdlAFRoJIc4gFpO4zCIl0zC57dmL6zHjpnOq04IIyszbaEEAEmeZ2J4qQuDGTWUyyvmGQwx2riaf1c51OZo0J4xO5KwqUKq3Wx1UsXRns9+ZckXgLdTgnpGQBJOYQBzJnQKObiuzmoaYfMNJDtMhgSQ13Ex4LmSbOttLcmEVKsmP3Z/naYyGdGauHL1iAeXBSt341o1M+eaWXbNrmHPq8ezXhutJUakd0zGGJpT0jJE5aA4scGEB2U5Sdg6NCfFcws9716VQO6R5c0mQ57nNJ2IcCdR+tFtX1iWrWquNOpUZTnqhpLDHM5dTJ112lQ4dr+veu/DULfqLddeR5eNxWZJ0W9Hrrp89S6Wf0gNJAqUi0cS12aD2CBI8fNSWFb5faadRz4ltQgAcGkAgHnEkT2LnSufo/qNyVWyc+YEjhliGkeOb3KuKw0KUM0eZfBYypWqZZW2f8Elim8q1Cm19LJlE5y+OzKBLhJOugnZY4QtVarRL6zswLuoYgxsZjSJ2WxiW7HV7OWsjMCHAHYlv1TqIlRmEsTVLS9zHhkBmZpYCNiAQQSeY8lwpXg7LY9Nu01d79xaERFmahERAEREByLHrvnh/hj3veunXD9Es/wDg0/4GrmWPGfPN/wAMe5zpXSsNVc1isx50KXnkbK7q/wClEyj8TJJcrxIc152cc6lAedX+q6ouU4hMXnQPKrQPlU/oqYX4n5E1NjqyIi5DQrWP7Tksbu3TzIafcSt3B9DJYLMOdJrvF4zn3lQ/pMP/AMXxHxVguNzRZbPBGXoqYbrv1BETvouh/orzKf8ARpY1+hVPvU/+41c2zEugCGjcnj2Afmr7i+zVn0ajnOim1zMlOnJLuu2X1TE9zBoIkl2gbSHM5jzXbgksrV1c8b/JNqcZWdrbmLRErJYZeC+512xmo6S0PMnTc3eOv9b+pkvOsyRoYI1B7e3sWWbsKDUq7mu4pGm07y2W5iGzBiP58Vm0yF9WOTkoyuLuvUlzU1Z6cvuZIsZ7Ekq2ddIpw34e4J1hfQEAX39fqdlC07UiW7vJH+2fCVY8CWQm0OfpDGEHXWXREDeNN1jZ7noMqU6Vd8Vi3JkDSWl9RzixxdxgPaI+yNdFpX7cbrI+mA4uLmktc0ZTnBghoBkaFnHUkrzqldV+xt8u89ijhpYb8ze29t9bfLXQ6TXqhrXOJAABMnQCOJXPcK0qta1iq0iWnPUJgaPmQBG518t1tYxvE1Cyi1zszID2HQOe4NLTyMHnzVluHDzbKajmucekyyDHVy5oEjf1onsXEnkg+b+R6UlxKi5R+ZLoiLA6QiIgCIiAoOKLgq2is3omF0CoxxBaMubRpMkaak+Cs+E7FVo2OlTrAB7AQQDIjMcuo45YWzT6tocPaE/r3reW06jcVEqo63Co9+YPqWqu51N7KeUBsukkOFTO0gDQiJ4q8LTZ1a7h7bQfEafzVac3B3RLVzcCIizJK7ja632igKdMS4uECQOLZOpA0EnwXth24TSp0jXOerTptY0EgtphrQ2KYGkkDV3rGd4gCUt2jQ72XA+Gx9xWwteI8mUrlV7hVfGlx52Gu0EvY0AtAmW5t/3QXH/wrQirCbhJSRFSnGpFxlszmlHCtd9J1TIRGXK06OcDuRyga6rUtVx1qTM9RhYAQ0TEkuDjpE7ZfeF1G0WplMS9zWCYlxDRPKSud4gxC+0uy6NptOjQQ4FwLhnnKDqDtMLtpVatWdvfyPMxFChQp387eevXIhgPcsgFgBx+CyadF6VNra3r4Hj1k3rf08T6iItzlCIiAIiICdwhedKjVIqADPADyRlbl1EyNJPGeA71c7fdDa1WjULnA0SSIiDOXQyNtOHNcvXR8IWlz7JTzR1ZYInZnVEyd9F42Mo5Hnj3n0X+OxLqx4cu49LXh5j7Qys05HNMuygdfb1j3CPFSqIvPPWCIiAIiIAiIgNC8eq5j+Rg936nzW+vK00c7C3n8eCWZhawA6kBT3A9Vq22meq5oktOw5HQraRE7AIiKAfHNkEHY6L5SZlaBvAjVZIgCpGNX5aweyv1oDHU2OIc3Rzsxyu0mQIjiruoO88H0a9Q1C6o1zvWyuEGAAPWaY0HCFrSlGM05bGNeEp03GG/nb5FBtlsfWcHVHZ3NaGgkCYEngNdzqtfNyU1iXDpspBaXPpu0BI1aeTiNDOpGg5cJMMF7VGUJxtT0X7nzeIp1Kcm62r/AG69j5l0XxrlmvhatZRas49ddMwjNNNT5366fkfUWBEf+YQKOI72a168C3BjbMndeX3Msy+rA7FZq0JN7lKkFHVeXtYIvmZCVdSTM3FrdH0lXvD15NpfJ7LkLS+iKhJJ9dwzEQdeDj2QBHLSw9g8Ho61UgtLQ8U44mCM87xy/LQ2etZaPStquDBUAytcTBgzoPM+Z5rxsXXjVaUdkfRYDCzopuW7t7G2iIuA9QIiIAiIgCIiAIiIAiIgCIiAIiIAiIgNG+7rFpoPpZsuaIO+oIIkcRIXPr4uZ1mFMPIL3BxdBloggACQOHZxXT1TvSBZz8zU4dZh7zDh7g7yXVhZuNRK+jZw46mpUZStql9L/IqCIt+6bkq2l0MEN4vIOUc/vHsHjG69ydSMFeTPmadKdWWWCueN3Xa+0VOjpxmgnUwABGp8SB4rfvfCtShRbUdDtxUymQ3XquGgMEQDyPuvl23VToNAYxgOUBzg0Auji7iZ31JW2RK8Wpi5Tldbcj6SjgIU4ZXq+fXTOQLAe5Tl9XK75ZUp0aToMFoAhsZGudlJ0iZ476KEGq9KNSNW1vb+DxpUZUM2bna/8rryNy47MypaKVOoeo50HhOhIHi6B4q8NuwstjOis9JlJrSXVAxuYkggNbxEGD+tecvA/XxV2wbiR9QihUl5AJa/jA4P59/nzXn4qEr35eOx62CqRy27297bvpFuVK9IT2ZqYg58pIMiMvERvMgK6rVt92067ctRocPEHTtGq5ISyyTO+pFzi4o9LJUzU2GZloM7zovZVuneBDRZiHWRxdkokDpJawjXUQJGmvNWJlQOEggjmDI5Kti6ZkiIoJCIiAIiIAiIgCIiAIiIAiIgCIiAKLxNYemstRoEuAzN5y3WB3iR4qURSnZ3RDSaszj0rqtzsy2eiNopMHk0KrWvCYovrVn5XUaYdUbTBILoBdkfpDWg6aTIhSuE7/daRUa8AFhBECBkdMN7SII2Gkdq7cVV4yTitt/U83BUPw7cZPV7eS/ssCIi4T0wud2LDjH26rZy54axpIILc31ImQRs7kuiKoYgsz7Na22xoLmEjpI3GgZB7CIjhI1jRbUpNN2dnY568FJJtXSevl1r6EHiHDzrK4QS6m71XHcH2XRx5c/BTGCLje13Tv6rS0hoI1Mx1uwaQOc8tTOXffVC2NywCTqadQNzdUgzEkETBUurzrzcMkjOnhaSnxYd/XX9WLUr3pSZVZSc4B9T1RB18Ygdk7rK8baKNJ9Q/UaTHMgaDxOniubm1fK7SHWh7WNfoXAQ1rQ0wBmmBPE+0VnTp57vuRrWrcOyW7Ze8RXQ6vT+bLWvbqCW9YiD1A7dkmNRyWvhS5qtmY4VHNyky1g1DTxM9umg5dpXu287PZKNNjqogMGU+s4t4OhgOnbELyunEvymu5tOmeiaD84TGo7I48pnRVTlla7i7Uc6b38/4JxERUNAiIgCIiAIiIAiIgCIiAIiIAiIgCIiALVsd2UqJcabGsLt4ET/AE1OnatpEAREQELiO5KloyGnULC2Z1IBBj2dZ0HvUA611rGegtI6ShUDxIkuIcNcriRsTseZjgryo6+7jZamBri5paZa5vAnmDoR+tFpCa2lt+5jUg/ih8X7eq6ZQ7novFobUoMdVbTfpmytcQRrIBMGCdRpx7FesQXm+z0s9OmahzQRroIJLjA20965owvpvB1ZUYRwhzXDsPwO8rpWHr4+U0Q4tLXDqu0OUkcWHiPhsurFQkrTbuuf1OLA1YtSppWa3X0+hz6+b1daqge8NblaGgN7yZ17/cF42Oz9JUYzM1uYxLiQ0d5A47d5V1/sNSNSo5ziGOMsazq5faBmZE7ARAXpZsFUmVg+S5oHqO1686OkR5R2q6xNOEMsE07GcsHWqVVOo01fbr6lev8AcxlrFNlMEUqbKTQ93UzHrNc6ZlozjQ7xror7YieiZJaTlbJb6pMCS3s5KCteEBVtVSq94LHgdUCHAhrWggz2cuKkLVbqViosacxADWMaOs90AAADidlxTaaSXI9GmpJycrav7EmiwoVczWugjMAYOhEiYI4FZrM2CIiAIiIAiIgCIiAIiIAiIgCIiAIiIAiIgCIiAIiIDQvO5KVoaQ9gzEQHgDOOWVxGnwVKvy1VbC9tCjVeGBuYerMuLicxA117tI7SSKyk0UlBS3+/uRX9oq+bN0tSfvmNo9X1fcrfgK3PqMq53OdDx6zi46jhO2yIplNyVnb2RWNKMXdX92/my1KOFxs+Um0OLnOgBodq1kCDk5T+Z5oioakiiIgCIiAIiID/2Q=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GOFC-GOLDlogo_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05" y="6093296"/>
            <a:ext cx="3140053" cy="671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98092"/>
            <a:ext cx="1015239" cy="859908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697" y="-87204"/>
            <a:ext cx="8770303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What can the international community do to help?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7AF67-94D6-4497-8A30-18C396922196}"/>
              </a:ext>
            </a:extLst>
          </p:cNvPr>
          <p:cNvSpPr txBox="1"/>
          <p:nvPr/>
        </p:nvSpPr>
        <p:spPr>
          <a:xfrm>
            <a:off x="467544" y="119675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International community can help in the following way:</a:t>
            </a:r>
          </a:p>
          <a:p>
            <a:pPr marL="1028700" lvl="1" indent="-571500">
              <a:buFontTx/>
              <a:buChar char="-"/>
            </a:pPr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Capacity building</a:t>
            </a:r>
          </a:p>
          <a:p>
            <a:pPr marL="1028700" lvl="1" indent="-571500">
              <a:buFontTx/>
              <a:buChar char="-"/>
            </a:pPr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Providing necessary scientific/technical assistance </a:t>
            </a:r>
          </a:p>
          <a:p>
            <a:pPr marL="1028700" lvl="1" indent="-571500">
              <a:buFontTx/>
              <a:buChar char="-"/>
            </a:pPr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Identifying core areas of research for collaborative research</a:t>
            </a:r>
          </a:p>
          <a:p>
            <a:pPr marL="1028700" lvl="1" indent="-571500">
              <a:buFontTx/>
              <a:buChar char="-"/>
            </a:pPr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Execution of project/activity</a:t>
            </a:r>
          </a:p>
          <a:p>
            <a:pPr marL="1028700" lvl="1" indent="-571500">
              <a:buFontTx/>
              <a:buChar char="-"/>
            </a:pPr>
            <a:r>
              <a:rPr lang="en-IN" sz="4400" dirty="0">
                <a:latin typeface="Calibri" panose="020F0502020204030204" pitchFamily="34" charset="0"/>
                <a:cs typeface="Calibri" panose="020F0502020204030204" pitchFamily="34" charset="0"/>
              </a:rPr>
              <a:t>Provide a platform for problem solving on a continuous basis to the partners.</a:t>
            </a:r>
          </a:p>
          <a:p>
            <a:pPr marL="1028700" lvl="1" indent="-571500">
              <a:buFontTx/>
              <a:buChar char="-"/>
            </a:pPr>
            <a:endParaRPr lang="en-IN" sz="4000" dirty="0">
              <a:solidFill>
                <a:srgbClr val="66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98634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2A5805-0F0F-4A02-84BE-5D342A48FE40}"/>
              </a:ext>
            </a:extLst>
          </p:cNvPr>
          <p:cNvSpPr txBox="1"/>
          <p:nvPr/>
        </p:nvSpPr>
        <p:spPr>
          <a:xfrm>
            <a:off x="2726081" y="2924944"/>
            <a:ext cx="30700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7200" dirty="0">
                <a:solidFill>
                  <a:schemeClr val="tx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374941053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p of south asia">
            <a:extLst>
              <a:ext uri="{FF2B5EF4-FFF2-40B4-BE49-F238E27FC236}">
                <a16:creationId xmlns:a16="http://schemas.microsoft.com/office/drawing/2014/main" id="{02D80464-29AD-4F17-A2E0-D145E8D8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5"/>
            <a:ext cx="6048672" cy="558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DB082-FAAB-4E48-8504-7EF8E107D637}"/>
              </a:ext>
            </a:extLst>
          </p:cNvPr>
          <p:cNvSpPr txBox="1"/>
          <p:nvPr/>
        </p:nvSpPr>
        <p:spPr>
          <a:xfrm>
            <a:off x="3635896" y="404664"/>
            <a:ext cx="295232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SARIN COUNTRIES</a:t>
            </a:r>
          </a:p>
        </p:txBody>
      </p:sp>
    </p:spTree>
    <p:extLst>
      <p:ext uri="{BB962C8B-B14F-4D97-AF65-F5344CB8AC3E}">
        <p14:creationId xmlns:p14="http://schemas.microsoft.com/office/powerpoint/2010/main" val="3483550667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389" y="344463"/>
            <a:ext cx="827261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How it started - strong interest in a SARI from local scientists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9" b="15713"/>
          <a:stretch/>
        </p:blipFill>
        <p:spPr>
          <a:xfrm>
            <a:off x="85384" y="908720"/>
            <a:ext cx="8870795" cy="3592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84" y="4624381"/>
            <a:ext cx="88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Jan-10-13th, 2013-Regional Science Meeting, Coimbatore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4784871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/>
            </a:br>
            <a:r>
              <a:rPr lang="en-US" baseline="0" dirty="0"/>
              <a:t>Total participants =120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390" y="5369646"/>
            <a:ext cx="787301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/>
              <a:t>US – 18 researchers</a:t>
            </a:r>
          </a:p>
          <a:p>
            <a:pPr algn="ctr"/>
            <a:r>
              <a:rPr lang="en-US" sz="1600" baseline="0" dirty="0"/>
              <a:t>Nepal-3; Srilanka-2; Myanmar-1; Afghanistan, Myanmar, Bangladesh-1 each</a:t>
            </a:r>
          </a:p>
          <a:p>
            <a:pPr algn="ctr"/>
            <a:r>
              <a:rPr lang="en-US" sz="1600" baseline="0" dirty="0"/>
              <a:t>Pakistan, China invited but could not attend – Visa issues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aseline="0" dirty="0"/>
              <a:t>India – University Researchers, Government, Non-Government, NGO’s </a:t>
            </a:r>
          </a:p>
        </p:txBody>
      </p:sp>
    </p:spTree>
    <p:extLst>
      <p:ext uri="{BB962C8B-B14F-4D97-AF65-F5344CB8AC3E}">
        <p14:creationId xmlns:p14="http://schemas.microsoft.com/office/powerpoint/2010/main" val="187878806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60648"/>
            <a:ext cx="788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Meeting Summary-Need for SARI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NASA The Earth Observer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048438"/>
            <a:ext cx="806489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March/April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6465005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http://eospso.gsfc.nasa.gov/eos_homepage/for_scientists/earth_observer.php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67" t="10940" r="52165" b="6531"/>
          <a:stretch/>
        </p:blipFill>
        <p:spPr>
          <a:xfrm>
            <a:off x="683567" y="1029422"/>
            <a:ext cx="7739243" cy="50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496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697" y="-87204"/>
            <a:ext cx="8770303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State of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64096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 Newly formed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-2013, Coimbatore, India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Representatives from South Asia have been attending the meetings (Fire and Ag. expertise)</a:t>
            </a:r>
            <a:endParaRPr lang="en-US" sz="44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-2014 – Air Quality in Asia – Hanoi, Vietnam (Fire)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-2015 – Bogor, Indonesia (Fire)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-2016 – Ho Chi Minh City, Vietnam (Fire)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- 2017 – Chiang Mai, Thailand (LCLUC), New Delhi (Ag).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59057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697" y="-87204"/>
            <a:ext cx="8770303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Current regional/national needs and priorities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980728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-Agriculture and water resources are the important themes identified during the Coimbatore meeting. 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-SARI regional meeting during May, 2017 identified the following to develop applications for :</a:t>
            </a:r>
            <a:r>
              <a:rPr lang="en-US" sz="44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-     Crop type and area mapping, yield forecasting;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Crop water requirements analysis; 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Drought assessments and early warning;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Agricultural fires and pollution mitigation;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LCLUC w.r.t. to Agriculture; </a:t>
            </a:r>
          </a:p>
          <a:p>
            <a:pPr marL="571500" indent="-571500">
              <a:buFontTx/>
              <a:buChar char="-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Capacity building and training activities w.r.t. remote sensing of agriculture and water resources.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9069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697" y="-87204"/>
            <a:ext cx="8770303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New partners from the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99484"/>
            <a:ext cx="8784976" cy="596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India has strong remote sensing expertise 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ISRO, regional remote sensing centers,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Mahalonobis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Crop Forecasting Center,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Nepal - ICIMOD-SERVIR Himalayas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IWMI – Sri Lanka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Pakistan – Due to political reasons, it is not easy to collaborate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Bhutan – Local Universities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Bangladesh – Good contacts with Agriculture and Water resources ministry;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Afghanistan – through MAIL (Ministry of Ag. and Livestock through ICIMOD, SERVIR)</a:t>
            </a:r>
          </a:p>
        </p:txBody>
      </p:sp>
    </p:spTree>
    <p:extLst>
      <p:ext uri="{BB962C8B-B14F-4D97-AF65-F5344CB8AC3E}">
        <p14:creationId xmlns:p14="http://schemas.microsoft.com/office/powerpoint/2010/main" val="86922294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697" y="-87204"/>
            <a:ext cx="8770303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What could be done without funding..!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0A655-7891-40C1-BDCF-B1652BCA7F8B}"/>
              </a:ext>
            </a:extLst>
          </p:cNvPr>
          <p:cNvSpPr txBox="1"/>
          <p:nvPr/>
        </p:nvSpPr>
        <p:spPr>
          <a:xfrm>
            <a:off x="179512" y="980728"/>
            <a:ext cx="8739511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Training programs for capacity building for students,</a:t>
            </a:r>
          </a:p>
          <a:p>
            <a:pPr lvl="1" algn="just"/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early carrier scientists by SARIN Network personnel which may be self-supported. Seed money can be sought from local/regional</a:t>
            </a:r>
            <a:r>
              <a:rPr lang="en-IN" sz="40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scientific/funding institutions.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Informal web-based presentations from regional experts can be facilitated showcasing various LCLUC application projects.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Study material (on-line) on various application areas can be developed and uploaded on LCLUC/related website.      </a:t>
            </a:r>
          </a:p>
        </p:txBody>
      </p:sp>
    </p:spTree>
    <p:extLst>
      <p:ext uri="{BB962C8B-B14F-4D97-AF65-F5344CB8AC3E}">
        <p14:creationId xmlns:p14="http://schemas.microsoft.com/office/powerpoint/2010/main" val="1168422439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697" y="-87204"/>
            <a:ext cx="8770303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What could be done with additional funding..!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09BE3-5B21-4787-96F5-070908729BB7}"/>
              </a:ext>
            </a:extLst>
          </p:cNvPr>
          <p:cNvSpPr txBox="1"/>
          <p:nvPr/>
        </p:nvSpPr>
        <p:spPr>
          <a:xfrm>
            <a:off x="373697" y="1055796"/>
            <a:ext cx="8518783" cy="727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Additional funding by participating countries is</a:t>
            </a:r>
          </a:p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must for putting the network on firm pedestal. </a:t>
            </a:r>
          </a:p>
          <a:p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Institutional continuous support mechanism  is necessary in this regard.</a:t>
            </a:r>
          </a:p>
          <a:p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Additional funding will go a long way in establishing </a:t>
            </a:r>
          </a:p>
          <a:p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SARI footprint in a sustainable way: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Workshops/Symposia can be organised.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Training activities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Evaluation of different algorithms, testing and validation and sharing  regional science expertise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4000" dirty="0">
                <a:latin typeface="Calibri" panose="020F0502020204030204" pitchFamily="34" charset="0"/>
                <a:cs typeface="Calibri" panose="020F0502020204030204" pitchFamily="34" charset="0"/>
              </a:rPr>
              <a:t>Better flow of knowledge and information among partner countries/researchers.</a:t>
            </a:r>
          </a:p>
          <a:p>
            <a:endParaRPr lang="en-IN" sz="4000" dirty="0">
              <a:solidFill>
                <a:srgbClr val="66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4000" dirty="0">
              <a:solidFill>
                <a:srgbClr val="66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4000" dirty="0">
              <a:solidFill>
                <a:srgbClr val="66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0142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34656</TotalTime>
  <Words>592</Words>
  <Application>Microsoft Office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Tahoma</vt:lpstr>
      <vt:lpstr>Times New Roman</vt:lpstr>
      <vt:lpstr>Global</vt:lpstr>
      <vt:lpstr>PowerPoint Presentation</vt:lpstr>
      <vt:lpstr>PowerPoint Presentation</vt:lpstr>
      <vt:lpstr>PowerPoint Presentation</vt:lpstr>
      <vt:lpstr>PowerPoint Presentation</vt:lpstr>
      <vt:lpstr>Current State of Network</vt:lpstr>
      <vt:lpstr>Current regional/national needs and priorities</vt:lpstr>
      <vt:lpstr>Potential New partners from the region</vt:lpstr>
      <vt:lpstr>What could be done without funding..!</vt:lpstr>
      <vt:lpstr>What could be done with additional funding..!</vt:lpstr>
      <vt:lpstr>What can the international community do to help?</vt:lpstr>
      <vt:lpstr>PowerPoint Presentation</vt:lpstr>
    </vt:vector>
  </TitlesOfParts>
  <Company>The University of the South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from airborne platforms</dc:title>
  <dc:creator>George P Petropoulos</dc:creator>
  <cp:lastModifiedBy>Prof. JK Garg</cp:lastModifiedBy>
  <cp:revision>2631</cp:revision>
  <cp:lastPrinted>2015-09-29T15:08:33Z</cp:lastPrinted>
  <dcterms:created xsi:type="dcterms:W3CDTF">2004-01-27T17:52:06Z</dcterms:created>
  <dcterms:modified xsi:type="dcterms:W3CDTF">2017-09-13T08:36:48Z</dcterms:modified>
</cp:coreProperties>
</file>