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48" r:id="rId1"/>
  </p:sldMasterIdLst>
  <p:notesMasterIdLst>
    <p:notesMasterId r:id="rId37"/>
  </p:notesMasterIdLst>
  <p:handoutMasterIdLst>
    <p:handoutMasterId r:id="rId38"/>
  </p:handoutMasterIdLst>
  <p:sldIdLst>
    <p:sldId id="482" r:id="rId2"/>
    <p:sldId id="483" r:id="rId3"/>
    <p:sldId id="509" r:id="rId4"/>
    <p:sldId id="507" r:id="rId5"/>
    <p:sldId id="526" r:id="rId6"/>
    <p:sldId id="515" r:id="rId7"/>
    <p:sldId id="522" r:id="rId8"/>
    <p:sldId id="518" r:id="rId9"/>
    <p:sldId id="519" r:id="rId10"/>
    <p:sldId id="510" r:id="rId11"/>
    <p:sldId id="559" r:id="rId12"/>
    <p:sldId id="560" r:id="rId13"/>
    <p:sldId id="512" r:id="rId14"/>
    <p:sldId id="514" r:id="rId15"/>
    <p:sldId id="523" r:id="rId16"/>
    <p:sldId id="524" r:id="rId17"/>
    <p:sldId id="525" r:id="rId18"/>
    <p:sldId id="528" r:id="rId19"/>
    <p:sldId id="556" r:id="rId20"/>
    <p:sldId id="531" r:id="rId21"/>
    <p:sldId id="532" r:id="rId22"/>
    <p:sldId id="533" r:id="rId23"/>
    <p:sldId id="535" r:id="rId24"/>
    <p:sldId id="536" r:id="rId25"/>
    <p:sldId id="534" r:id="rId26"/>
    <p:sldId id="537" r:id="rId27"/>
    <p:sldId id="550" r:id="rId28"/>
    <p:sldId id="557" r:id="rId29"/>
    <p:sldId id="539" r:id="rId30"/>
    <p:sldId id="540" r:id="rId31"/>
    <p:sldId id="541" r:id="rId32"/>
    <p:sldId id="542" r:id="rId33"/>
    <p:sldId id="545" r:id="rId34"/>
    <p:sldId id="552" r:id="rId35"/>
    <p:sldId id="558" r:id="rId36"/>
  </p:sldIdLst>
  <p:sldSz cx="9144000" cy="6858000" type="screen4x3"/>
  <p:notesSz cx="6877050" cy="9656763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42">
          <p15:clr>
            <a:srgbClr val="A4A3A4"/>
          </p15:clr>
        </p15:guide>
        <p15:guide id="2" pos="216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hlink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D6E2F6"/>
    <a:srgbClr val="CCECFF"/>
    <a:srgbClr val="969696"/>
    <a:srgbClr val="CCFFFF"/>
    <a:srgbClr val="CC3300"/>
    <a:srgbClr val="663300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81" autoAdjust="0"/>
    <p:restoredTop sz="97297" autoAdjust="0"/>
  </p:normalViewPr>
  <p:slideViewPr>
    <p:cSldViewPr>
      <p:cViewPr varScale="1">
        <p:scale>
          <a:sx n="78" d="100"/>
          <a:sy n="78" d="100"/>
        </p:scale>
        <p:origin x="1344" y="5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120"/>
    </p:cViewPr>
  </p:sorterViewPr>
  <p:notesViewPr>
    <p:cSldViewPr>
      <p:cViewPr varScale="1">
        <p:scale>
          <a:sx n="58" d="100"/>
          <a:sy n="58" d="100"/>
        </p:scale>
        <p:origin x="-1770" y="-78"/>
      </p:cViewPr>
      <p:guideLst>
        <p:guide orient="horz" pos="3042"/>
        <p:guide pos="216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D:\cenk_belge\cenk_yayin\uluslararasi_konferans_bildiri\istanbul_carbon_summit\NPP_Paper\Climate_statistik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D:\cenk_belge\cenk_yayin\uluslararasi_konferans_bildiri\istanbul_carbon_summit\NPP_Paper\Climate_statistik.xlsx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166220847157588"/>
          <c:y val="0.10784193289757979"/>
          <c:w val="0.85617770671471127"/>
          <c:h val="0.7242433501782426"/>
        </c:manualLayout>
      </c:layout>
      <c:lineChart>
        <c:grouping val="standard"/>
        <c:varyColors val="0"/>
        <c:ser>
          <c:idx val="0"/>
          <c:order val="0"/>
          <c:tx>
            <c:strRef>
              <c:f>Sayfa1!$B$3</c:f>
              <c:strCache>
                <c:ptCount val="1"/>
                <c:pt idx="0">
                  <c:v>Present</c:v>
                </c:pt>
              </c:strCache>
            </c:strRef>
          </c:tx>
          <c:spPr>
            <a:ln w="28575" cap="flat" cmpd="sng" algn="ctr">
              <a:solidFill>
                <a:srgbClr val="00B0F0"/>
              </a:solidFill>
              <a:prstDash val="solid"/>
              <a:miter lim="800000"/>
            </a:ln>
            <a:effectLst/>
          </c:spPr>
          <c:marker>
            <c:symbol val="diamond"/>
            <c:size val="6"/>
            <c:spPr>
              <a:solidFill>
                <a:schemeClr val="lt1"/>
              </a:solidFill>
              <a:ln w="28575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c:spPr>
          </c:marker>
          <c:cat>
            <c:strRef>
              <c:f>Sayfa1!$A$4:$A$15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Sayfa1!$B$4:$B$15</c:f>
              <c:numCache>
                <c:formatCode>General</c:formatCode>
                <c:ptCount val="12"/>
                <c:pt idx="0">
                  <c:v>-0.1</c:v>
                </c:pt>
                <c:pt idx="1">
                  <c:v>-0.04</c:v>
                </c:pt>
                <c:pt idx="2">
                  <c:v>4.1900000000000004</c:v>
                </c:pt>
                <c:pt idx="3">
                  <c:v>9.86</c:v>
                </c:pt>
                <c:pt idx="4">
                  <c:v>14.26</c:v>
                </c:pt>
                <c:pt idx="5">
                  <c:v>18.79</c:v>
                </c:pt>
                <c:pt idx="6">
                  <c:v>22.16</c:v>
                </c:pt>
                <c:pt idx="7">
                  <c:v>22.04</c:v>
                </c:pt>
                <c:pt idx="8">
                  <c:v>17.91</c:v>
                </c:pt>
                <c:pt idx="9">
                  <c:v>12.21</c:v>
                </c:pt>
                <c:pt idx="10">
                  <c:v>5.81</c:v>
                </c:pt>
                <c:pt idx="11">
                  <c:v>1.23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Sayfa1!$C$3</c:f>
              <c:strCache>
                <c:ptCount val="1"/>
                <c:pt idx="0">
                  <c:v>RCP 2.6</c:v>
                </c:pt>
              </c:strCache>
            </c:strRef>
          </c:tx>
          <c:spPr>
            <a:ln w="12700" cap="flat" cmpd="sng" algn="ctr">
              <a:solidFill>
                <a:sysClr val="windowText" lastClr="000000"/>
              </a:solidFill>
              <a:prstDash val="dash"/>
              <a:miter lim="800000"/>
            </a:ln>
            <a:effectLst/>
          </c:spPr>
          <c:marker>
            <c:symbol val="square"/>
            <c:size val="6"/>
            <c:spPr>
              <a:solidFill>
                <a:schemeClr val="lt1"/>
              </a:solidFill>
              <a:ln w="12700" cap="flat" cmpd="sng" algn="ctr">
                <a:solidFill>
                  <a:sysClr val="windowText" lastClr="000000"/>
                </a:solidFill>
                <a:prstDash val="dash"/>
                <a:miter lim="800000"/>
              </a:ln>
              <a:effectLst/>
            </c:spPr>
          </c:marker>
          <c:cat>
            <c:strRef>
              <c:f>Sayfa1!$A$4:$A$15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Sayfa1!$C$4:$C$15</c:f>
              <c:numCache>
                <c:formatCode>General</c:formatCode>
                <c:ptCount val="12"/>
                <c:pt idx="0">
                  <c:v>2.0499999999999998</c:v>
                </c:pt>
                <c:pt idx="1">
                  <c:v>3.07</c:v>
                </c:pt>
                <c:pt idx="2">
                  <c:v>6.21</c:v>
                </c:pt>
                <c:pt idx="3">
                  <c:v>11.63</c:v>
                </c:pt>
                <c:pt idx="4">
                  <c:v>16.27</c:v>
                </c:pt>
                <c:pt idx="5">
                  <c:v>20.7</c:v>
                </c:pt>
                <c:pt idx="6">
                  <c:v>24.41</c:v>
                </c:pt>
                <c:pt idx="7">
                  <c:v>24.58</c:v>
                </c:pt>
                <c:pt idx="8">
                  <c:v>20.14</c:v>
                </c:pt>
                <c:pt idx="9">
                  <c:v>14.69</c:v>
                </c:pt>
                <c:pt idx="10">
                  <c:v>8.83</c:v>
                </c:pt>
                <c:pt idx="11">
                  <c:v>4.08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Sayfa1!$D$3</c:f>
              <c:strCache>
                <c:ptCount val="1"/>
                <c:pt idx="0">
                  <c:v>RCP 4.5</c:v>
                </c:pt>
              </c:strCache>
            </c:strRef>
          </c:tx>
          <c:spPr>
            <a:ln w="12700" cap="rnd">
              <a:solidFill>
                <a:srgbClr val="E7E6E6">
                  <a:lumMod val="10000"/>
                </a:srgbClr>
              </a:solidFill>
              <a:prstDash val="sysDash"/>
              <a:round/>
            </a:ln>
            <a:effectLst/>
          </c:spPr>
          <c:marker>
            <c:symbol val="triangle"/>
            <c:size val="6"/>
            <c:spPr>
              <a:solidFill>
                <a:schemeClr val="accent3"/>
              </a:solidFill>
              <a:ln w="12700">
                <a:solidFill>
                  <a:srgbClr val="E7E6E6">
                    <a:lumMod val="10000"/>
                  </a:srgbClr>
                </a:solidFill>
                <a:round/>
              </a:ln>
              <a:effectLst/>
            </c:spPr>
          </c:marker>
          <c:cat>
            <c:strRef>
              <c:f>Sayfa1!$A$4:$A$15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Sayfa1!$D$4:$D$15</c:f>
              <c:numCache>
                <c:formatCode>General</c:formatCode>
                <c:ptCount val="12"/>
                <c:pt idx="0">
                  <c:v>3.43</c:v>
                </c:pt>
                <c:pt idx="1">
                  <c:v>4.76</c:v>
                </c:pt>
                <c:pt idx="2">
                  <c:v>7.93</c:v>
                </c:pt>
                <c:pt idx="3">
                  <c:v>12.33</c:v>
                </c:pt>
                <c:pt idx="4">
                  <c:v>17.8</c:v>
                </c:pt>
                <c:pt idx="5">
                  <c:v>22.82</c:v>
                </c:pt>
                <c:pt idx="6">
                  <c:v>26.8</c:v>
                </c:pt>
                <c:pt idx="7">
                  <c:v>26.2</c:v>
                </c:pt>
                <c:pt idx="8">
                  <c:v>21.46</c:v>
                </c:pt>
                <c:pt idx="9">
                  <c:v>15.01</c:v>
                </c:pt>
                <c:pt idx="10">
                  <c:v>10.119999999999999</c:v>
                </c:pt>
                <c:pt idx="11">
                  <c:v>5.0599999999999996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Sayfa1!$E$3</c:f>
              <c:strCache>
                <c:ptCount val="1"/>
                <c:pt idx="0">
                  <c:v>RCP 6.0</c:v>
                </c:pt>
              </c:strCache>
            </c:strRef>
          </c:tx>
          <c:spPr>
            <a:ln w="12700" cap="rnd">
              <a:solidFill>
                <a:srgbClr val="FF0000"/>
              </a:solidFill>
              <a:prstDash val="dash"/>
              <a:round/>
            </a:ln>
            <a:effectLst/>
          </c:spPr>
          <c:marker>
            <c:symbol val="x"/>
            <c:size val="6"/>
            <c:spPr>
              <a:noFill/>
              <a:ln w="12700">
                <a:solidFill>
                  <a:srgbClr val="FF0000"/>
                </a:solidFill>
                <a:round/>
              </a:ln>
              <a:effectLst/>
            </c:spPr>
          </c:marker>
          <c:cat>
            <c:strRef>
              <c:f>Sayfa1!$A$4:$A$15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Sayfa1!$E$4:$E$15</c:f>
              <c:numCache>
                <c:formatCode>General</c:formatCode>
                <c:ptCount val="12"/>
                <c:pt idx="0">
                  <c:v>2.97</c:v>
                </c:pt>
                <c:pt idx="1">
                  <c:v>4.3099999999999996</c:v>
                </c:pt>
                <c:pt idx="2">
                  <c:v>7.05</c:v>
                </c:pt>
                <c:pt idx="3">
                  <c:v>12.56</c:v>
                </c:pt>
                <c:pt idx="4">
                  <c:v>17.399999999999999</c:v>
                </c:pt>
                <c:pt idx="5">
                  <c:v>22.47</c:v>
                </c:pt>
                <c:pt idx="6">
                  <c:v>26.16</c:v>
                </c:pt>
                <c:pt idx="7">
                  <c:v>26.07</c:v>
                </c:pt>
                <c:pt idx="8">
                  <c:v>21.28</c:v>
                </c:pt>
                <c:pt idx="9">
                  <c:v>15.58</c:v>
                </c:pt>
                <c:pt idx="10">
                  <c:v>9.86</c:v>
                </c:pt>
                <c:pt idx="11">
                  <c:v>5.2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Sayfa1!$F$3</c:f>
              <c:strCache>
                <c:ptCount val="1"/>
                <c:pt idx="0">
                  <c:v>RCP 8.5</c:v>
                </c:pt>
              </c:strCache>
            </c:strRef>
          </c:tx>
          <c:spPr>
            <a:ln w="12700" cap="rnd">
              <a:solidFill>
                <a:srgbClr val="4472C4"/>
              </a:solidFill>
              <a:prstDash val="dash"/>
              <a:round/>
            </a:ln>
            <a:effectLst/>
          </c:spPr>
          <c:marker>
            <c:symbol val="star"/>
            <c:size val="6"/>
            <c:spPr>
              <a:noFill/>
              <a:ln w="12700">
                <a:solidFill>
                  <a:srgbClr val="4472C4"/>
                </a:solidFill>
                <a:round/>
              </a:ln>
              <a:effectLst/>
            </c:spPr>
          </c:marker>
          <c:cat>
            <c:strRef>
              <c:f>Sayfa1!$A$4:$A$15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Sayfa1!$F$4:$F$15</c:f>
              <c:numCache>
                <c:formatCode>General</c:formatCode>
                <c:ptCount val="12"/>
                <c:pt idx="0">
                  <c:v>4.47</c:v>
                </c:pt>
                <c:pt idx="1">
                  <c:v>5.78</c:v>
                </c:pt>
                <c:pt idx="2">
                  <c:v>8.92</c:v>
                </c:pt>
                <c:pt idx="3">
                  <c:v>13.14</c:v>
                </c:pt>
                <c:pt idx="4">
                  <c:v>18.670000000000002</c:v>
                </c:pt>
                <c:pt idx="5">
                  <c:v>24.42</c:v>
                </c:pt>
                <c:pt idx="6">
                  <c:v>28.09</c:v>
                </c:pt>
                <c:pt idx="7">
                  <c:v>27.76</c:v>
                </c:pt>
                <c:pt idx="8">
                  <c:v>22.85</c:v>
                </c:pt>
                <c:pt idx="9">
                  <c:v>16.68</c:v>
                </c:pt>
                <c:pt idx="10">
                  <c:v>11.31</c:v>
                </c:pt>
                <c:pt idx="11">
                  <c:v>6.52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64400576"/>
        <c:axId val="364402208"/>
      </c:lineChart>
      <c:catAx>
        <c:axId val="364400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cap="none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tr-TR"/>
          </a:p>
        </c:txPr>
        <c:crossAx val="364402208"/>
        <c:crosses val="autoZero"/>
        <c:auto val="1"/>
        <c:lblAlgn val="ctr"/>
        <c:lblOffset val="100"/>
        <c:noMultiLvlLbl val="0"/>
      </c:catAx>
      <c:valAx>
        <c:axId val="364402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algn="ctr" rtl="0">
                  <a:defRPr sz="1400" b="0" i="0" u="none" strike="noStrike" kern="1200" cap="none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tr-TR" sz="1800" b="0" i="0" baseline="30000">
                    <a:effectLst/>
                  </a:rPr>
                  <a:t>0</a:t>
                </a:r>
                <a:r>
                  <a:rPr lang="tr-TR" sz="1400" b="0" i="0" u="none" strike="noStrike" cap="none" baseline="0">
                    <a:effectLst/>
                  </a:rPr>
                  <a:t>C</a:t>
                </a:r>
                <a:endParaRPr lang="tr-TR">
                  <a:effectLst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tr-TR"/>
          </a:p>
        </c:txPr>
        <c:crossAx val="3644005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8.325010440921711E-2"/>
          <c:y val="0.86302477115733667"/>
          <c:w val="0.88728295735425022"/>
          <c:h val="0.1357830271216098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tr-TR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tr-TR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502330066479084"/>
          <c:y val="4.6987989554211025E-2"/>
          <c:w val="0.85734505802918826"/>
          <c:h val="0.6943926039095859"/>
        </c:manualLayout>
      </c:layout>
      <c:lineChart>
        <c:grouping val="standard"/>
        <c:varyColors val="0"/>
        <c:ser>
          <c:idx val="0"/>
          <c:order val="0"/>
          <c:tx>
            <c:strRef>
              <c:f>Sayfa1!$N$3</c:f>
              <c:strCache>
                <c:ptCount val="1"/>
                <c:pt idx="0">
                  <c:v>Present</c:v>
                </c:pt>
              </c:strCache>
            </c:strRef>
          </c:tx>
          <c:spPr>
            <a:ln w="28575" cap="flat" cmpd="sng" algn="ctr">
              <a:solidFill>
                <a:srgbClr val="00B0F0"/>
              </a:solidFill>
              <a:prstDash val="solid"/>
              <a:miter lim="800000"/>
            </a:ln>
            <a:effectLst/>
          </c:spPr>
          <c:marker>
            <c:symbol val="diamond"/>
            <c:size val="6"/>
            <c:spPr>
              <a:solidFill>
                <a:schemeClr val="lt1"/>
              </a:solidFill>
              <a:ln w="28575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c:spPr>
          </c:marker>
          <c:cat>
            <c:strRef>
              <c:f>Sayfa1!$A$4:$A$15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Sayfa1!$N$4:$N$15</c:f>
              <c:numCache>
                <c:formatCode>General</c:formatCode>
                <c:ptCount val="12"/>
                <c:pt idx="0">
                  <c:v>58.1</c:v>
                </c:pt>
                <c:pt idx="1">
                  <c:v>59.55</c:v>
                </c:pt>
                <c:pt idx="2">
                  <c:v>57.31</c:v>
                </c:pt>
                <c:pt idx="3">
                  <c:v>56.57</c:v>
                </c:pt>
                <c:pt idx="4">
                  <c:v>53.78</c:v>
                </c:pt>
                <c:pt idx="5">
                  <c:v>31.69</c:v>
                </c:pt>
                <c:pt idx="6">
                  <c:v>14.72</c:v>
                </c:pt>
                <c:pt idx="7">
                  <c:v>10.88</c:v>
                </c:pt>
                <c:pt idx="8">
                  <c:v>15.48</c:v>
                </c:pt>
                <c:pt idx="9">
                  <c:v>47.4</c:v>
                </c:pt>
                <c:pt idx="10">
                  <c:v>68.67</c:v>
                </c:pt>
                <c:pt idx="11">
                  <c:v>75.16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Sayfa1!$O$3</c:f>
              <c:strCache>
                <c:ptCount val="1"/>
                <c:pt idx="0">
                  <c:v>RCP 2.6</c:v>
                </c:pt>
              </c:strCache>
            </c:strRef>
          </c:tx>
          <c:spPr>
            <a:ln w="12700" cap="flat" cmpd="sng" algn="ctr">
              <a:solidFill>
                <a:sysClr val="windowText" lastClr="000000"/>
              </a:solidFill>
              <a:prstDash val="dash"/>
              <a:miter lim="800000"/>
            </a:ln>
            <a:effectLst/>
          </c:spPr>
          <c:marker>
            <c:symbol val="square"/>
            <c:size val="6"/>
            <c:spPr>
              <a:solidFill>
                <a:schemeClr val="lt1"/>
              </a:solidFill>
              <a:ln w="12700" cap="flat" cmpd="sng" algn="ctr">
                <a:solidFill>
                  <a:sysClr val="windowText" lastClr="000000"/>
                </a:solidFill>
                <a:prstDash val="dash"/>
                <a:miter lim="800000"/>
              </a:ln>
              <a:effectLst/>
            </c:spPr>
          </c:marker>
          <c:cat>
            <c:strRef>
              <c:f>Sayfa1!$A$4:$A$15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Sayfa1!$O$4:$O$15</c:f>
              <c:numCache>
                <c:formatCode>General</c:formatCode>
                <c:ptCount val="12"/>
                <c:pt idx="0">
                  <c:v>72.48</c:v>
                </c:pt>
                <c:pt idx="1">
                  <c:v>76.14</c:v>
                </c:pt>
                <c:pt idx="2">
                  <c:v>68.209999999999994</c:v>
                </c:pt>
                <c:pt idx="3">
                  <c:v>63.06</c:v>
                </c:pt>
                <c:pt idx="4">
                  <c:v>55.57</c:v>
                </c:pt>
                <c:pt idx="5">
                  <c:v>33.11</c:v>
                </c:pt>
                <c:pt idx="6">
                  <c:v>13.71</c:v>
                </c:pt>
                <c:pt idx="7">
                  <c:v>10.57</c:v>
                </c:pt>
                <c:pt idx="8">
                  <c:v>30.62</c:v>
                </c:pt>
                <c:pt idx="9">
                  <c:v>51.57</c:v>
                </c:pt>
                <c:pt idx="10">
                  <c:v>59.94</c:v>
                </c:pt>
                <c:pt idx="11">
                  <c:v>81.42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Sayfa1!$P$3</c:f>
              <c:strCache>
                <c:ptCount val="1"/>
                <c:pt idx="0">
                  <c:v>RCP 4.5</c:v>
                </c:pt>
              </c:strCache>
            </c:strRef>
          </c:tx>
          <c:spPr>
            <a:ln w="12700" cap="rnd">
              <a:solidFill>
                <a:srgbClr val="E7E6E6">
                  <a:lumMod val="10000"/>
                </a:srgbClr>
              </a:solidFill>
              <a:prstDash val="sysDash"/>
              <a:round/>
            </a:ln>
            <a:effectLst/>
          </c:spPr>
          <c:marker>
            <c:symbol val="triangle"/>
            <c:size val="6"/>
            <c:spPr>
              <a:solidFill>
                <a:schemeClr val="accent3"/>
              </a:solidFill>
              <a:ln w="12700">
                <a:solidFill>
                  <a:srgbClr val="E7E6E6">
                    <a:lumMod val="10000"/>
                  </a:srgbClr>
                </a:solidFill>
                <a:round/>
              </a:ln>
              <a:effectLst/>
            </c:spPr>
          </c:marker>
          <c:cat>
            <c:strRef>
              <c:f>Sayfa1!$A$4:$A$15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Sayfa1!$P$4:$P$15</c:f>
              <c:numCache>
                <c:formatCode>General</c:formatCode>
                <c:ptCount val="12"/>
                <c:pt idx="0">
                  <c:v>78.41</c:v>
                </c:pt>
                <c:pt idx="1">
                  <c:v>60.46</c:v>
                </c:pt>
                <c:pt idx="2">
                  <c:v>57.56</c:v>
                </c:pt>
                <c:pt idx="3">
                  <c:v>60.19</c:v>
                </c:pt>
                <c:pt idx="4">
                  <c:v>48.27</c:v>
                </c:pt>
                <c:pt idx="5">
                  <c:v>30.12</c:v>
                </c:pt>
                <c:pt idx="6">
                  <c:v>12.92</c:v>
                </c:pt>
                <c:pt idx="7">
                  <c:v>9.7100000000000009</c:v>
                </c:pt>
                <c:pt idx="8">
                  <c:v>25.57</c:v>
                </c:pt>
                <c:pt idx="9">
                  <c:v>55.12</c:v>
                </c:pt>
                <c:pt idx="10">
                  <c:v>52.31</c:v>
                </c:pt>
                <c:pt idx="11">
                  <c:v>77.599999999999994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Sayfa1!$Q$3</c:f>
              <c:strCache>
                <c:ptCount val="1"/>
                <c:pt idx="0">
                  <c:v>RCP 6.0</c:v>
                </c:pt>
              </c:strCache>
            </c:strRef>
          </c:tx>
          <c:spPr>
            <a:ln w="12700" cap="rnd">
              <a:solidFill>
                <a:srgbClr val="FF0000"/>
              </a:solidFill>
              <a:prstDash val="dash"/>
              <a:round/>
            </a:ln>
            <a:effectLst/>
          </c:spPr>
          <c:marker>
            <c:symbol val="x"/>
            <c:size val="6"/>
            <c:spPr>
              <a:noFill/>
              <a:ln w="12700">
                <a:solidFill>
                  <a:srgbClr val="FF0000"/>
                </a:solidFill>
                <a:round/>
              </a:ln>
              <a:effectLst/>
            </c:spPr>
          </c:marker>
          <c:cat>
            <c:strRef>
              <c:f>Sayfa1!$A$4:$A$15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Sayfa1!$Q$4:$Q$15</c:f>
              <c:numCache>
                <c:formatCode>General</c:formatCode>
                <c:ptCount val="12"/>
                <c:pt idx="0">
                  <c:v>77.22</c:v>
                </c:pt>
                <c:pt idx="1">
                  <c:v>69.34</c:v>
                </c:pt>
                <c:pt idx="2">
                  <c:v>66.23</c:v>
                </c:pt>
                <c:pt idx="3">
                  <c:v>60.97</c:v>
                </c:pt>
                <c:pt idx="4">
                  <c:v>52.85</c:v>
                </c:pt>
                <c:pt idx="5">
                  <c:v>33</c:v>
                </c:pt>
                <c:pt idx="6">
                  <c:v>11.88</c:v>
                </c:pt>
                <c:pt idx="7">
                  <c:v>9.75</c:v>
                </c:pt>
                <c:pt idx="8">
                  <c:v>25.57</c:v>
                </c:pt>
                <c:pt idx="9">
                  <c:v>56.46</c:v>
                </c:pt>
                <c:pt idx="10">
                  <c:v>59.86</c:v>
                </c:pt>
                <c:pt idx="11">
                  <c:v>81.8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Sayfa1!$R$3</c:f>
              <c:strCache>
                <c:ptCount val="1"/>
                <c:pt idx="0">
                  <c:v>RCP 8.5</c:v>
                </c:pt>
              </c:strCache>
            </c:strRef>
          </c:tx>
          <c:spPr>
            <a:ln w="12700" cap="rnd">
              <a:solidFill>
                <a:srgbClr val="4472C4"/>
              </a:solidFill>
              <a:prstDash val="dash"/>
              <a:round/>
            </a:ln>
            <a:effectLst/>
          </c:spPr>
          <c:marker>
            <c:symbol val="star"/>
            <c:size val="6"/>
            <c:spPr>
              <a:noFill/>
              <a:ln w="12700">
                <a:solidFill>
                  <a:srgbClr val="4472C4"/>
                </a:solidFill>
                <a:round/>
              </a:ln>
              <a:effectLst/>
            </c:spPr>
          </c:marker>
          <c:cat>
            <c:strRef>
              <c:f>Sayfa1!$A$4:$A$15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Sayfa1!$R$4:$R$15</c:f>
              <c:numCache>
                <c:formatCode>General</c:formatCode>
                <c:ptCount val="12"/>
                <c:pt idx="0">
                  <c:v>77.930000000000007</c:v>
                </c:pt>
                <c:pt idx="1">
                  <c:v>65.06</c:v>
                </c:pt>
                <c:pt idx="2">
                  <c:v>60.71</c:v>
                </c:pt>
                <c:pt idx="3">
                  <c:v>68.27</c:v>
                </c:pt>
                <c:pt idx="4">
                  <c:v>53.56</c:v>
                </c:pt>
                <c:pt idx="5">
                  <c:v>28.2</c:v>
                </c:pt>
                <c:pt idx="6">
                  <c:v>11.6</c:v>
                </c:pt>
                <c:pt idx="7">
                  <c:v>9.83</c:v>
                </c:pt>
                <c:pt idx="8">
                  <c:v>18.23</c:v>
                </c:pt>
                <c:pt idx="9">
                  <c:v>53.92</c:v>
                </c:pt>
                <c:pt idx="10">
                  <c:v>59.04</c:v>
                </c:pt>
                <c:pt idx="11">
                  <c:v>73.430000000000007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64390240"/>
        <c:axId val="364402752"/>
      </c:lineChart>
      <c:catAx>
        <c:axId val="364390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cap="none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tr-TR"/>
          </a:p>
        </c:txPr>
        <c:crossAx val="364402752"/>
        <c:crosses val="autoZero"/>
        <c:auto val="1"/>
        <c:lblAlgn val="ctr"/>
        <c:lblOffset val="100"/>
        <c:noMultiLvlLbl val="0"/>
      </c:catAx>
      <c:valAx>
        <c:axId val="364402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algn="ctr" rtl="0">
                  <a:defRPr sz="1400" b="0" i="0" u="none" strike="noStrike" kern="1200" cap="none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tr-TR" cap="none" baseline="0"/>
                  <a:t>mm</a:t>
                </a:r>
                <a:endParaRPr lang="en-US" cap="none" baseline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tr-TR"/>
          </a:p>
        </c:txPr>
        <c:crossAx val="3643902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8.325010440921711E-2"/>
          <c:y val="0.86302477115733667"/>
          <c:w val="0.88728295735425022"/>
          <c:h val="0.1357830271216098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tr-TR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tr-TR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6642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5988" y="4586288"/>
            <a:ext cx="5045075" cy="434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r-TR" noProof="0" smtClean="0"/>
              <a:t>Click to edit Master notes styles</a:t>
            </a:r>
          </a:p>
          <a:p>
            <a:pPr lvl="1"/>
            <a:r>
              <a:rPr lang="en-US" altLang="tr-TR" noProof="0" smtClean="0"/>
              <a:t>Second Level</a:t>
            </a:r>
          </a:p>
          <a:p>
            <a:pPr lvl="2"/>
            <a:r>
              <a:rPr lang="en-US" altLang="tr-TR" noProof="0" smtClean="0"/>
              <a:t>Third Level</a:t>
            </a:r>
          </a:p>
          <a:p>
            <a:pPr lvl="3"/>
            <a:r>
              <a:rPr lang="en-US" altLang="tr-TR" noProof="0" smtClean="0"/>
              <a:t>Fourth Level</a:t>
            </a:r>
          </a:p>
          <a:p>
            <a:pPr lvl="4"/>
            <a:r>
              <a:rPr lang="en-US" altLang="tr-TR" noProof="0" smtClean="0"/>
              <a:t>Fifth Level</a:t>
            </a:r>
          </a:p>
        </p:txBody>
      </p:sp>
      <p:sp>
        <p:nvSpPr>
          <p:cNvPr id="205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36638" y="731838"/>
            <a:ext cx="4808537" cy="36068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</p:spTree>
    <p:extLst>
      <p:ext uri="{BB962C8B-B14F-4D97-AF65-F5344CB8AC3E}">
        <p14:creationId xmlns:p14="http://schemas.microsoft.com/office/powerpoint/2010/main" val="10243971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ayt Görüntüsü Yer Tutucus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 Yer Tutucusu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tr-TR" altLang="tr-TR" smtClean="0"/>
          </a:p>
        </p:txBody>
      </p:sp>
    </p:spTree>
    <p:extLst>
      <p:ext uri="{BB962C8B-B14F-4D97-AF65-F5344CB8AC3E}">
        <p14:creationId xmlns:p14="http://schemas.microsoft.com/office/powerpoint/2010/main" val="4088250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ayt Görüntüsü Yer Tutucus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Not Yer Tutucusu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tr-TR" altLang="tr-TR" smtClean="0"/>
          </a:p>
        </p:txBody>
      </p:sp>
    </p:spTree>
    <p:extLst>
      <p:ext uri="{BB962C8B-B14F-4D97-AF65-F5344CB8AC3E}">
        <p14:creationId xmlns:p14="http://schemas.microsoft.com/office/powerpoint/2010/main" val="2106093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092451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ayt Görüntüsü Yer Tutucus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 Yer Tutucusu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tr-TR" altLang="tr-TR" smtClean="0"/>
          </a:p>
        </p:txBody>
      </p:sp>
    </p:spTree>
    <p:extLst>
      <p:ext uri="{BB962C8B-B14F-4D97-AF65-F5344CB8AC3E}">
        <p14:creationId xmlns:p14="http://schemas.microsoft.com/office/powerpoint/2010/main" val="4056052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tr-TR" altLang="tr-TR" noProof="0" smtClean="0"/>
              <a:t>Click to edit Master title style</a:t>
            </a:r>
          </a:p>
        </p:txBody>
      </p:sp>
      <p:sp>
        <p:nvSpPr>
          <p:cNvPr id="48025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tr-TR" altLang="tr-TR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AA9C5F-EB38-4115-9687-D355B471F624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1716399398"/>
      </p:ext>
    </p:extLst>
  </p:cSld>
  <p:clrMapOvr>
    <a:masterClrMapping/>
  </p:clrMapOvr>
  <p:transition>
    <p:cut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4010BB-C9B2-4009-BA74-410DAED9571B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143195582"/>
      </p:ext>
    </p:extLst>
  </p:cSld>
  <p:clrMapOvr>
    <a:masterClrMapping/>
  </p:clrMapOvr>
  <p:transition>
    <p:cut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71485B-D1A3-4228-853B-26714CB6CCDF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1830069877"/>
      </p:ext>
    </p:extLst>
  </p:cSld>
  <p:clrMapOvr>
    <a:masterClrMapping/>
  </p:clrMapOvr>
  <p:transition>
    <p:cut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tr-T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2B9796-4526-4D00-9798-C778F8F05B53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1959827444"/>
      </p:ext>
    </p:extLst>
  </p:cSld>
  <p:clrMapOvr>
    <a:masterClrMapping/>
  </p:clrMapOvr>
  <p:transition>
    <p:cut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C84BA4-FDDE-4C12-9447-5756B31CB464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4159826715"/>
      </p:ext>
    </p:extLst>
  </p:cSld>
  <p:clrMapOvr>
    <a:masterClrMapping/>
  </p:clrMapOvr>
  <p:transition>
    <p:cut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BAE923-6743-4F96-B206-C65E47060A0D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825385850"/>
      </p:ext>
    </p:extLst>
  </p:cSld>
  <p:clrMapOvr>
    <a:masterClrMapping/>
  </p:clrMapOvr>
  <p:transition>
    <p:cut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tr-T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tr-T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5C4473-9A8B-4BDF-90DE-A42DB55F9D52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2881619623"/>
      </p:ext>
    </p:extLst>
  </p:cSld>
  <p:clrMapOvr>
    <a:masterClrMapping/>
  </p:clrMapOvr>
  <p:transition>
    <p:cut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tr-T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tr-T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4CAB15-F336-4CCB-A935-BD0961AB0997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1725914945"/>
      </p:ext>
    </p:extLst>
  </p:cSld>
  <p:clrMapOvr>
    <a:masterClrMapping/>
  </p:clrMapOvr>
  <p:transition>
    <p:cut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tr-T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471662-56C1-4D63-B66E-FF5C51DDB7AA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3509799274"/>
      </p:ext>
    </p:extLst>
  </p:cSld>
  <p:clrMapOvr>
    <a:masterClrMapping/>
  </p:clrMapOvr>
  <p:transition>
    <p:cut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tr-T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tr-T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49A3E4-8F8D-471C-9EC1-1C00790637C7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1742811628"/>
      </p:ext>
    </p:extLst>
  </p:cSld>
  <p:clrMapOvr>
    <a:masterClrMapping/>
  </p:clrMapOvr>
  <p:transition>
    <p:cut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tr-T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tr-T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6D35D-99C2-4D32-9581-72A2F5E351DF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3965664272"/>
      </p:ext>
    </p:extLst>
  </p:cSld>
  <p:clrMapOvr>
    <a:masterClrMapping/>
  </p:clrMapOvr>
  <p:transition>
    <p:cut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tr-T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tr-T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72DD8F-968E-4AD3-9051-CA716E9C7BB8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1860014273"/>
      </p:ext>
    </p:extLst>
  </p:cSld>
  <p:clrMapOvr>
    <a:masterClrMapping/>
  </p:clrMapOvr>
  <p:transition>
    <p:cut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Click to edit Master title style</a:t>
            </a:r>
          </a:p>
        </p:txBody>
      </p:sp>
      <p:sp>
        <p:nvSpPr>
          <p:cNvPr id="4792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Click to edit Master text styles</a:t>
            </a:r>
          </a:p>
          <a:p>
            <a:pPr lvl="1"/>
            <a:r>
              <a:rPr lang="tr-TR" altLang="tr-TR" smtClean="0"/>
              <a:t>Second level</a:t>
            </a:r>
          </a:p>
          <a:p>
            <a:pPr lvl="2"/>
            <a:r>
              <a:rPr lang="tr-TR" altLang="tr-TR" smtClean="0"/>
              <a:t>Third level</a:t>
            </a:r>
          </a:p>
          <a:p>
            <a:pPr lvl="3"/>
            <a:r>
              <a:rPr lang="tr-TR" altLang="tr-TR" smtClean="0"/>
              <a:t>Fourth level</a:t>
            </a:r>
          </a:p>
          <a:p>
            <a:pPr lvl="4"/>
            <a:r>
              <a:rPr lang="tr-TR" altLang="tr-TR" smtClean="0"/>
              <a:t>Fifth level</a:t>
            </a:r>
          </a:p>
        </p:txBody>
      </p:sp>
      <p:sp>
        <p:nvSpPr>
          <p:cNvPr id="4792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endParaRPr lang="tr-TR" altLang="tr-TR"/>
          </a:p>
        </p:txBody>
      </p:sp>
      <p:sp>
        <p:nvSpPr>
          <p:cNvPr id="4792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endParaRPr lang="tr-TR" altLang="tr-TR"/>
          </a:p>
        </p:txBody>
      </p:sp>
      <p:sp>
        <p:nvSpPr>
          <p:cNvPr id="4792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7A67654-0D13-4454-920F-C4576BAF9E04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</p:sldLayoutIdLst>
  <p:transition>
    <p:cut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 bwMode="auto">
          <a:xfrm>
            <a:off x="6098767" y="6411789"/>
            <a:ext cx="2865721" cy="365249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YUZUNCU YIL UNIVERSITY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ARCHITECTURE &amp; DESIGN FACULTY </a:t>
            </a:r>
            <a:endParaRPr kumimoji="0" lang="tr-TR" sz="1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Resim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475" y="1267454"/>
            <a:ext cx="6790683" cy="2912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Resim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370638"/>
            <a:ext cx="34131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 Box 4"/>
          <p:cNvSpPr txBox="1">
            <a:spLocks noChangeArrowheads="1"/>
          </p:cNvSpPr>
          <p:nvPr/>
        </p:nvSpPr>
        <p:spPr bwMode="auto">
          <a:xfrm>
            <a:off x="2779666" y="4299691"/>
            <a:ext cx="2303462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tr-TR" altLang="tr-TR" sz="1600" b="1" u="sng" dirty="0" smtClean="0">
                <a:solidFill>
                  <a:srgbClr val="FF0000"/>
                </a:solidFill>
              </a:rPr>
              <a:t>Onur ŞATIR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tr-TR" sz="1600" b="1" dirty="0" smtClean="0">
                <a:solidFill>
                  <a:srgbClr val="000000"/>
                </a:solidFill>
              </a:rPr>
              <a:t>S</a:t>
            </a:r>
            <a:r>
              <a:rPr lang="tr-TR" altLang="tr-TR" sz="1600" b="1" dirty="0" err="1">
                <a:solidFill>
                  <a:srgbClr val="000000"/>
                </a:solidFill>
              </a:rPr>
              <a:t>üha</a:t>
            </a:r>
            <a:r>
              <a:rPr lang="en-GB" altLang="tr-TR" sz="1600" b="1" dirty="0">
                <a:solidFill>
                  <a:srgbClr val="000000"/>
                </a:solidFill>
              </a:rPr>
              <a:t> BERBERO</a:t>
            </a:r>
            <a:r>
              <a:rPr lang="tr-TR" altLang="tr-TR" sz="1600" b="1" dirty="0">
                <a:solidFill>
                  <a:srgbClr val="000000"/>
                </a:solidFill>
              </a:rPr>
              <a:t>Ğ</a:t>
            </a:r>
            <a:r>
              <a:rPr lang="en-GB" altLang="tr-TR" sz="1600" b="1" dirty="0" smtClean="0">
                <a:solidFill>
                  <a:srgbClr val="000000"/>
                </a:solidFill>
              </a:rPr>
              <a:t>LU</a:t>
            </a:r>
            <a:endParaRPr lang="tr-TR" altLang="tr-TR" sz="1600" b="1" dirty="0" smtClean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1600" b="1" dirty="0" smtClean="0">
                <a:solidFill>
                  <a:srgbClr val="000000"/>
                </a:solidFill>
              </a:rPr>
              <a:t>Selim </a:t>
            </a:r>
            <a:r>
              <a:rPr lang="tr-TR" altLang="tr-TR" sz="1600" b="1" dirty="0">
                <a:solidFill>
                  <a:srgbClr val="000000"/>
                </a:solidFill>
              </a:rPr>
              <a:t>KAPUR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1600" b="1" dirty="0">
                <a:solidFill>
                  <a:srgbClr val="000000"/>
                </a:solidFill>
              </a:rPr>
              <a:t>Fatih EVRENDİLEK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1600" b="1" dirty="0">
                <a:solidFill>
                  <a:srgbClr val="000000"/>
                </a:solidFill>
              </a:rPr>
              <a:t>Cenk DÖNMEZ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1600" b="1" dirty="0" err="1">
                <a:solidFill>
                  <a:srgbClr val="000000"/>
                </a:solidFill>
              </a:rPr>
              <a:t>M.Akif</a:t>
            </a:r>
            <a:r>
              <a:rPr lang="tr-TR" altLang="tr-TR" sz="1600" b="1" dirty="0">
                <a:solidFill>
                  <a:srgbClr val="000000"/>
                </a:solidFill>
              </a:rPr>
              <a:t> ERDOĞAN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1600" b="1" dirty="0">
                <a:solidFill>
                  <a:srgbClr val="000000"/>
                </a:solidFill>
              </a:rPr>
              <a:t>Anıl AKIN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1600" b="1" dirty="0" smtClean="0">
                <a:solidFill>
                  <a:srgbClr val="000000"/>
                </a:solidFill>
              </a:rPr>
              <a:t>Ahmet </a:t>
            </a:r>
            <a:r>
              <a:rPr lang="tr-TR" altLang="tr-TR" sz="1600" b="1" dirty="0">
                <a:solidFill>
                  <a:srgbClr val="000000"/>
                </a:solidFill>
              </a:rPr>
              <a:t>CİLEK</a:t>
            </a: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0" y="-211138"/>
            <a:ext cx="9144000" cy="1338828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ts val="1200"/>
              </a:spcBef>
              <a:defRPr/>
            </a:pPr>
            <a:endParaRPr lang="tr-TR" altLang="tr-TR" sz="2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spcBef>
                <a:spcPts val="600"/>
              </a:spcBef>
              <a:defRPr/>
            </a:pPr>
            <a:r>
              <a:rPr lang="tr-TR" altLang="tr-TR" sz="20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ENVIRONMENTAL </a:t>
            </a:r>
            <a:r>
              <a:rPr lang="tr-TR" altLang="tr-TR" sz="20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RISK ANALYSIS </a:t>
            </a:r>
            <a:r>
              <a:rPr lang="tr-TR" altLang="tr-TR" sz="20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LANDSCAPE OF TURKEY </a:t>
            </a:r>
            <a:r>
              <a:rPr lang="tr-TR" altLang="tr-TR" sz="20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 THE CLIMATE CHANGE</a:t>
            </a:r>
            <a:endParaRPr lang="tr-TR" altLang="tr-TR" sz="2000" b="1" dirty="0" smtClean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defRPr/>
            </a:pPr>
            <a:endParaRPr lang="tr-TR" altLang="tr-TR" sz="1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81" name="Text Box 4"/>
          <p:cNvSpPr txBox="1">
            <a:spLocks noChangeArrowheads="1"/>
          </p:cNvSpPr>
          <p:nvPr/>
        </p:nvSpPr>
        <p:spPr bwMode="auto">
          <a:xfrm>
            <a:off x="220804" y="4382418"/>
            <a:ext cx="2303462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1600" b="1" dirty="0">
                <a:solidFill>
                  <a:srgbClr val="000000"/>
                </a:solidFill>
              </a:rPr>
              <a:t>Thomas HICKLER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1600" b="1" dirty="0" err="1" smtClean="0">
                <a:solidFill>
                  <a:srgbClr val="000000"/>
                </a:solidFill>
              </a:rPr>
              <a:t>Matthew</a:t>
            </a:r>
            <a:r>
              <a:rPr lang="tr-TR" altLang="tr-TR" sz="1600" b="1" dirty="0" smtClean="0">
                <a:solidFill>
                  <a:srgbClr val="000000"/>
                </a:solidFill>
              </a:rPr>
              <a:t> FORREST</a:t>
            </a:r>
            <a:endParaRPr lang="tr-TR" altLang="tr-TR" sz="1600" b="1" dirty="0">
              <a:solidFill>
                <a:srgbClr val="000000"/>
              </a:solidFill>
            </a:endParaRPr>
          </a:p>
        </p:txBody>
      </p:sp>
      <p:sp>
        <p:nvSpPr>
          <p:cNvPr id="3082" name="Text Box 4"/>
          <p:cNvSpPr txBox="1">
            <a:spLocks noChangeArrowheads="1"/>
          </p:cNvSpPr>
          <p:nvPr/>
        </p:nvSpPr>
        <p:spPr bwMode="auto">
          <a:xfrm>
            <a:off x="5764213" y="4276725"/>
            <a:ext cx="2305050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1600" b="1" dirty="0">
                <a:solidFill>
                  <a:srgbClr val="000000"/>
                </a:solidFill>
              </a:rPr>
              <a:t>Mike KIRKBY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1600" b="1" dirty="0" err="1">
                <a:solidFill>
                  <a:srgbClr val="000000"/>
                </a:solidFill>
              </a:rPr>
              <a:t>Brian</a:t>
            </a:r>
            <a:r>
              <a:rPr lang="tr-TR" altLang="tr-TR" sz="1600" b="1" dirty="0">
                <a:solidFill>
                  <a:srgbClr val="000000"/>
                </a:solidFill>
              </a:rPr>
              <a:t> IRVINE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tr-TR" altLang="tr-TR" sz="1600" b="1" dirty="0" smtClean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1600" b="1" dirty="0" smtClean="0">
                <a:solidFill>
                  <a:srgbClr val="000000"/>
                </a:solidFill>
              </a:rPr>
              <a:t>Merve </a:t>
            </a:r>
            <a:r>
              <a:rPr lang="tr-TR" altLang="tr-TR" sz="1600" b="1" dirty="0">
                <a:solidFill>
                  <a:srgbClr val="000000"/>
                </a:solidFill>
              </a:rPr>
              <a:t>ERSOY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1600" b="1" dirty="0">
                <a:solidFill>
                  <a:srgbClr val="000000"/>
                </a:solidFill>
              </a:rPr>
              <a:t>Merve ŞAHİNGÖZ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1600" b="1" dirty="0">
                <a:solidFill>
                  <a:srgbClr val="000000"/>
                </a:solidFill>
              </a:rPr>
              <a:t>Müge ÖZTÜRK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1600" b="1" dirty="0">
                <a:solidFill>
                  <a:srgbClr val="000000"/>
                </a:solidFill>
              </a:rPr>
              <a:t>Coşkun ÖZKAN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1600" b="1" dirty="0">
                <a:solidFill>
                  <a:srgbClr val="000000"/>
                </a:solidFill>
              </a:rPr>
              <a:t>Ömer KÜÇÜK</a:t>
            </a:r>
          </a:p>
        </p:txBody>
      </p:sp>
      <p:pic>
        <p:nvPicPr>
          <p:cNvPr id="3084" name="Picture 32" descr="slide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83" t="5998" r="3627" b="82552"/>
          <a:stretch>
            <a:fillRect/>
          </a:stretch>
        </p:blipFill>
        <p:spPr bwMode="auto">
          <a:xfrm>
            <a:off x="7380312" y="4230007"/>
            <a:ext cx="167481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Resim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04" y="4994399"/>
            <a:ext cx="1179512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6" name="Line 20"/>
          <p:cNvSpPr>
            <a:spLocks noChangeShapeType="1"/>
          </p:cNvSpPr>
          <p:nvPr/>
        </p:nvSpPr>
        <p:spPr bwMode="auto">
          <a:xfrm>
            <a:off x="25400" y="6315075"/>
            <a:ext cx="9144000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336" y="2633015"/>
            <a:ext cx="905454" cy="974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1370" y="6347487"/>
            <a:ext cx="530459" cy="510513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293688" y="576263"/>
            <a:ext cx="254749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tr-TR" altLang="tr-TR" b="1" i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Mapping</a:t>
            </a:r>
            <a:r>
              <a:rPr lang="tr-TR" altLang="tr-TR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tr-TR" altLang="tr-TR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Land </a:t>
            </a:r>
            <a:r>
              <a:rPr lang="tr-TR" altLang="tr-TR" b="1" i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Cover</a:t>
            </a:r>
            <a:endParaRPr lang="tr-TR" altLang="tr-TR" b="1" i="1" dirty="0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5363" name="Resim 17" descr="C:\Users\cenkdonmez\AppData\Local\Microsoft\Windows\INetCache\Content.Word\02_landcover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2935288"/>
            <a:ext cx="8462963" cy="364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420688" y="1052513"/>
            <a:ext cx="8539162" cy="1831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endParaRPr lang="tr-TR" altLang="tr-TR" dirty="0">
              <a:solidFill>
                <a:schemeClr val="bg1"/>
              </a:solidFill>
            </a:endParaRPr>
          </a:p>
          <a:p>
            <a:pPr marL="285750" indent="-285750" eaLnBrk="1" hangingPunct="1"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•"/>
              <a:defRPr/>
            </a:pPr>
            <a:r>
              <a:rPr lang="tr-TR" dirty="0" smtClean="0">
                <a:solidFill>
                  <a:schemeClr val="bg2"/>
                </a:solidFill>
              </a:rPr>
              <a:t>MODIS </a:t>
            </a:r>
            <a:r>
              <a:rPr lang="tr-TR" dirty="0" err="1" smtClean="0">
                <a:solidFill>
                  <a:schemeClr val="bg2"/>
                </a:solidFill>
              </a:rPr>
              <a:t>dataset</a:t>
            </a:r>
            <a:r>
              <a:rPr lang="tr-TR" dirty="0" smtClean="0">
                <a:solidFill>
                  <a:schemeClr val="bg2"/>
                </a:solidFill>
              </a:rPr>
              <a:t>, </a:t>
            </a:r>
            <a:r>
              <a:rPr lang="tr-TR" dirty="0" err="1">
                <a:solidFill>
                  <a:schemeClr val="bg2"/>
                </a:solidFill>
              </a:rPr>
              <a:t>Topographic</a:t>
            </a:r>
            <a:r>
              <a:rPr lang="tr-TR" dirty="0">
                <a:solidFill>
                  <a:schemeClr val="bg2"/>
                </a:solidFill>
              </a:rPr>
              <a:t> </a:t>
            </a:r>
            <a:r>
              <a:rPr lang="tr-TR" dirty="0" err="1">
                <a:solidFill>
                  <a:schemeClr val="bg2"/>
                </a:solidFill>
              </a:rPr>
              <a:t>Maps</a:t>
            </a:r>
            <a:r>
              <a:rPr lang="tr-TR" dirty="0">
                <a:solidFill>
                  <a:schemeClr val="bg2"/>
                </a:solidFill>
              </a:rPr>
              <a:t>, </a:t>
            </a:r>
            <a:r>
              <a:rPr lang="tr-TR" dirty="0" err="1" smtClean="0">
                <a:solidFill>
                  <a:schemeClr val="bg2"/>
                </a:solidFill>
              </a:rPr>
              <a:t>Geographic</a:t>
            </a:r>
            <a:r>
              <a:rPr lang="tr-TR" dirty="0" smtClean="0">
                <a:solidFill>
                  <a:schemeClr val="bg2"/>
                </a:solidFill>
              </a:rPr>
              <a:t> </a:t>
            </a:r>
            <a:r>
              <a:rPr lang="tr-TR" dirty="0" err="1" smtClean="0">
                <a:solidFill>
                  <a:schemeClr val="bg2"/>
                </a:solidFill>
              </a:rPr>
              <a:t>position</a:t>
            </a:r>
            <a:r>
              <a:rPr lang="tr-TR" dirty="0" smtClean="0">
                <a:solidFill>
                  <a:schemeClr val="bg2"/>
                </a:solidFill>
              </a:rPr>
              <a:t>, </a:t>
            </a:r>
            <a:r>
              <a:rPr lang="tr-TR" dirty="0" err="1" smtClean="0">
                <a:solidFill>
                  <a:schemeClr val="bg2"/>
                </a:solidFill>
              </a:rPr>
              <a:t>Cover</a:t>
            </a:r>
            <a:r>
              <a:rPr lang="tr-TR" dirty="0" smtClean="0">
                <a:solidFill>
                  <a:schemeClr val="bg2"/>
                </a:solidFill>
              </a:rPr>
              <a:t> </a:t>
            </a:r>
            <a:r>
              <a:rPr lang="tr-TR" dirty="0" err="1">
                <a:solidFill>
                  <a:schemeClr val="bg2"/>
                </a:solidFill>
              </a:rPr>
              <a:t>Records</a:t>
            </a:r>
            <a:r>
              <a:rPr lang="tr-TR" dirty="0">
                <a:solidFill>
                  <a:schemeClr val="bg2"/>
                </a:solidFill>
              </a:rPr>
              <a:t>/</a:t>
            </a:r>
            <a:r>
              <a:rPr lang="tr-TR" dirty="0" err="1">
                <a:solidFill>
                  <a:schemeClr val="bg2"/>
                </a:solidFill>
              </a:rPr>
              <a:t>Ground</a:t>
            </a:r>
            <a:r>
              <a:rPr lang="tr-TR" dirty="0">
                <a:solidFill>
                  <a:schemeClr val="bg2"/>
                </a:solidFill>
              </a:rPr>
              <a:t> </a:t>
            </a:r>
            <a:r>
              <a:rPr lang="tr-TR" dirty="0" err="1">
                <a:solidFill>
                  <a:schemeClr val="bg2"/>
                </a:solidFill>
              </a:rPr>
              <a:t>Truth</a:t>
            </a:r>
            <a:r>
              <a:rPr lang="tr-TR" dirty="0">
                <a:solidFill>
                  <a:schemeClr val="bg2"/>
                </a:solidFill>
              </a:rPr>
              <a:t> </a:t>
            </a:r>
            <a:r>
              <a:rPr lang="tr-TR" dirty="0" err="1">
                <a:solidFill>
                  <a:schemeClr val="bg2"/>
                </a:solidFill>
              </a:rPr>
              <a:t>were</a:t>
            </a:r>
            <a:r>
              <a:rPr lang="tr-TR" dirty="0">
                <a:solidFill>
                  <a:schemeClr val="bg2"/>
                </a:solidFill>
              </a:rPr>
              <a:t> </a:t>
            </a:r>
            <a:r>
              <a:rPr lang="tr-TR" dirty="0" err="1">
                <a:solidFill>
                  <a:schemeClr val="bg2"/>
                </a:solidFill>
              </a:rPr>
              <a:t>utilised</a:t>
            </a:r>
            <a:endParaRPr lang="tr-TR" dirty="0">
              <a:solidFill>
                <a:schemeClr val="bg2"/>
              </a:solidFill>
            </a:endParaRPr>
          </a:p>
          <a:p>
            <a:pPr marL="285750" indent="-285750" eaLnBrk="1" hangingPunct="1"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bg2"/>
                </a:solidFill>
              </a:rPr>
              <a:t>The </a:t>
            </a:r>
            <a:r>
              <a:rPr lang="tr-TR" dirty="0" err="1" smtClean="0">
                <a:solidFill>
                  <a:schemeClr val="bg2"/>
                </a:solidFill>
              </a:rPr>
              <a:t>productive</a:t>
            </a:r>
            <a:r>
              <a:rPr lang="tr-TR" dirty="0" smtClean="0">
                <a:solidFill>
                  <a:schemeClr val="bg2"/>
                </a:solidFill>
              </a:rPr>
              <a:t> </a:t>
            </a:r>
            <a:r>
              <a:rPr lang="en-US" dirty="0" smtClean="0">
                <a:solidFill>
                  <a:schemeClr val="bg2"/>
                </a:solidFill>
              </a:rPr>
              <a:t>forest </a:t>
            </a:r>
            <a:r>
              <a:rPr lang="en-US" dirty="0">
                <a:solidFill>
                  <a:schemeClr val="bg2"/>
                </a:solidFill>
              </a:rPr>
              <a:t>lands cover </a:t>
            </a:r>
            <a:r>
              <a:rPr lang="tr-TR" dirty="0" err="1" smtClean="0">
                <a:solidFill>
                  <a:schemeClr val="bg2"/>
                </a:solidFill>
              </a:rPr>
              <a:t>around</a:t>
            </a:r>
            <a:r>
              <a:rPr lang="tr-TR" dirty="0" smtClean="0">
                <a:solidFill>
                  <a:schemeClr val="bg2"/>
                </a:solidFill>
              </a:rPr>
              <a:t> </a:t>
            </a:r>
            <a:r>
              <a:rPr lang="en-US" dirty="0" smtClean="0">
                <a:solidFill>
                  <a:schemeClr val="bg2"/>
                </a:solidFill>
              </a:rPr>
              <a:t> </a:t>
            </a:r>
            <a:r>
              <a:rPr lang="tr-TR" dirty="0" smtClean="0">
                <a:solidFill>
                  <a:schemeClr val="bg2"/>
                </a:solidFill>
              </a:rPr>
              <a:t>21</a:t>
            </a:r>
            <a:r>
              <a:rPr lang="en-US" dirty="0" smtClean="0">
                <a:solidFill>
                  <a:schemeClr val="bg2"/>
                </a:solidFill>
              </a:rPr>
              <a:t> </a:t>
            </a:r>
            <a:r>
              <a:rPr lang="en-US" dirty="0">
                <a:solidFill>
                  <a:schemeClr val="bg2"/>
                </a:solidFill>
              </a:rPr>
              <a:t>percent of the total study area. </a:t>
            </a:r>
            <a:r>
              <a:rPr lang="tr-TR" dirty="0" err="1" smtClean="0">
                <a:solidFill>
                  <a:schemeClr val="bg2"/>
                </a:solidFill>
              </a:rPr>
              <a:t>Decidious</a:t>
            </a:r>
            <a:r>
              <a:rPr lang="tr-TR" dirty="0" smtClean="0">
                <a:solidFill>
                  <a:schemeClr val="bg2"/>
                </a:solidFill>
              </a:rPr>
              <a:t> </a:t>
            </a:r>
            <a:r>
              <a:rPr lang="tr-TR" dirty="0" err="1" smtClean="0">
                <a:solidFill>
                  <a:schemeClr val="bg2"/>
                </a:solidFill>
              </a:rPr>
              <a:t>forestlands</a:t>
            </a:r>
            <a:r>
              <a:rPr lang="tr-TR" dirty="0" smtClean="0">
                <a:solidFill>
                  <a:schemeClr val="bg2"/>
                </a:solidFill>
              </a:rPr>
              <a:t> </a:t>
            </a:r>
            <a:r>
              <a:rPr lang="tr-TR" dirty="0" err="1" smtClean="0">
                <a:solidFill>
                  <a:schemeClr val="bg2"/>
                </a:solidFill>
              </a:rPr>
              <a:t>are</a:t>
            </a:r>
            <a:r>
              <a:rPr lang="tr-TR" dirty="0" smtClean="0">
                <a:solidFill>
                  <a:schemeClr val="bg2"/>
                </a:solidFill>
              </a:rPr>
              <a:t> dominant in </a:t>
            </a:r>
            <a:r>
              <a:rPr lang="tr-TR" dirty="0" err="1" smtClean="0">
                <a:solidFill>
                  <a:schemeClr val="bg2"/>
                </a:solidFill>
              </a:rPr>
              <a:t>norhtern</a:t>
            </a:r>
            <a:r>
              <a:rPr lang="tr-TR" dirty="0" smtClean="0">
                <a:solidFill>
                  <a:schemeClr val="bg2"/>
                </a:solidFill>
              </a:rPr>
              <a:t> </a:t>
            </a:r>
            <a:r>
              <a:rPr lang="tr-TR" dirty="0" err="1" smtClean="0">
                <a:solidFill>
                  <a:schemeClr val="bg2"/>
                </a:solidFill>
              </a:rPr>
              <a:t>part</a:t>
            </a:r>
            <a:r>
              <a:rPr lang="tr-TR" dirty="0" smtClean="0">
                <a:solidFill>
                  <a:schemeClr val="bg2"/>
                </a:solidFill>
              </a:rPr>
              <a:t> of </a:t>
            </a:r>
            <a:r>
              <a:rPr lang="tr-TR" dirty="0" err="1" smtClean="0">
                <a:solidFill>
                  <a:schemeClr val="bg2"/>
                </a:solidFill>
              </a:rPr>
              <a:t>Turkey</a:t>
            </a:r>
            <a:r>
              <a:rPr lang="tr-TR" dirty="0" smtClean="0">
                <a:solidFill>
                  <a:schemeClr val="bg2"/>
                </a:solidFill>
              </a:rPr>
              <a:t> </a:t>
            </a:r>
            <a:r>
              <a:rPr lang="tr-TR" dirty="0" err="1" smtClean="0">
                <a:solidFill>
                  <a:schemeClr val="bg2"/>
                </a:solidFill>
              </a:rPr>
              <a:t>and</a:t>
            </a:r>
            <a:r>
              <a:rPr lang="tr-TR" dirty="0" smtClean="0">
                <a:solidFill>
                  <a:schemeClr val="bg2"/>
                </a:solidFill>
              </a:rPr>
              <a:t> </a:t>
            </a:r>
            <a:r>
              <a:rPr lang="tr-TR" dirty="0" err="1" smtClean="0">
                <a:solidFill>
                  <a:schemeClr val="bg2"/>
                </a:solidFill>
              </a:rPr>
              <a:t>Conifers</a:t>
            </a:r>
            <a:r>
              <a:rPr lang="tr-TR" dirty="0" smtClean="0">
                <a:solidFill>
                  <a:schemeClr val="bg2"/>
                </a:solidFill>
              </a:rPr>
              <a:t> </a:t>
            </a:r>
            <a:r>
              <a:rPr lang="tr-TR" dirty="0" err="1" smtClean="0">
                <a:solidFill>
                  <a:schemeClr val="bg2"/>
                </a:solidFill>
              </a:rPr>
              <a:t>are</a:t>
            </a:r>
            <a:r>
              <a:rPr lang="tr-TR" dirty="0" smtClean="0">
                <a:solidFill>
                  <a:schemeClr val="bg2"/>
                </a:solidFill>
              </a:rPr>
              <a:t> dominant in </a:t>
            </a:r>
            <a:r>
              <a:rPr lang="tr-TR" dirty="0" err="1" smtClean="0">
                <a:solidFill>
                  <a:schemeClr val="bg2"/>
                </a:solidFill>
              </a:rPr>
              <a:t>southern</a:t>
            </a:r>
            <a:r>
              <a:rPr lang="tr-TR" dirty="0" smtClean="0">
                <a:solidFill>
                  <a:schemeClr val="bg2"/>
                </a:solidFill>
              </a:rPr>
              <a:t> </a:t>
            </a:r>
            <a:r>
              <a:rPr lang="tr-TR" dirty="0" err="1" smtClean="0">
                <a:solidFill>
                  <a:schemeClr val="bg2"/>
                </a:solidFill>
              </a:rPr>
              <a:t>and</a:t>
            </a:r>
            <a:r>
              <a:rPr lang="tr-TR" dirty="0" smtClean="0">
                <a:solidFill>
                  <a:schemeClr val="bg2"/>
                </a:solidFill>
              </a:rPr>
              <a:t> </a:t>
            </a:r>
            <a:r>
              <a:rPr lang="tr-TR" dirty="0" err="1" smtClean="0">
                <a:solidFill>
                  <a:schemeClr val="bg2"/>
                </a:solidFill>
              </a:rPr>
              <a:t>eastern</a:t>
            </a:r>
            <a:r>
              <a:rPr lang="tr-TR" dirty="0" smtClean="0">
                <a:solidFill>
                  <a:schemeClr val="bg2"/>
                </a:solidFill>
              </a:rPr>
              <a:t> </a:t>
            </a:r>
            <a:r>
              <a:rPr lang="tr-TR" dirty="0" err="1" smtClean="0">
                <a:solidFill>
                  <a:schemeClr val="bg2"/>
                </a:solidFill>
              </a:rPr>
              <a:t>part</a:t>
            </a:r>
            <a:r>
              <a:rPr lang="tr-TR" dirty="0" smtClean="0">
                <a:solidFill>
                  <a:schemeClr val="bg2"/>
                </a:solidFill>
              </a:rPr>
              <a:t> of </a:t>
            </a:r>
            <a:r>
              <a:rPr lang="tr-TR" dirty="0" err="1" smtClean="0">
                <a:solidFill>
                  <a:schemeClr val="bg2"/>
                </a:solidFill>
              </a:rPr>
              <a:t>Turkey</a:t>
            </a:r>
            <a:r>
              <a:rPr lang="tr-TR" dirty="0" smtClean="0">
                <a:solidFill>
                  <a:schemeClr val="bg2"/>
                </a:solidFill>
              </a:rPr>
              <a:t>. </a:t>
            </a:r>
            <a:endParaRPr lang="tr-TR" dirty="0">
              <a:solidFill>
                <a:schemeClr val="bg2"/>
              </a:solidFill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4000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ts val="1200"/>
              </a:spcBef>
              <a:defRPr/>
            </a:pPr>
            <a:r>
              <a:rPr lang="tr-TR" altLang="tr-T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	</a:t>
            </a:r>
            <a:r>
              <a:rPr lang="en-US" sz="2000" b="1" dirty="0" smtClean="0">
                <a:solidFill>
                  <a:schemeClr val="accent1"/>
                </a:solidFill>
              </a:rPr>
              <a:t>Net </a:t>
            </a:r>
            <a:r>
              <a:rPr lang="en-US" sz="2000" b="1" dirty="0">
                <a:solidFill>
                  <a:schemeClr val="accent1"/>
                </a:solidFill>
              </a:rPr>
              <a:t>Primary Productivity (NPP)</a:t>
            </a:r>
            <a:r>
              <a:rPr lang="tr-TR" altLang="tr-TR" sz="2000" b="1" i="1" dirty="0" smtClean="0">
                <a:solidFill>
                  <a:srgbClr val="00797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tr-TR" sz="2000" b="1" i="1" dirty="0">
              <a:solidFill>
                <a:schemeClr val="tx2">
                  <a:lumMod val="2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ea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7" y="980728"/>
            <a:ext cx="8928992" cy="5488757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268760"/>
            <a:ext cx="6480720" cy="4824536"/>
          </a:xfrm>
          <a:prstGeom prst="rect">
            <a:avLst/>
          </a:prstGeom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830997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ts val="1200"/>
              </a:spcBef>
              <a:defRPr/>
            </a:pPr>
            <a:r>
              <a:rPr lang="tr-TR" altLang="tr-T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	</a:t>
            </a:r>
            <a:r>
              <a:rPr lang="en-US" sz="2000" b="1" dirty="0" smtClean="0">
                <a:solidFill>
                  <a:schemeClr val="accent1"/>
                </a:solidFill>
              </a:rPr>
              <a:t>Net </a:t>
            </a:r>
            <a:r>
              <a:rPr lang="en-US" sz="2000" b="1" dirty="0">
                <a:solidFill>
                  <a:schemeClr val="accent1"/>
                </a:solidFill>
              </a:rPr>
              <a:t>Primary Productivity (NPP</a:t>
            </a:r>
            <a:r>
              <a:rPr lang="en-US" sz="2000" b="1" dirty="0" smtClean="0">
                <a:solidFill>
                  <a:schemeClr val="accent1"/>
                </a:solidFill>
              </a:rPr>
              <a:t>)</a:t>
            </a:r>
            <a:endParaRPr lang="tr-TR" sz="2000" b="1" dirty="0" smtClean="0">
              <a:solidFill>
                <a:schemeClr val="accent1"/>
              </a:solidFill>
            </a:endParaRPr>
          </a:p>
          <a:p>
            <a:pPr eaLnBrk="1" hangingPunct="1">
              <a:spcBef>
                <a:spcPts val="1200"/>
              </a:spcBef>
              <a:defRPr/>
            </a:pPr>
            <a:r>
              <a:rPr lang="tr-TR" altLang="tr-TR" b="1" i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Typical</a:t>
            </a:r>
            <a:r>
              <a:rPr lang="tr-TR" altLang="tr-TR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altLang="tr-TR" b="1" i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Northern</a:t>
            </a:r>
            <a:r>
              <a:rPr lang="tr-TR" altLang="tr-TR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altLang="tr-TR" b="1" i="1" dirty="0" smtClean="0">
                <a:solidFill>
                  <a:srgbClr val="00797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altLang="tr-TR" b="1" i="1" dirty="0" err="1" smtClean="0">
                <a:solidFill>
                  <a:srgbClr val="00797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Forest</a:t>
            </a:r>
            <a:r>
              <a:rPr lang="tr-TR" altLang="tr-TR" b="1" i="1" dirty="0" smtClean="0">
                <a:solidFill>
                  <a:srgbClr val="00797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altLang="tr-TR" b="1" i="1" dirty="0" err="1" smtClean="0">
                <a:solidFill>
                  <a:srgbClr val="00797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Trees</a:t>
            </a:r>
            <a:r>
              <a:rPr lang="tr-TR" altLang="tr-TR" b="1" i="1" dirty="0" smtClean="0">
                <a:solidFill>
                  <a:srgbClr val="00797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  (Black </a:t>
            </a:r>
            <a:r>
              <a:rPr lang="tr-TR" altLang="tr-TR" b="1" i="1" dirty="0" err="1" smtClean="0">
                <a:solidFill>
                  <a:srgbClr val="00797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Sea</a:t>
            </a:r>
            <a:r>
              <a:rPr lang="tr-TR" altLang="tr-TR" b="1" i="1" dirty="0" smtClean="0">
                <a:solidFill>
                  <a:srgbClr val="00797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altLang="tr-TR" b="1" i="1" dirty="0" err="1" smtClean="0">
                <a:solidFill>
                  <a:srgbClr val="00797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forest</a:t>
            </a:r>
            <a:r>
              <a:rPr lang="tr-TR" altLang="tr-TR" b="1" i="1" dirty="0" smtClean="0">
                <a:solidFill>
                  <a:srgbClr val="00797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altLang="tr-TR" b="1" i="1" dirty="0" err="1" smtClean="0">
                <a:solidFill>
                  <a:srgbClr val="00797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types</a:t>
            </a:r>
            <a:r>
              <a:rPr lang="tr-TR" altLang="tr-TR" b="1" i="1" dirty="0" smtClean="0">
                <a:solidFill>
                  <a:srgbClr val="00797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)in 4m </a:t>
            </a:r>
            <a:r>
              <a:rPr lang="tr-TR" altLang="tr-TR" b="1" i="1" dirty="0" err="1" smtClean="0">
                <a:solidFill>
                  <a:srgbClr val="00797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resolution</a:t>
            </a:r>
            <a:endParaRPr lang="en-US" altLang="tr-TR" b="1" i="1" dirty="0">
              <a:solidFill>
                <a:schemeClr val="tx2">
                  <a:lumMod val="2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989438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764704"/>
            <a:ext cx="7488832" cy="5352896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3" y="980728"/>
            <a:ext cx="7920881" cy="5688632"/>
          </a:xfrm>
          <a:prstGeom prst="rect">
            <a:avLst/>
          </a:prstGeom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830997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ts val="1200"/>
              </a:spcBef>
              <a:defRPr/>
            </a:pPr>
            <a:r>
              <a:rPr lang="tr-TR" altLang="tr-T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	</a:t>
            </a:r>
            <a:r>
              <a:rPr lang="en-US" sz="2000" b="1" dirty="0" smtClean="0">
                <a:solidFill>
                  <a:schemeClr val="accent1"/>
                </a:solidFill>
              </a:rPr>
              <a:t>Net </a:t>
            </a:r>
            <a:r>
              <a:rPr lang="en-US" sz="2000" b="1" dirty="0">
                <a:solidFill>
                  <a:schemeClr val="accent1"/>
                </a:solidFill>
              </a:rPr>
              <a:t>Primary Productivity (NPP</a:t>
            </a:r>
            <a:r>
              <a:rPr lang="en-US" sz="2000" b="1" dirty="0" smtClean="0">
                <a:solidFill>
                  <a:schemeClr val="accent1"/>
                </a:solidFill>
              </a:rPr>
              <a:t>)</a:t>
            </a:r>
            <a:endParaRPr lang="tr-TR" sz="2000" b="1" dirty="0" smtClean="0">
              <a:solidFill>
                <a:schemeClr val="accent1"/>
              </a:solidFill>
            </a:endParaRPr>
          </a:p>
          <a:p>
            <a:pPr eaLnBrk="1" hangingPunct="1">
              <a:spcBef>
                <a:spcPts val="1200"/>
              </a:spcBef>
              <a:defRPr/>
            </a:pPr>
            <a:r>
              <a:rPr lang="tr-TR" altLang="tr-TR" b="1" i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Typical</a:t>
            </a:r>
            <a:r>
              <a:rPr lang="tr-TR" altLang="tr-TR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altLang="tr-TR" b="1" i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Southern</a:t>
            </a:r>
            <a:r>
              <a:rPr lang="tr-TR" altLang="tr-TR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altLang="tr-TR" b="1" i="1" dirty="0" smtClean="0">
                <a:solidFill>
                  <a:srgbClr val="00797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altLang="tr-TR" b="1" i="1" dirty="0" err="1" smtClean="0">
                <a:solidFill>
                  <a:srgbClr val="00797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Forest</a:t>
            </a:r>
            <a:r>
              <a:rPr lang="tr-TR" altLang="tr-TR" b="1" i="1" dirty="0" smtClean="0">
                <a:solidFill>
                  <a:srgbClr val="00797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altLang="tr-TR" b="1" i="1" dirty="0" err="1" smtClean="0">
                <a:solidFill>
                  <a:srgbClr val="00797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Trees</a:t>
            </a:r>
            <a:r>
              <a:rPr lang="tr-TR" altLang="tr-TR" b="1" i="1" dirty="0" smtClean="0">
                <a:solidFill>
                  <a:srgbClr val="00797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  (</a:t>
            </a:r>
            <a:r>
              <a:rPr lang="tr-TR" altLang="tr-TR" b="1" i="1" dirty="0" err="1" smtClean="0">
                <a:solidFill>
                  <a:srgbClr val="00797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Mediterranean</a:t>
            </a:r>
            <a:r>
              <a:rPr lang="tr-TR" altLang="tr-TR" b="1" i="1" dirty="0" smtClean="0">
                <a:solidFill>
                  <a:srgbClr val="00797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altLang="tr-TR" b="1" i="1" dirty="0" err="1" smtClean="0">
                <a:solidFill>
                  <a:srgbClr val="00797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forest</a:t>
            </a:r>
            <a:r>
              <a:rPr lang="tr-TR" altLang="tr-TR" b="1" i="1" dirty="0" smtClean="0">
                <a:solidFill>
                  <a:srgbClr val="00797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altLang="tr-TR" b="1" i="1" dirty="0" err="1" smtClean="0">
                <a:solidFill>
                  <a:srgbClr val="00797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types</a:t>
            </a:r>
            <a:r>
              <a:rPr lang="tr-TR" altLang="tr-TR" b="1" i="1" dirty="0" smtClean="0">
                <a:solidFill>
                  <a:srgbClr val="00797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)in 10m </a:t>
            </a:r>
            <a:r>
              <a:rPr lang="tr-TR" altLang="tr-TR" b="1" i="1" dirty="0" err="1" smtClean="0">
                <a:solidFill>
                  <a:srgbClr val="00797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resolution</a:t>
            </a:r>
            <a:endParaRPr lang="en-US" altLang="tr-TR" b="1" i="1" dirty="0">
              <a:solidFill>
                <a:schemeClr val="tx2">
                  <a:lumMod val="2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233663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3" descr="D:\cenk_belge\cenk_yayin\uluslararasi_konferans_bildiri\istanbul_carbon_summit\NPP_Paper\Teksture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765175"/>
            <a:ext cx="6832600" cy="318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107950" y="549275"/>
            <a:ext cx="213552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tr-TR" altLang="tr-TR" b="1" i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Soil</a:t>
            </a:r>
            <a:r>
              <a:rPr lang="tr-TR" altLang="tr-TR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tr-TR" altLang="tr-TR" b="1" i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Texture</a:t>
            </a:r>
            <a:r>
              <a:rPr lang="tr-TR" altLang="tr-TR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tr-TR" altLang="tr-TR" b="1" i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Map</a:t>
            </a:r>
            <a:endParaRPr lang="tr-TR" altLang="tr-TR" b="1" i="1" dirty="0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7412" name="Picture 13" descr="D:\cenk_belge\cenk_yayin\uluslararasi_konferans_bildiri\istanbul_carbon_summit\NPP_Paper\NDVI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4076700"/>
            <a:ext cx="5275263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6237288" y="3644900"/>
            <a:ext cx="2887662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tr-TR" altLang="tr-TR" sz="16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Normalised</a:t>
            </a:r>
            <a:r>
              <a:rPr lang="tr-TR" altLang="tr-TR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tr-TR" altLang="tr-TR" sz="16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Differences</a:t>
            </a:r>
            <a:r>
              <a:rPr lang="tr-TR" altLang="tr-TR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tr-TR" altLang="tr-TR" sz="16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Vegetation</a:t>
            </a:r>
            <a:r>
              <a:rPr lang="tr-TR" altLang="tr-TR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Index (NDVI)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4000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ts val="1200"/>
              </a:spcBef>
              <a:defRPr/>
            </a:pPr>
            <a:r>
              <a:rPr lang="tr-TR" altLang="tr-T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	</a:t>
            </a:r>
            <a:r>
              <a:rPr lang="en-US" sz="2000" b="1" dirty="0" smtClean="0">
                <a:solidFill>
                  <a:schemeClr val="accent1"/>
                </a:solidFill>
              </a:rPr>
              <a:t>Net </a:t>
            </a:r>
            <a:r>
              <a:rPr lang="en-US" sz="2000" b="1" dirty="0">
                <a:solidFill>
                  <a:schemeClr val="accent1"/>
                </a:solidFill>
              </a:rPr>
              <a:t>Primary Productivity (NPP)</a:t>
            </a:r>
            <a:r>
              <a:rPr lang="tr-TR" altLang="tr-TR" sz="2000" b="1" i="1" dirty="0" smtClean="0">
                <a:solidFill>
                  <a:srgbClr val="00797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tr-TR" sz="2000" b="1" i="1" dirty="0">
              <a:solidFill>
                <a:schemeClr val="tx2">
                  <a:lumMod val="2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ea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8"/>
          <p:cNvSpPr>
            <a:spLocks noChangeArrowheads="1"/>
          </p:cNvSpPr>
          <p:nvPr/>
        </p:nvSpPr>
        <p:spPr bwMode="auto">
          <a:xfrm>
            <a:off x="1619250" y="731838"/>
            <a:ext cx="586250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tr-TR" altLang="tr-TR" sz="1800" b="1" dirty="0" smtClean="0">
                <a:solidFill>
                  <a:schemeClr val="accent1"/>
                </a:solidFill>
              </a:rPr>
              <a:t>Total </a:t>
            </a:r>
            <a:r>
              <a:rPr lang="tr-TR" altLang="tr-TR" sz="1800" b="1" dirty="0">
                <a:solidFill>
                  <a:schemeClr val="accent1"/>
                </a:solidFill>
              </a:rPr>
              <a:t>Net </a:t>
            </a:r>
            <a:r>
              <a:rPr lang="tr-TR" altLang="tr-TR" sz="1800" b="1" dirty="0" err="1">
                <a:solidFill>
                  <a:schemeClr val="accent1"/>
                </a:solidFill>
              </a:rPr>
              <a:t>Primary</a:t>
            </a:r>
            <a:r>
              <a:rPr lang="tr-TR" altLang="tr-TR" sz="1800" b="1" dirty="0">
                <a:solidFill>
                  <a:schemeClr val="accent1"/>
                </a:solidFill>
              </a:rPr>
              <a:t> </a:t>
            </a:r>
            <a:r>
              <a:rPr lang="tr-TR" altLang="tr-TR" sz="1800" b="1" dirty="0" err="1">
                <a:solidFill>
                  <a:schemeClr val="accent1"/>
                </a:solidFill>
              </a:rPr>
              <a:t>Production</a:t>
            </a:r>
            <a:r>
              <a:rPr lang="tr-TR" altLang="tr-TR" sz="1800" b="1" dirty="0">
                <a:solidFill>
                  <a:schemeClr val="accent1"/>
                </a:solidFill>
              </a:rPr>
              <a:t> </a:t>
            </a:r>
            <a:r>
              <a:rPr lang="tr-TR" altLang="tr-TR" sz="1800" b="1" dirty="0" err="1">
                <a:solidFill>
                  <a:schemeClr val="accent1"/>
                </a:solidFill>
              </a:rPr>
              <a:t>Map</a:t>
            </a:r>
            <a:r>
              <a:rPr lang="tr-TR" altLang="tr-TR" sz="1800" b="1" dirty="0">
                <a:solidFill>
                  <a:schemeClr val="accent1"/>
                </a:solidFill>
              </a:rPr>
              <a:t> </a:t>
            </a:r>
            <a:r>
              <a:rPr lang="tr-TR" altLang="tr-TR" sz="1800" b="1" dirty="0" err="1">
                <a:solidFill>
                  <a:schemeClr val="accent1"/>
                </a:solidFill>
              </a:rPr>
              <a:t>for</a:t>
            </a:r>
            <a:r>
              <a:rPr lang="tr-TR" altLang="tr-TR" sz="1800" b="1" dirty="0">
                <a:solidFill>
                  <a:schemeClr val="accent1"/>
                </a:solidFill>
              </a:rPr>
              <a:t> </a:t>
            </a:r>
            <a:r>
              <a:rPr lang="tr-TR" altLang="tr-TR" sz="1800" b="1" dirty="0" smtClean="0">
                <a:solidFill>
                  <a:schemeClr val="accent1"/>
                </a:solidFill>
              </a:rPr>
              <a:t>2001-2011</a:t>
            </a:r>
            <a:endParaRPr lang="tr-TR" altLang="tr-TR" sz="1800" b="1" dirty="0">
              <a:solidFill>
                <a:schemeClr val="accent1"/>
              </a:solidFill>
            </a:endParaRPr>
          </a:p>
        </p:txBody>
      </p:sp>
      <p:pic>
        <p:nvPicPr>
          <p:cNvPr id="18435" name="Resim 18" descr="C:\Users\cenkdonmez\AppData\Local\Microsoft\Windows\INetCache\Content.Word\05_npp_curre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1125538"/>
            <a:ext cx="9145587" cy="410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4000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ts val="1200"/>
              </a:spcBef>
              <a:defRPr/>
            </a:pPr>
            <a:r>
              <a:rPr lang="tr-TR" altLang="tr-T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	</a:t>
            </a:r>
            <a:r>
              <a:rPr lang="en-US" sz="2000" b="1" dirty="0" smtClean="0">
                <a:solidFill>
                  <a:schemeClr val="accent1"/>
                </a:solidFill>
              </a:rPr>
              <a:t>Net </a:t>
            </a:r>
            <a:r>
              <a:rPr lang="en-US" sz="2000" b="1" dirty="0">
                <a:solidFill>
                  <a:schemeClr val="accent1"/>
                </a:solidFill>
              </a:rPr>
              <a:t>Primary Productivity (NPP)</a:t>
            </a:r>
            <a:r>
              <a:rPr lang="tr-TR" altLang="tr-TR" sz="2000" b="1" i="1" dirty="0" smtClean="0">
                <a:solidFill>
                  <a:srgbClr val="00797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tr-TR" sz="2000" b="1" i="1" dirty="0">
              <a:solidFill>
                <a:schemeClr val="tx2">
                  <a:lumMod val="2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ea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8"/>
          <p:cNvSpPr>
            <a:spLocks noChangeArrowheads="1"/>
          </p:cNvSpPr>
          <p:nvPr/>
        </p:nvSpPr>
        <p:spPr bwMode="auto">
          <a:xfrm>
            <a:off x="107950" y="549275"/>
            <a:ext cx="8712522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tr-TR" altLang="tr-TR" sz="1800" b="1" dirty="0" err="1" smtClean="0">
                <a:solidFill>
                  <a:srgbClr val="C00000"/>
                </a:solidFill>
              </a:rPr>
              <a:t>Current</a:t>
            </a:r>
            <a:r>
              <a:rPr lang="tr-TR" altLang="tr-TR" sz="1800" b="1" dirty="0" smtClean="0">
                <a:solidFill>
                  <a:srgbClr val="C00000"/>
                </a:solidFill>
              </a:rPr>
              <a:t> – </a:t>
            </a:r>
            <a:r>
              <a:rPr lang="tr-TR" altLang="tr-TR" sz="1800" b="1" dirty="0" err="1" smtClean="0">
                <a:solidFill>
                  <a:srgbClr val="C00000"/>
                </a:solidFill>
              </a:rPr>
              <a:t>Future</a:t>
            </a:r>
            <a:r>
              <a:rPr lang="tr-TR" altLang="tr-TR" sz="1800" b="1" dirty="0" smtClean="0">
                <a:solidFill>
                  <a:srgbClr val="C00000"/>
                </a:solidFill>
              </a:rPr>
              <a:t>                   </a:t>
            </a:r>
            <a:r>
              <a:rPr lang="tr-TR" altLang="tr-TR" sz="1800" b="1" dirty="0" err="1" smtClean="0">
                <a:solidFill>
                  <a:schemeClr val="accent1"/>
                </a:solidFill>
              </a:rPr>
              <a:t>Difference</a:t>
            </a:r>
            <a:r>
              <a:rPr lang="tr-TR" altLang="tr-TR" sz="1800" b="1" dirty="0" smtClean="0">
                <a:solidFill>
                  <a:schemeClr val="accent1"/>
                </a:solidFill>
              </a:rPr>
              <a:t> </a:t>
            </a:r>
            <a:r>
              <a:rPr lang="tr-TR" altLang="tr-TR" sz="1800" b="1" dirty="0">
                <a:solidFill>
                  <a:schemeClr val="accent1"/>
                </a:solidFill>
              </a:rPr>
              <a:t>NPP </a:t>
            </a:r>
            <a:r>
              <a:rPr lang="tr-TR" altLang="tr-TR" sz="1800" b="1" dirty="0" err="1">
                <a:solidFill>
                  <a:schemeClr val="accent1"/>
                </a:solidFill>
              </a:rPr>
              <a:t>Maps</a:t>
            </a:r>
            <a:r>
              <a:rPr lang="tr-TR" altLang="tr-TR" sz="1800" b="1" dirty="0">
                <a:solidFill>
                  <a:schemeClr val="accent1"/>
                </a:solidFill>
              </a:rPr>
              <a:t> </a:t>
            </a:r>
            <a:r>
              <a:rPr lang="tr-TR" altLang="tr-TR" sz="1800" b="1" dirty="0" err="1">
                <a:solidFill>
                  <a:schemeClr val="accent1"/>
                </a:solidFill>
              </a:rPr>
              <a:t>from</a:t>
            </a:r>
            <a:r>
              <a:rPr lang="tr-TR" altLang="tr-TR" sz="1800" b="1" dirty="0">
                <a:solidFill>
                  <a:schemeClr val="accent1"/>
                </a:solidFill>
              </a:rPr>
              <a:t> 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tr-TR" altLang="tr-TR" sz="1800" b="1" dirty="0">
                <a:solidFill>
                  <a:schemeClr val="accent1"/>
                </a:solidFill>
              </a:rPr>
              <a:t>		</a:t>
            </a:r>
            <a:r>
              <a:rPr lang="tr-TR" altLang="tr-TR" sz="1800" b="1" dirty="0" smtClean="0">
                <a:solidFill>
                  <a:schemeClr val="accent1"/>
                </a:solidFill>
              </a:rPr>
              <a:t> 2001-2011 </a:t>
            </a:r>
            <a:r>
              <a:rPr lang="tr-TR" altLang="tr-TR" sz="1800" b="1" dirty="0" err="1">
                <a:solidFill>
                  <a:schemeClr val="accent1"/>
                </a:solidFill>
              </a:rPr>
              <a:t>to</a:t>
            </a:r>
            <a:r>
              <a:rPr lang="tr-TR" altLang="tr-TR" sz="1800" b="1" dirty="0">
                <a:solidFill>
                  <a:schemeClr val="accent1"/>
                </a:solidFill>
              </a:rPr>
              <a:t> 2070-2080 </a:t>
            </a:r>
            <a:r>
              <a:rPr lang="tr-TR" altLang="tr-TR" sz="1800" b="1" dirty="0" err="1" smtClean="0">
                <a:solidFill>
                  <a:schemeClr val="accent1"/>
                </a:solidFill>
              </a:rPr>
              <a:t>simulation</a:t>
            </a:r>
            <a:r>
              <a:rPr lang="tr-TR" altLang="tr-TR" sz="1800" b="1" dirty="0" smtClean="0">
                <a:solidFill>
                  <a:schemeClr val="accent1"/>
                </a:solidFill>
              </a:rPr>
              <a:t> (RCP 4.5)</a:t>
            </a:r>
            <a:endParaRPr lang="tr-TR" altLang="tr-TR" sz="1800" b="1" dirty="0">
              <a:solidFill>
                <a:schemeClr val="accent1"/>
              </a:solidFill>
            </a:endParaRPr>
          </a:p>
        </p:txBody>
      </p:sp>
      <p:pic>
        <p:nvPicPr>
          <p:cNvPr id="19459" name="Resim 15" descr="C:\Users\cenkdonmez\AppData\Local\Microsoft\Windows\INetCache\Content.Word\06_npp_rcp45_far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482725"/>
            <a:ext cx="8928100" cy="417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4000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ts val="1200"/>
              </a:spcBef>
              <a:defRPr/>
            </a:pPr>
            <a:r>
              <a:rPr lang="tr-TR" altLang="tr-T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	</a:t>
            </a:r>
            <a:r>
              <a:rPr lang="en-US" sz="2000" b="1" dirty="0" smtClean="0">
                <a:solidFill>
                  <a:schemeClr val="accent1"/>
                </a:solidFill>
              </a:rPr>
              <a:t>Net </a:t>
            </a:r>
            <a:r>
              <a:rPr lang="en-US" sz="2000" b="1" dirty="0">
                <a:solidFill>
                  <a:schemeClr val="accent1"/>
                </a:solidFill>
              </a:rPr>
              <a:t>Primary Productivity (NPP)</a:t>
            </a:r>
            <a:r>
              <a:rPr lang="tr-TR" altLang="tr-TR" sz="2000" b="1" i="1" dirty="0" smtClean="0">
                <a:solidFill>
                  <a:srgbClr val="00797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tr-TR" sz="2000" b="1" i="1" dirty="0">
              <a:solidFill>
                <a:schemeClr val="tx2">
                  <a:lumMod val="2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ea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8"/>
          <p:cNvSpPr>
            <a:spLocks noChangeArrowheads="1"/>
          </p:cNvSpPr>
          <p:nvPr/>
        </p:nvSpPr>
        <p:spPr bwMode="auto">
          <a:xfrm>
            <a:off x="625475" y="4621213"/>
            <a:ext cx="8107363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tr-TR" sz="1600" b="1" dirty="0">
                <a:solidFill>
                  <a:srgbClr val="C00000"/>
                </a:solidFill>
              </a:rPr>
              <a:t>Annual Total NPP Estimations and their responses to different climate scenarios for Turkey</a:t>
            </a:r>
            <a:r>
              <a:rPr lang="tr-TR" altLang="tr-TR" sz="1600" b="1" dirty="0" smtClean="0">
                <a:solidFill>
                  <a:srgbClr val="C00000"/>
                </a:solidFill>
              </a:rPr>
              <a:t>:</a:t>
            </a:r>
            <a:endParaRPr lang="tr-TR" altLang="tr-TR" sz="1600" b="1" dirty="0">
              <a:solidFill>
                <a:srgbClr val="C00000"/>
              </a:solidFill>
            </a:endParaRPr>
          </a:p>
        </p:txBody>
      </p:sp>
      <p:graphicFrame>
        <p:nvGraphicFramePr>
          <p:cNvPr id="2" name="Tablo 1"/>
          <p:cNvGraphicFramePr>
            <a:graphicFrameLocks noGrp="1"/>
          </p:cNvGraphicFramePr>
          <p:nvPr/>
        </p:nvGraphicFramePr>
        <p:xfrm>
          <a:off x="1065213" y="5476875"/>
          <a:ext cx="7316786" cy="7064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8836"/>
                <a:gridCol w="957879"/>
                <a:gridCol w="1463357"/>
                <a:gridCol w="1463357"/>
                <a:gridCol w="1463357"/>
              </a:tblGrid>
              <a:tr h="335431">
                <a:tc>
                  <a:txBody>
                    <a:bodyPr/>
                    <a:lstStyle/>
                    <a:p>
                      <a:pPr algn="ctr"/>
                      <a:r>
                        <a:rPr lang="tr-TR" sz="1600" b="0" dirty="0" smtClean="0">
                          <a:solidFill>
                            <a:srgbClr val="000000"/>
                          </a:solidFill>
                        </a:rPr>
                        <a:t>(</a:t>
                      </a:r>
                      <a:r>
                        <a:rPr lang="tr-TR" sz="1600" b="0" dirty="0" err="1" smtClean="0">
                          <a:solidFill>
                            <a:srgbClr val="000000"/>
                          </a:solidFill>
                        </a:rPr>
                        <a:t>Pg</a:t>
                      </a:r>
                      <a:r>
                        <a:rPr lang="tr-TR" sz="1600" b="0" dirty="0" smtClean="0">
                          <a:solidFill>
                            <a:srgbClr val="000000"/>
                          </a:solidFill>
                        </a:rPr>
                        <a:t> y-1)</a:t>
                      </a:r>
                      <a:endParaRPr lang="tr-TR" sz="1600" b="0" dirty="0">
                        <a:solidFill>
                          <a:srgbClr val="000000"/>
                        </a:solidFill>
                      </a:endParaRPr>
                    </a:p>
                  </a:txBody>
                  <a:tcPr marL="91431" marR="91431" marT="45741" marB="4574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 smtClean="0">
                          <a:solidFill>
                            <a:srgbClr val="000000"/>
                          </a:solidFill>
                        </a:rPr>
                        <a:t>RCP2.6</a:t>
                      </a:r>
                      <a:endParaRPr lang="tr-TR" sz="1600" dirty="0">
                        <a:solidFill>
                          <a:srgbClr val="000000"/>
                        </a:solidFill>
                      </a:endParaRPr>
                    </a:p>
                  </a:txBody>
                  <a:tcPr marL="91431" marR="91431" marT="45741" marB="4574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 smtClean="0">
                          <a:solidFill>
                            <a:srgbClr val="000000"/>
                          </a:solidFill>
                        </a:rPr>
                        <a:t>RCP4.5</a:t>
                      </a:r>
                      <a:endParaRPr lang="tr-TR" sz="1600" dirty="0">
                        <a:solidFill>
                          <a:srgbClr val="000000"/>
                        </a:solidFill>
                      </a:endParaRPr>
                    </a:p>
                  </a:txBody>
                  <a:tcPr marL="91431" marR="91431" marT="45741" marB="4574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 smtClean="0">
                          <a:solidFill>
                            <a:srgbClr val="000000"/>
                          </a:solidFill>
                        </a:rPr>
                        <a:t>RCP6.0</a:t>
                      </a:r>
                      <a:endParaRPr lang="tr-TR" sz="1600" dirty="0">
                        <a:solidFill>
                          <a:srgbClr val="000000"/>
                        </a:solidFill>
                      </a:endParaRPr>
                    </a:p>
                  </a:txBody>
                  <a:tcPr marL="91431" marR="91431" marT="45741" marB="4574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 smtClean="0">
                          <a:solidFill>
                            <a:srgbClr val="000000"/>
                          </a:solidFill>
                        </a:rPr>
                        <a:t>RCP8.5</a:t>
                      </a:r>
                    </a:p>
                  </a:txBody>
                  <a:tcPr marL="91431" marR="91431" marT="45741" marB="45741">
                    <a:noFill/>
                  </a:tcPr>
                </a:tc>
              </a:tr>
              <a:tr h="37100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dirty="0" smtClean="0">
                          <a:solidFill>
                            <a:srgbClr val="000000"/>
                          </a:solidFill>
                        </a:rPr>
                        <a:t>Total NPP </a:t>
                      </a:r>
                      <a:r>
                        <a:rPr lang="tr-TR" sz="1600" dirty="0" err="1" smtClean="0">
                          <a:solidFill>
                            <a:srgbClr val="000000"/>
                          </a:solidFill>
                        </a:rPr>
                        <a:t>Changes</a:t>
                      </a:r>
                      <a:endParaRPr lang="tr-TR" sz="1600" dirty="0" smtClean="0">
                        <a:solidFill>
                          <a:srgbClr val="000000"/>
                        </a:solidFill>
                      </a:endParaRPr>
                    </a:p>
                  </a:txBody>
                  <a:tcPr marL="91431" marR="91431" marT="45741" marB="4574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 smtClean="0">
                          <a:solidFill>
                            <a:srgbClr val="000000"/>
                          </a:solidFill>
                        </a:rPr>
                        <a:t>+0.081</a:t>
                      </a:r>
                      <a:endParaRPr lang="tr-TR" sz="1600" dirty="0">
                        <a:solidFill>
                          <a:srgbClr val="000000"/>
                        </a:solidFill>
                      </a:endParaRPr>
                    </a:p>
                  </a:txBody>
                  <a:tcPr marL="91431" marR="91431" marT="45741" marB="4574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 smtClean="0">
                          <a:solidFill>
                            <a:srgbClr val="000000"/>
                          </a:solidFill>
                        </a:rPr>
                        <a:t>+0.048</a:t>
                      </a:r>
                      <a:endParaRPr lang="tr-TR" sz="1600" dirty="0">
                        <a:solidFill>
                          <a:srgbClr val="000000"/>
                        </a:solidFill>
                      </a:endParaRPr>
                    </a:p>
                  </a:txBody>
                  <a:tcPr marL="91431" marR="91431" marT="45741" marB="4574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 smtClean="0">
                          <a:solidFill>
                            <a:srgbClr val="000000"/>
                          </a:solidFill>
                        </a:rPr>
                        <a:t>+0.025</a:t>
                      </a:r>
                      <a:endParaRPr lang="tr-TR" sz="1600" dirty="0">
                        <a:solidFill>
                          <a:srgbClr val="000000"/>
                        </a:solidFill>
                      </a:endParaRPr>
                    </a:p>
                  </a:txBody>
                  <a:tcPr marL="91431" marR="91431" marT="45741" marB="4574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 smtClean="0">
                          <a:solidFill>
                            <a:srgbClr val="000000"/>
                          </a:solidFill>
                        </a:rPr>
                        <a:t>+0.12</a:t>
                      </a:r>
                    </a:p>
                  </a:txBody>
                  <a:tcPr marL="91431" marR="91431" marT="45741" marB="45741">
                    <a:noFill/>
                  </a:tcPr>
                </a:tc>
              </a:tr>
            </a:tbl>
          </a:graphicData>
        </a:graphic>
      </p:graphicFrame>
      <p:sp>
        <p:nvSpPr>
          <p:cNvPr id="20503" name="Dikdörtgen 2"/>
          <p:cNvSpPr>
            <a:spLocks noChangeArrowheads="1"/>
          </p:cNvSpPr>
          <p:nvPr/>
        </p:nvSpPr>
        <p:spPr bwMode="auto">
          <a:xfrm>
            <a:off x="904875" y="5253038"/>
            <a:ext cx="7594600" cy="1152525"/>
          </a:xfrm>
          <a:prstGeom prst="rect">
            <a:avLst/>
          </a:prstGeom>
          <a:noFill/>
          <a:ln w="1270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tr-TR" altLang="tr-TR" sz="1800"/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830263" y="4186238"/>
            <a:ext cx="57054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tr-TR" altLang="tr-TR" sz="1600" b="1" dirty="0" smtClean="0">
                <a:solidFill>
                  <a:schemeClr val="bg1">
                    <a:lumMod val="50000"/>
                  </a:schemeClr>
                </a:solidFill>
              </a:rPr>
              <a:t>Total </a:t>
            </a:r>
            <a:r>
              <a:rPr lang="tr-TR" altLang="tr-TR" sz="1600" b="1" dirty="0" err="1" smtClean="0">
                <a:solidFill>
                  <a:schemeClr val="bg1">
                    <a:lumMod val="50000"/>
                  </a:schemeClr>
                </a:solidFill>
              </a:rPr>
              <a:t>Annual</a:t>
            </a:r>
            <a:r>
              <a:rPr lang="tr-TR" altLang="tr-TR" sz="16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tr-TR" altLang="tr-TR" sz="1600" b="1" dirty="0" err="1" smtClean="0">
                <a:solidFill>
                  <a:schemeClr val="bg1">
                    <a:lumMod val="50000"/>
                  </a:schemeClr>
                </a:solidFill>
              </a:rPr>
              <a:t>Forest</a:t>
            </a:r>
            <a:r>
              <a:rPr lang="tr-TR" altLang="tr-TR" sz="1600" b="1" dirty="0" smtClean="0">
                <a:solidFill>
                  <a:schemeClr val="bg1">
                    <a:lumMod val="50000"/>
                  </a:schemeClr>
                </a:solidFill>
              </a:rPr>
              <a:t> NPP (2001-2011): </a:t>
            </a:r>
            <a:r>
              <a:rPr lang="tr-TR" altLang="tr-TR" sz="1600" b="1" dirty="0" smtClean="0">
                <a:solidFill>
                  <a:srgbClr val="C00000"/>
                </a:solidFill>
              </a:rPr>
              <a:t>0.64 </a:t>
            </a:r>
            <a:r>
              <a:rPr lang="tr-TR" altLang="tr-TR" sz="1600" b="1" dirty="0" err="1" smtClean="0">
                <a:solidFill>
                  <a:srgbClr val="C00000"/>
                </a:solidFill>
              </a:rPr>
              <a:t>Pg</a:t>
            </a:r>
            <a:r>
              <a:rPr lang="tr-TR" altLang="tr-TR" sz="1600" b="1" dirty="0" smtClean="0">
                <a:solidFill>
                  <a:srgbClr val="C00000"/>
                </a:solidFill>
              </a:rPr>
              <a:t> y-1 (</a:t>
            </a:r>
            <a:r>
              <a:rPr lang="tr-TR" altLang="tr-TR" sz="1600" b="1" dirty="0" err="1" smtClean="0">
                <a:solidFill>
                  <a:srgbClr val="C00000"/>
                </a:solidFill>
              </a:rPr>
              <a:t>Pg</a:t>
            </a:r>
            <a:r>
              <a:rPr lang="tr-TR" altLang="tr-TR" sz="1600" b="1" dirty="0" smtClean="0">
                <a:solidFill>
                  <a:srgbClr val="C00000"/>
                </a:solidFill>
              </a:rPr>
              <a:t> = </a:t>
            </a:r>
            <a:r>
              <a:rPr lang="tr-TR" altLang="tr-TR" sz="1600" b="1" dirty="0" err="1" smtClean="0">
                <a:solidFill>
                  <a:srgbClr val="C00000"/>
                </a:solidFill>
              </a:rPr>
              <a:t>Petagram</a:t>
            </a:r>
            <a:r>
              <a:rPr lang="tr-TR" altLang="tr-TR" sz="1600" b="1" dirty="0" smtClean="0">
                <a:solidFill>
                  <a:srgbClr val="C00000"/>
                </a:solidFill>
              </a:rPr>
              <a:t> = </a:t>
            </a:r>
            <a:r>
              <a:rPr lang="en-US" sz="1600" b="1" dirty="0" smtClean="0">
                <a:solidFill>
                  <a:schemeClr val="bg1"/>
                </a:solidFill>
              </a:rPr>
              <a:t>10</a:t>
            </a:r>
            <a:r>
              <a:rPr lang="en-US" sz="1600" b="1" baseline="30000" dirty="0" smtClean="0">
                <a:solidFill>
                  <a:schemeClr val="bg1"/>
                </a:solidFill>
              </a:rPr>
              <a:t>14</a:t>
            </a:r>
            <a:r>
              <a:rPr lang="tr-TR" sz="1600" b="1" baseline="30000" dirty="0" smtClean="0">
                <a:solidFill>
                  <a:schemeClr val="bg1"/>
                </a:solidFill>
              </a:rPr>
              <a:t> </a:t>
            </a:r>
            <a:r>
              <a:rPr lang="tr-TR" altLang="tr-TR" sz="1600" b="1" dirty="0" smtClean="0">
                <a:solidFill>
                  <a:srgbClr val="C00000"/>
                </a:solidFill>
              </a:rPr>
              <a:t>g) </a:t>
            </a:r>
            <a:endParaRPr lang="tr-TR" altLang="tr-TR" sz="1600" b="1" dirty="0" smtClean="0">
              <a:solidFill>
                <a:schemeClr val="bg1"/>
              </a:solidFill>
            </a:endParaRPr>
          </a:p>
        </p:txBody>
      </p:sp>
      <p:pic>
        <p:nvPicPr>
          <p:cNvPr id="20505" name="Picture 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487363"/>
            <a:ext cx="8847137" cy="366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06" name="Yuvarlatılmış Dikdörtgen 20"/>
          <p:cNvSpPr>
            <a:spLocks noChangeArrowheads="1"/>
          </p:cNvSpPr>
          <p:nvPr/>
        </p:nvSpPr>
        <p:spPr bwMode="auto">
          <a:xfrm>
            <a:off x="4886325" y="1754188"/>
            <a:ext cx="720725" cy="1936750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tr-TR" altLang="tr-TR" sz="1800"/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4000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ts val="1200"/>
              </a:spcBef>
              <a:defRPr/>
            </a:pPr>
            <a:r>
              <a:rPr lang="tr-TR" altLang="tr-T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	</a:t>
            </a:r>
            <a:r>
              <a:rPr lang="en-US" sz="2000" b="1" dirty="0" smtClean="0">
                <a:solidFill>
                  <a:schemeClr val="accent1"/>
                </a:solidFill>
              </a:rPr>
              <a:t>Net </a:t>
            </a:r>
            <a:r>
              <a:rPr lang="en-US" sz="2000" b="1" dirty="0">
                <a:solidFill>
                  <a:schemeClr val="accent1"/>
                </a:solidFill>
              </a:rPr>
              <a:t>Primary Productivity (NPP)</a:t>
            </a:r>
            <a:r>
              <a:rPr lang="tr-TR" altLang="tr-TR" sz="2000" b="1" i="1" dirty="0" smtClean="0">
                <a:solidFill>
                  <a:srgbClr val="00797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tr-TR" sz="2000" b="1" i="1" dirty="0">
              <a:solidFill>
                <a:schemeClr val="tx2">
                  <a:lumMod val="2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ea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:\cenk_belge\cenk_yayin\uluslararasi_konferans_bildiri\istanbul_carbon_summit\NPP_Paper\stdeviation_total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1184275"/>
            <a:ext cx="90551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8"/>
          <p:cNvSpPr>
            <a:spLocks noChangeArrowheads="1"/>
          </p:cNvSpPr>
          <p:nvPr/>
        </p:nvSpPr>
        <p:spPr bwMode="auto">
          <a:xfrm>
            <a:off x="555625" y="836613"/>
            <a:ext cx="81216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tr-TR" altLang="tr-TR" sz="1800" b="1" dirty="0">
                <a:solidFill>
                  <a:srgbClr val="000000"/>
                </a:solidFill>
              </a:rPr>
              <a:t>Standard </a:t>
            </a:r>
            <a:r>
              <a:rPr lang="tr-TR" altLang="tr-TR" sz="1800" b="1" dirty="0" err="1">
                <a:solidFill>
                  <a:srgbClr val="000000"/>
                </a:solidFill>
              </a:rPr>
              <a:t>Deviation</a:t>
            </a:r>
            <a:r>
              <a:rPr lang="tr-TR" altLang="tr-TR" sz="1800" b="1" dirty="0">
                <a:solidFill>
                  <a:srgbClr val="000000"/>
                </a:solidFill>
              </a:rPr>
              <a:t> </a:t>
            </a:r>
            <a:r>
              <a:rPr lang="tr-TR" altLang="tr-TR" sz="1800" b="1" dirty="0" err="1">
                <a:solidFill>
                  <a:srgbClr val="000000"/>
                </a:solidFill>
              </a:rPr>
              <a:t>Map</a:t>
            </a:r>
            <a:r>
              <a:rPr lang="tr-TR" altLang="tr-TR" sz="1800" b="1" dirty="0">
                <a:solidFill>
                  <a:srgbClr val="000000"/>
                </a:solidFill>
              </a:rPr>
              <a:t> of </a:t>
            </a:r>
            <a:r>
              <a:rPr lang="tr-TR" altLang="tr-TR" sz="1800" b="1" dirty="0" err="1">
                <a:solidFill>
                  <a:srgbClr val="000000"/>
                </a:solidFill>
              </a:rPr>
              <a:t>the</a:t>
            </a:r>
            <a:r>
              <a:rPr lang="tr-TR" altLang="tr-TR" sz="1800" b="1" dirty="0">
                <a:solidFill>
                  <a:srgbClr val="000000"/>
                </a:solidFill>
              </a:rPr>
              <a:t> </a:t>
            </a:r>
            <a:r>
              <a:rPr lang="tr-TR" altLang="tr-TR" sz="1800" b="1" dirty="0" smtClean="0">
                <a:solidFill>
                  <a:srgbClr val="000000"/>
                </a:solidFill>
              </a:rPr>
              <a:t>2001-2011 </a:t>
            </a:r>
            <a:r>
              <a:rPr lang="tr-TR" altLang="tr-TR" sz="1800" b="1" dirty="0" err="1">
                <a:solidFill>
                  <a:srgbClr val="000000"/>
                </a:solidFill>
              </a:rPr>
              <a:t>to</a:t>
            </a:r>
            <a:r>
              <a:rPr lang="tr-TR" altLang="tr-TR" sz="1800" b="1" dirty="0">
                <a:solidFill>
                  <a:srgbClr val="000000"/>
                </a:solidFill>
              </a:rPr>
              <a:t> </a:t>
            </a:r>
            <a:r>
              <a:rPr lang="tr-TR" altLang="tr-TR" sz="1800" b="1" dirty="0" smtClean="0">
                <a:solidFill>
                  <a:srgbClr val="000000"/>
                </a:solidFill>
              </a:rPr>
              <a:t>2070-2081 </a:t>
            </a:r>
            <a:r>
              <a:rPr lang="tr-TR" altLang="tr-TR" sz="1800" b="1" dirty="0" err="1">
                <a:solidFill>
                  <a:srgbClr val="000000"/>
                </a:solidFill>
              </a:rPr>
              <a:t>simulations</a:t>
            </a:r>
            <a:endParaRPr lang="tr-TR" altLang="tr-TR" sz="1800" b="1" dirty="0">
              <a:solidFill>
                <a:srgbClr val="000000"/>
              </a:solidFill>
            </a:endParaRPr>
          </a:p>
        </p:txBody>
      </p:sp>
      <p:sp>
        <p:nvSpPr>
          <p:cNvPr id="21508" name="Rectangle 8"/>
          <p:cNvSpPr>
            <a:spLocks noChangeArrowheads="1"/>
          </p:cNvSpPr>
          <p:nvPr/>
        </p:nvSpPr>
        <p:spPr bwMode="auto">
          <a:xfrm>
            <a:off x="3276600" y="5000625"/>
            <a:ext cx="1968500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tr-TR" altLang="tr-TR" sz="1600" b="1">
                <a:solidFill>
                  <a:srgbClr val="000000"/>
                </a:solidFill>
              </a:rPr>
              <a:t>NPP (g C m-2 y-1</a:t>
            </a: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4000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ts val="1200"/>
              </a:spcBef>
              <a:defRPr/>
            </a:pPr>
            <a:r>
              <a:rPr lang="tr-TR" altLang="tr-T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	</a:t>
            </a:r>
            <a:r>
              <a:rPr lang="en-US" sz="2000" b="1" dirty="0" smtClean="0">
                <a:solidFill>
                  <a:schemeClr val="accent1"/>
                </a:solidFill>
              </a:rPr>
              <a:t>Net </a:t>
            </a:r>
            <a:r>
              <a:rPr lang="en-US" sz="2000" b="1" dirty="0">
                <a:solidFill>
                  <a:schemeClr val="accent1"/>
                </a:solidFill>
              </a:rPr>
              <a:t>Primary Productivity (NPP)</a:t>
            </a:r>
            <a:r>
              <a:rPr lang="tr-TR" altLang="tr-TR" sz="2000" b="1" i="1" dirty="0" smtClean="0">
                <a:solidFill>
                  <a:srgbClr val="00797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tr-TR" sz="2000" b="1" i="1" dirty="0">
              <a:solidFill>
                <a:schemeClr val="tx2">
                  <a:lumMod val="2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ea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4000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ts val="1200"/>
              </a:spcBef>
              <a:buClrTx/>
              <a:buSzTx/>
              <a:buFontTx/>
              <a:buNone/>
            </a:pPr>
            <a:r>
              <a:rPr lang="tr-TR" altLang="tr-TR" sz="2000" b="1" i="1" dirty="0" err="1" smtClean="0">
                <a:solidFill>
                  <a:srgbClr val="00797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Modelling</a:t>
            </a:r>
            <a:r>
              <a:rPr lang="tr-TR" altLang="tr-TR" sz="2000" b="1" i="1" dirty="0" smtClean="0">
                <a:solidFill>
                  <a:srgbClr val="00797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altLang="tr-TR" sz="2000" b="1" i="1" dirty="0" err="1">
                <a:solidFill>
                  <a:srgbClr val="00797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works</a:t>
            </a:r>
            <a:endParaRPr lang="en-US" altLang="tr-TR" sz="2000" b="1" i="1" dirty="0">
              <a:solidFill>
                <a:srgbClr val="007979"/>
              </a:solidFill>
              <a:effectLst>
                <a:outerShdw blurRad="38100" dist="38100" dir="2700000" algn="tl">
                  <a:srgbClr val="000000"/>
                </a:outerShdw>
              </a:effectLst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250825" y="404813"/>
            <a:ext cx="8893175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tr-T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EROSION- </a:t>
            </a:r>
            <a:r>
              <a:rPr lang="en-US" sz="2000" b="1" dirty="0">
                <a:solidFill>
                  <a:schemeClr val="accent1"/>
                </a:solidFill>
                <a:latin typeface="+mn-lt"/>
              </a:rPr>
              <a:t>Pan-European Soil Erosion Risk Assessment </a:t>
            </a:r>
            <a:r>
              <a:rPr lang="en-US" sz="2000" b="1" u="sng" dirty="0">
                <a:solidFill>
                  <a:schemeClr val="accent1"/>
                </a:solidFill>
                <a:latin typeface="+mn-lt"/>
              </a:rPr>
              <a:t>(PESERA)</a:t>
            </a:r>
            <a:endParaRPr lang="tr-TR" sz="2000" dirty="0">
              <a:latin typeface="+mn-lt"/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250825" y="836613"/>
            <a:ext cx="8893175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tr-TR" b="1" dirty="0">
                <a:solidFill>
                  <a:srgbClr val="000000"/>
                </a:solidFill>
                <a:latin typeface="+mn-lt"/>
                <a:ea typeface="SimHei" panose="02010609060101010101" pitchFamily="49" charset="-122"/>
              </a:rPr>
              <a:t>PESERA </a:t>
            </a:r>
            <a:r>
              <a:rPr lang="tr-TR" b="1" dirty="0" smtClean="0">
                <a:solidFill>
                  <a:srgbClr val="000000"/>
                </a:solidFill>
                <a:latin typeface="+mn-lt"/>
                <a:ea typeface="SimHei" panose="02010609060101010101" pitchFamily="49" charset="-122"/>
              </a:rPr>
              <a:t>Model; is </a:t>
            </a:r>
            <a:r>
              <a:rPr lang="tr-TR" b="1" dirty="0" err="1" smtClean="0">
                <a:solidFill>
                  <a:srgbClr val="000000"/>
                </a:solidFill>
                <a:latin typeface="+mn-lt"/>
                <a:ea typeface="SimHei" panose="02010609060101010101" pitchFamily="49" charset="-122"/>
              </a:rPr>
              <a:t>integrated</a:t>
            </a:r>
            <a:r>
              <a:rPr lang="tr-TR" b="1" dirty="0" smtClean="0">
                <a:solidFill>
                  <a:srgbClr val="000000"/>
                </a:solidFill>
                <a:latin typeface="+mn-lt"/>
                <a:ea typeface="SimHei" panose="02010609060101010101" pitchFamily="49" charset="-122"/>
              </a:rPr>
              <a:t> </a:t>
            </a:r>
            <a:r>
              <a:rPr lang="tr-TR" b="1" dirty="0" err="1" smtClean="0">
                <a:solidFill>
                  <a:srgbClr val="000000"/>
                </a:solidFill>
                <a:latin typeface="+mn-lt"/>
                <a:ea typeface="SimHei" panose="02010609060101010101" pitchFamily="49" charset="-122"/>
              </a:rPr>
              <a:t>climate</a:t>
            </a:r>
            <a:r>
              <a:rPr lang="tr-TR" b="1" dirty="0" smtClean="0">
                <a:solidFill>
                  <a:srgbClr val="000000"/>
                </a:solidFill>
                <a:latin typeface="+mn-lt"/>
                <a:ea typeface="SimHei" panose="02010609060101010101" pitchFamily="49" charset="-122"/>
              </a:rPr>
              <a:t>, </a:t>
            </a:r>
            <a:r>
              <a:rPr lang="tr-TR" b="1" dirty="0" err="1" smtClean="0">
                <a:solidFill>
                  <a:srgbClr val="000000"/>
                </a:solidFill>
                <a:latin typeface="+mn-lt"/>
                <a:ea typeface="SimHei" panose="02010609060101010101" pitchFamily="49" charset="-122"/>
              </a:rPr>
              <a:t>vegetation</a:t>
            </a:r>
            <a:r>
              <a:rPr lang="tr-TR" b="1" dirty="0" smtClean="0">
                <a:solidFill>
                  <a:srgbClr val="000000"/>
                </a:solidFill>
                <a:latin typeface="+mn-lt"/>
                <a:ea typeface="SimHei" panose="02010609060101010101" pitchFamily="49" charset="-122"/>
              </a:rPr>
              <a:t>, </a:t>
            </a:r>
            <a:r>
              <a:rPr lang="tr-TR" b="1" dirty="0" err="1" smtClean="0">
                <a:solidFill>
                  <a:srgbClr val="000000"/>
                </a:solidFill>
                <a:latin typeface="+mn-lt"/>
                <a:ea typeface="SimHei" panose="02010609060101010101" pitchFamily="49" charset="-122"/>
              </a:rPr>
              <a:t>topography</a:t>
            </a:r>
            <a:r>
              <a:rPr lang="tr-TR" b="1" dirty="0" smtClean="0">
                <a:solidFill>
                  <a:srgbClr val="000000"/>
                </a:solidFill>
                <a:latin typeface="+mn-lt"/>
                <a:ea typeface="SimHei" panose="02010609060101010101" pitchFamily="49" charset="-122"/>
              </a:rPr>
              <a:t> </a:t>
            </a:r>
            <a:r>
              <a:rPr lang="tr-TR" b="1" dirty="0" err="1" smtClean="0">
                <a:solidFill>
                  <a:srgbClr val="000000"/>
                </a:solidFill>
                <a:latin typeface="+mn-lt"/>
                <a:ea typeface="SimHei" panose="02010609060101010101" pitchFamily="49" charset="-122"/>
              </a:rPr>
              <a:t>and</a:t>
            </a:r>
            <a:r>
              <a:rPr lang="tr-TR" b="1" dirty="0" smtClean="0">
                <a:solidFill>
                  <a:srgbClr val="000000"/>
                </a:solidFill>
                <a:latin typeface="+mn-lt"/>
                <a:ea typeface="SimHei" panose="02010609060101010101" pitchFamily="49" charset="-122"/>
              </a:rPr>
              <a:t> </a:t>
            </a:r>
            <a:r>
              <a:rPr lang="tr-TR" b="1" dirty="0" err="1" smtClean="0">
                <a:solidFill>
                  <a:srgbClr val="000000"/>
                </a:solidFill>
                <a:latin typeface="+mn-lt"/>
                <a:ea typeface="SimHei" panose="02010609060101010101" pitchFamily="49" charset="-122"/>
              </a:rPr>
              <a:t>soil</a:t>
            </a:r>
            <a:r>
              <a:rPr lang="tr-TR" b="1" dirty="0" smtClean="0">
                <a:solidFill>
                  <a:srgbClr val="000000"/>
                </a:solidFill>
                <a:latin typeface="+mn-lt"/>
                <a:ea typeface="SimHei" panose="02010609060101010101" pitchFamily="49" charset="-122"/>
              </a:rPr>
              <a:t> </a:t>
            </a:r>
            <a:r>
              <a:rPr lang="tr-TR" b="1" dirty="0" err="1" smtClean="0">
                <a:solidFill>
                  <a:srgbClr val="000000"/>
                </a:solidFill>
                <a:latin typeface="+mn-lt"/>
                <a:ea typeface="SimHei" panose="02010609060101010101" pitchFamily="49" charset="-122"/>
              </a:rPr>
              <a:t>datasets</a:t>
            </a:r>
            <a:r>
              <a:rPr lang="tr-TR" b="1" dirty="0" smtClean="0">
                <a:solidFill>
                  <a:srgbClr val="000000"/>
                </a:solidFill>
                <a:latin typeface="+mn-lt"/>
                <a:ea typeface="SimHei" panose="02010609060101010101" pitchFamily="49" charset="-122"/>
              </a:rPr>
              <a:t> </a:t>
            </a:r>
            <a:r>
              <a:rPr lang="tr-TR" b="1" dirty="0" err="1" smtClean="0">
                <a:solidFill>
                  <a:srgbClr val="000000"/>
                </a:solidFill>
                <a:latin typeface="+mn-lt"/>
                <a:ea typeface="SimHei" panose="02010609060101010101" pitchFamily="49" charset="-122"/>
              </a:rPr>
              <a:t>to</a:t>
            </a:r>
            <a:r>
              <a:rPr lang="tr-TR" b="1" dirty="0" smtClean="0">
                <a:solidFill>
                  <a:srgbClr val="000000"/>
                </a:solidFill>
                <a:latin typeface="+mn-lt"/>
                <a:ea typeface="SimHei" panose="02010609060101010101" pitchFamily="49" charset="-122"/>
              </a:rPr>
              <a:t> </a:t>
            </a:r>
            <a:r>
              <a:rPr lang="tr-TR" b="1" dirty="0" err="1" smtClean="0">
                <a:solidFill>
                  <a:srgbClr val="000000"/>
                </a:solidFill>
                <a:latin typeface="+mn-lt"/>
                <a:ea typeface="SimHei" panose="02010609060101010101" pitchFamily="49" charset="-122"/>
              </a:rPr>
              <a:t>calculate</a:t>
            </a:r>
            <a:r>
              <a:rPr lang="tr-TR" b="1" dirty="0" smtClean="0">
                <a:solidFill>
                  <a:srgbClr val="000000"/>
                </a:solidFill>
                <a:latin typeface="+mn-lt"/>
                <a:ea typeface="SimHei" panose="02010609060101010101" pitchFamily="49" charset="-122"/>
              </a:rPr>
              <a:t> </a:t>
            </a:r>
            <a:r>
              <a:rPr lang="tr-TR" b="1" dirty="0" err="1" smtClean="0">
                <a:solidFill>
                  <a:srgbClr val="000000"/>
                </a:solidFill>
                <a:latin typeface="+mn-lt"/>
                <a:ea typeface="SimHei" panose="02010609060101010101" pitchFamily="49" charset="-122"/>
              </a:rPr>
              <a:t>the</a:t>
            </a:r>
            <a:r>
              <a:rPr lang="tr-TR" b="1" dirty="0" smtClean="0">
                <a:solidFill>
                  <a:srgbClr val="000000"/>
                </a:solidFill>
                <a:latin typeface="+mn-lt"/>
                <a:ea typeface="SimHei" panose="02010609060101010101" pitchFamily="49" charset="-122"/>
              </a:rPr>
              <a:t> </a:t>
            </a:r>
            <a:r>
              <a:rPr lang="tr-TR" b="1" dirty="0" err="1" smtClean="0">
                <a:solidFill>
                  <a:srgbClr val="000000"/>
                </a:solidFill>
                <a:latin typeface="+mn-lt"/>
                <a:ea typeface="SimHei" panose="02010609060101010101" pitchFamily="49" charset="-122"/>
              </a:rPr>
              <a:t>surface</a:t>
            </a:r>
            <a:r>
              <a:rPr lang="tr-TR" b="1" dirty="0" smtClean="0">
                <a:solidFill>
                  <a:srgbClr val="000000"/>
                </a:solidFill>
                <a:latin typeface="+mn-lt"/>
                <a:ea typeface="SimHei" panose="02010609060101010101" pitchFamily="49" charset="-122"/>
              </a:rPr>
              <a:t> </a:t>
            </a:r>
            <a:r>
              <a:rPr lang="tr-TR" b="1" dirty="0" err="1" smtClean="0">
                <a:solidFill>
                  <a:srgbClr val="000000"/>
                </a:solidFill>
                <a:latin typeface="+mn-lt"/>
                <a:ea typeface="SimHei" panose="02010609060101010101" pitchFamily="49" charset="-122"/>
              </a:rPr>
              <a:t>runoff</a:t>
            </a:r>
            <a:r>
              <a:rPr lang="tr-TR" b="1" dirty="0" smtClean="0">
                <a:solidFill>
                  <a:srgbClr val="000000"/>
                </a:solidFill>
                <a:latin typeface="+mn-lt"/>
                <a:ea typeface="SimHei" panose="02010609060101010101" pitchFamily="49" charset="-122"/>
              </a:rPr>
              <a:t> </a:t>
            </a:r>
            <a:r>
              <a:rPr lang="tr-TR" b="1" dirty="0" err="1" smtClean="0">
                <a:solidFill>
                  <a:srgbClr val="000000"/>
                </a:solidFill>
                <a:latin typeface="+mn-lt"/>
                <a:ea typeface="SimHei" panose="02010609060101010101" pitchFamily="49" charset="-122"/>
              </a:rPr>
              <a:t>and</a:t>
            </a:r>
            <a:r>
              <a:rPr lang="tr-TR" b="1" dirty="0" smtClean="0">
                <a:solidFill>
                  <a:srgbClr val="000000"/>
                </a:solidFill>
                <a:latin typeface="+mn-lt"/>
                <a:ea typeface="SimHei" panose="02010609060101010101" pitchFamily="49" charset="-122"/>
              </a:rPr>
              <a:t> </a:t>
            </a:r>
            <a:r>
              <a:rPr lang="tr-TR" b="1" dirty="0" err="1" smtClean="0">
                <a:solidFill>
                  <a:srgbClr val="000000"/>
                </a:solidFill>
                <a:latin typeface="+mn-lt"/>
                <a:ea typeface="SimHei" panose="02010609060101010101" pitchFamily="49" charset="-122"/>
              </a:rPr>
              <a:t>soil</a:t>
            </a:r>
            <a:r>
              <a:rPr lang="tr-TR" b="1" dirty="0" smtClean="0">
                <a:solidFill>
                  <a:srgbClr val="000000"/>
                </a:solidFill>
                <a:latin typeface="+mn-lt"/>
                <a:ea typeface="SimHei" panose="02010609060101010101" pitchFamily="49" charset="-122"/>
              </a:rPr>
              <a:t> </a:t>
            </a:r>
            <a:r>
              <a:rPr lang="tr-TR" b="1" dirty="0" err="1" smtClean="0">
                <a:solidFill>
                  <a:srgbClr val="000000"/>
                </a:solidFill>
                <a:latin typeface="+mn-lt"/>
                <a:ea typeface="SimHei" panose="02010609060101010101" pitchFamily="49" charset="-122"/>
              </a:rPr>
              <a:t>erosion</a:t>
            </a:r>
            <a:r>
              <a:rPr lang="tr-TR" b="1" dirty="0" smtClean="0">
                <a:solidFill>
                  <a:srgbClr val="000000"/>
                </a:solidFill>
                <a:latin typeface="+mn-lt"/>
                <a:ea typeface="SimHei" panose="02010609060101010101" pitchFamily="49" charset="-122"/>
              </a:rPr>
              <a:t> in </a:t>
            </a:r>
            <a:r>
              <a:rPr lang="tr-TR" b="1" dirty="0" err="1" smtClean="0">
                <a:solidFill>
                  <a:srgbClr val="000000"/>
                </a:solidFill>
                <a:latin typeface="+mn-lt"/>
                <a:ea typeface="SimHei" panose="02010609060101010101" pitchFamily="49" charset="-122"/>
              </a:rPr>
              <a:t>one</a:t>
            </a:r>
            <a:r>
              <a:rPr lang="tr-TR" b="1" dirty="0" smtClean="0">
                <a:solidFill>
                  <a:srgbClr val="000000"/>
                </a:solidFill>
                <a:latin typeface="+mn-lt"/>
                <a:ea typeface="SimHei" panose="02010609060101010101" pitchFamily="49" charset="-122"/>
              </a:rPr>
              <a:t> platform. </a:t>
            </a:r>
            <a:r>
              <a:rPr lang="tr-TR" b="1" dirty="0" err="1" smtClean="0">
                <a:solidFill>
                  <a:srgbClr val="000000"/>
                </a:solidFill>
                <a:latin typeface="+mn-lt"/>
                <a:ea typeface="SimHei" panose="02010609060101010101" pitchFamily="49" charset="-122"/>
              </a:rPr>
              <a:t>More</a:t>
            </a:r>
            <a:r>
              <a:rPr lang="tr-TR" b="1" dirty="0" smtClean="0">
                <a:solidFill>
                  <a:srgbClr val="000000"/>
                </a:solidFill>
                <a:latin typeface="+mn-lt"/>
                <a:ea typeface="SimHei" panose="02010609060101010101" pitchFamily="49" charset="-122"/>
              </a:rPr>
              <a:t> </a:t>
            </a:r>
            <a:r>
              <a:rPr lang="tr-TR" b="1" dirty="0" err="1" smtClean="0">
                <a:solidFill>
                  <a:srgbClr val="000000"/>
                </a:solidFill>
                <a:latin typeface="+mn-lt"/>
                <a:ea typeface="SimHei" panose="02010609060101010101" pitchFamily="49" charset="-122"/>
              </a:rPr>
              <a:t>than</a:t>
            </a:r>
            <a:r>
              <a:rPr lang="tr-TR" b="1" dirty="0" smtClean="0">
                <a:solidFill>
                  <a:srgbClr val="000000"/>
                </a:solidFill>
                <a:latin typeface="+mn-lt"/>
                <a:ea typeface="SimHei" panose="02010609060101010101" pitchFamily="49" charset="-122"/>
              </a:rPr>
              <a:t> 100 </a:t>
            </a:r>
            <a:r>
              <a:rPr lang="tr-TR" b="1" dirty="0" err="1" smtClean="0">
                <a:solidFill>
                  <a:srgbClr val="000000"/>
                </a:solidFill>
                <a:latin typeface="+mn-lt"/>
                <a:ea typeface="SimHei" panose="02010609060101010101" pitchFamily="49" charset="-122"/>
              </a:rPr>
              <a:t>variables</a:t>
            </a:r>
            <a:r>
              <a:rPr lang="tr-TR" b="1" dirty="0" smtClean="0">
                <a:solidFill>
                  <a:srgbClr val="000000"/>
                </a:solidFill>
                <a:latin typeface="+mn-lt"/>
                <a:ea typeface="SimHei" panose="02010609060101010101" pitchFamily="49" charset="-122"/>
              </a:rPr>
              <a:t> </a:t>
            </a:r>
            <a:r>
              <a:rPr lang="tr-TR" b="1" dirty="0" err="1" smtClean="0">
                <a:solidFill>
                  <a:srgbClr val="000000"/>
                </a:solidFill>
                <a:latin typeface="+mn-lt"/>
                <a:ea typeface="SimHei" panose="02010609060101010101" pitchFamily="49" charset="-122"/>
              </a:rPr>
              <a:t>are</a:t>
            </a:r>
            <a:r>
              <a:rPr lang="tr-TR" b="1" dirty="0" smtClean="0">
                <a:solidFill>
                  <a:srgbClr val="000000"/>
                </a:solidFill>
                <a:latin typeface="+mn-lt"/>
                <a:ea typeface="SimHei" panose="02010609060101010101" pitchFamily="49" charset="-122"/>
              </a:rPr>
              <a:t> </a:t>
            </a:r>
            <a:r>
              <a:rPr lang="tr-TR" b="1" dirty="0" err="1" smtClean="0">
                <a:solidFill>
                  <a:srgbClr val="000000"/>
                </a:solidFill>
                <a:latin typeface="+mn-lt"/>
                <a:ea typeface="SimHei" panose="02010609060101010101" pitchFamily="49" charset="-122"/>
              </a:rPr>
              <a:t>needed</a:t>
            </a:r>
            <a:r>
              <a:rPr lang="tr-TR" b="1" dirty="0" smtClean="0">
                <a:solidFill>
                  <a:srgbClr val="000000"/>
                </a:solidFill>
                <a:latin typeface="+mn-lt"/>
                <a:ea typeface="SimHei" panose="02010609060101010101" pitchFamily="49" charset="-122"/>
              </a:rPr>
              <a:t>.   </a:t>
            </a:r>
            <a:endParaRPr lang="tr-TR" b="1" dirty="0">
              <a:solidFill>
                <a:srgbClr val="000000"/>
              </a:solidFill>
              <a:latin typeface="+mn-lt"/>
              <a:ea typeface="SimHei" panose="02010609060101010101" pitchFamily="49" charset="-122"/>
            </a:endParaRPr>
          </a:p>
        </p:txBody>
      </p:sp>
      <p:graphicFrame>
        <p:nvGraphicFramePr>
          <p:cNvPr id="5" name="Tabl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4257347"/>
              </p:ext>
            </p:extLst>
          </p:nvPr>
        </p:nvGraphicFramePr>
        <p:xfrm>
          <a:off x="107950" y="1792288"/>
          <a:ext cx="4681538" cy="51212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77447"/>
                <a:gridCol w="504091"/>
              </a:tblGrid>
              <a:tr h="182903"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tr-TR" sz="1200" dirty="0" err="1" smtClean="0">
                          <a:effectLst/>
                        </a:rPr>
                        <a:t>Discription</a:t>
                      </a:r>
                      <a:endParaRPr lang="tr-TR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413" marR="36413" marT="0" marB="0" anchor="ctr"/>
                </a:tc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tr-TR" sz="1200" dirty="0" err="1" smtClean="0">
                          <a:effectLst/>
                          <a:latin typeface="+mn-lt"/>
                          <a:ea typeface="+mn-ea"/>
                        </a:rPr>
                        <a:t>Unit</a:t>
                      </a:r>
                      <a:endParaRPr lang="tr-TR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413" marR="36413" marT="0" marB="0" anchor="ctr"/>
                </a:tc>
              </a:tr>
              <a:tr h="182903"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tr-TR" sz="1200" dirty="0" err="1" smtClean="0">
                          <a:effectLst/>
                        </a:rPr>
                        <a:t>Co-efficient</a:t>
                      </a:r>
                      <a:r>
                        <a:rPr lang="tr-TR" sz="1200" dirty="0" smtClean="0">
                          <a:effectLst/>
                        </a:rPr>
                        <a:t> of </a:t>
                      </a:r>
                      <a:r>
                        <a:rPr lang="tr-TR" sz="1200" dirty="0" err="1" smtClean="0">
                          <a:effectLst/>
                        </a:rPr>
                        <a:t>monthly</a:t>
                      </a:r>
                      <a:r>
                        <a:rPr lang="tr-TR" sz="1200" dirty="0" smtClean="0">
                          <a:effectLst/>
                        </a:rPr>
                        <a:t> </a:t>
                      </a:r>
                      <a:r>
                        <a:rPr lang="tr-TR" sz="1200" dirty="0" err="1" smtClean="0">
                          <a:effectLst/>
                        </a:rPr>
                        <a:t>precipitation</a:t>
                      </a:r>
                      <a:r>
                        <a:rPr lang="tr-TR" sz="1200" dirty="0" smtClean="0">
                          <a:effectLst/>
                        </a:rPr>
                        <a:t> </a:t>
                      </a:r>
                      <a:r>
                        <a:rPr lang="tr-TR" sz="1200" dirty="0" err="1" smtClean="0">
                          <a:effectLst/>
                        </a:rPr>
                        <a:t>variation</a:t>
                      </a:r>
                      <a:r>
                        <a:rPr lang="tr-TR" sz="1200" dirty="0" smtClean="0">
                          <a:effectLst/>
                        </a:rPr>
                        <a:t> of </a:t>
                      </a:r>
                      <a:r>
                        <a:rPr lang="tr-TR" sz="1200" dirty="0" err="1" smtClean="0">
                          <a:effectLst/>
                        </a:rPr>
                        <a:t>the</a:t>
                      </a:r>
                      <a:r>
                        <a:rPr lang="tr-TR" sz="1200" dirty="0" smtClean="0">
                          <a:effectLst/>
                        </a:rPr>
                        <a:t> </a:t>
                      </a:r>
                      <a:r>
                        <a:rPr lang="tr-TR" sz="1200" dirty="0" err="1" smtClean="0">
                          <a:effectLst/>
                        </a:rPr>
                        <a:t>rainy</a:t>
                      </a:r>
                      <a:r>
                        <a:rPr lang="tr-TR" sz="1200" dirty="0" smtClean="0">
                          <a:effectLst/>
                        </a:rPr>
                        <a:t> </a:t>
                      </a:r>
                      <a:r>
                        <a:rPr lang="tr-TR" sz="1200" dirty="0" err="1" smtClean="0">
                          <a:effectLst/>
                        </a:rPr>
                        <a:t>days</a:t>
                      </a:r>
                      <a:r>
                        <a:rPr lang="tr-TR" sz="1200" dirty="0" smtClean="0">
                          <a:effectLst/>
                        </a:rPr>
                        <a:t>.</a:t>
                      </a:r>
                      <a:endParaRPr lang="tr-TR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413" marR="36413" marT="0" marB="0" anchor="ctr"/>
                </a:tc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-</a:t>
                      </a:r>
                      <a:endParaRPr lang="tr-TR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413" marR="36413" marT="0" marB="0" anchor="ctr"/>
                </a:tc>
              </a:tr>
              <a:tr h="182903"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tr-TR" sz="1200" dirty="0" err="1" smtClean="0">
                          <a:effectLst/>
                        </a:rPr>
                        <a:t>Monthly</a:t>
                      </a:r>
                      <a:r>
                        <a:rPr lang="tr-TR" sz="1200" baseline="0" dirty="0" smtClean="0">
                          <a:effectLst/>
                        </a:rPr>
                        <a:t> </a:t>
                      </a:r>
                      <a:r>
                        <a:rPr lang="tr-TR" sz="1200" dirty="0" smtClean="0">
                          <a:effectLst/>
                        </a:rPr>
                        <a:t> </a:t>
                      </a:r>
                      <a:r>
                        <a:rPr lang="tr-TR" sz="1200" dirty="0" err="1" smtClean="0">
                          <a:effectLst/>
                        </a:rPr>
                        <a:t>potantial</a:t>
                      </a:r>
                      <a:r>
                        <a:rPr lang="tr-TR" sz="1200" dirty="0" smtClean="0">
                          <a:effectLst/>
                        </a:rPr>
                        <a:t> </a:t>
                      </a:r>
                      <a:r>
                        <a:rPr lang="tr-TR" sz="1200" dirty="0" err="1" smtClean="0">
                          <a:effectLst/>
                        </a:rPr>
                        <a:t>Evapotranspiration</a:t>
                      </a:r>
                      <a:r>
                        <a:rPr lang="tr-TR" sz="1200" dirty="0" smtClean="0">
                          <a:effectLst/>
                        </a:rPr>
                        <a:t> (pet</a:t>
                      </a:r>
                      <a:r>
                        <a:rPr lang="tr-TR" sz="1200" dirty="0">
                          <a:effectLst/>
                        </a:rPr>
                        <a:t>)</a:t>
                      </a:r>
                      <a:endParaRPr lang="tr-TR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413" marR="36413" marT="0" marB="0" anchor="ctr"/>
                </a:tc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mm</a:t>
                      </a:r>
                      <a:endParaRPr lang="tr-TR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413" marR="36413" marT="0" marB="0" anchor="ctr"/>
                </a:tc>
              </a:tr>
              <a:tr h="182903"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tr-TR" sz="1200" dirty="0" err="1" smtClean="0">
                          <a:effectLst/>
                          <a:latin typeface="+mn-lt"/>
                          <a:ea typeface="+mn-ea"/>
                        </a:rPr>
                        <a:t>Annual</a:t>
                      </a:r>
                      <a:r>
                        <a:rPr lang="tr-TR" sz="1200" baseline="0" dirty="0" smtClean="0"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tr-TR" sz="1200" baseline="0" dirty="0" err="1" smtClean="0">
                          <a:effectLst/>
                          <a:latin typeface="+mn-lt"/>
                          <a:ea typeface="+mn-ea"/>
                        </a:rPr>
                        <a:t>precipitation</a:t>
                      </a:r>
                      <a:endParaRPr lang="tr-TR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413" marR="36413" marT="0" marB="0" anchor="ctr"/>
                </a:tc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mm</a:t>
                      </a:r>
                      <a:endParaRPr lang="tr-TR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413" marR="36413" marT="0" marB="0" anchor="ctr"/>
                </a:tc>
              </a:tr>
              <a:tr h="182903"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tr-TR" sz="1200" dirty="0" err="1" smtClean="0">
                          <a:effectLst/>
                          <a:latin typeface="+mn-lt"/>
                          <a:ea typeface="+mn-ea"/>
                        </a:rPr>
                        <a:t>Annual</a:t>
                      </a:r>
                      <a:r>
                        <a:rPr lang="tr-TR" sz="1200" baseline="0" dirty="0" smtClean="0"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tr-TR" sz="1200" baseline="0" dirty="0" err="1" smtClean="0">
                          <a:effectLst/>
                          <a:latin typeface="+mn-lt"/>
                          <a:ea typeface="+mn-ea"/>
                        </a:rPr>
                        <a:t>pricipitation</a:t>
                      </a:r>
                      <a:r>
                        <a:rPr lang="tr-TR" sz="1200" baseline="0" dirty="0" smtClean="0"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tr-TR" sz="1200" baseline="0" dirty="0" err="1" smtClean="0">
                          <a:effectLst/>
                          <a:latin typeface="+mn-lt"/>
                          <a:ea typeface="+mn-ea"/>
                        </a:rPr>
                        <a:t>for</a:t>
                      </a:r>
                      <a:r>
                        <a:rPr lang="tr-TR" sz="1200" baseline="0" dirty="0" smtClean="0"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tr-TR" sz="1200" baseline="0" dirty="0" err="1" smtClean="0">
                          <a:effectLst/>
                          <a:latin typeface="+mn-lt"/>
                          <a:ea typeface="+mn-ea"/>
                        </a:rPr>
                        <a:t>each</a:t>
                      </a:r>
                      <a:r>
                        <a:rPr lang="tr-TR" sz="1200" baseline="0" dirty="0" smtClean="0"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tr-TR" sz="1200" baseline="0" dirty="0" err="1" smtClean="0">
                          <a:effectLst/>
                          <a:latin typeface="+mn-lt"/>
                          <a:ea typeface="+mn-ea"/>
                        </a:rPr>
                        <a:t>days</a:t>
                      </a:r>
                      <a:r>
                        <a:rPr lang="tr-TR" sz="1200" baseline="0" dirty="0" smtClean="0">
                          <a:effectLst/>
                          <a:latin typeface="+mn-lt"/>
                          <a:ea typeface="+mn-ea"/>
                        </a:rPr>
                        <a:t>.</a:t>
                      </a:r>
                      <a:endParaRPr lang="tr-TR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413" marR="36413" marT="0" marB="0" anchor="ctr"/>
                </a:tc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mm</a:t>
                      </a:r>
                      <a:endParaRPr lang="tr-TR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413" marR="36413" marT="0" marB="0" anchor="ctr"/>
                </a:tc>
              </a:tr>
              <a:tr h="182903"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tr-TR" sz="1200" dirty="0" err="1" smtClean="0">
                          <a:effectLst/>
                          <a:latin typeface="+mn-lt"/>
                          <a:ea typeface="+mn-ea"/>
                        </a:rPr>
                        <a:t>Monthly</a:t>
                      </a:r>
                      <a:r>
                        <a:rPr lang="tr-TR" sz="1200" baseline="0" dirty="0" smtClean="0"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tr-TR" sz="1200" baseline="0" dirty="0" err="1" smtClean="0">
                          <a:effectLst/>
                          <a:latin typeface="+mn-lt"/>
                          <a:ea typeface="+mn-ea"/>
                        </a:rPr>
                        <a:t>mean</a:t>
                      </a:r>
                      <a:r>
                        <a:rPr lang="tr-TR" sz="1200" baseline="0" dirty="0" smtClean="0"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tr-TR" sz="1200" baseline="0" dirty="0" err="1" smtClean="0">
                          <a:effectLst/>
                          <a:latin typeface="+mn-lt"/>
                          <a:ea typeface="+mn-ea"/>
                        </a:rPr>
                        <a:t>temp</a:t>
                      </a:r>
                      <a:r>
                        <a:rPr lang="tr-TR" sz="1200" baseline="0" dirty="0" smtClean="0">
                          <a:effectLst/>
                          <a:latin typeface="+mn-lt"/>
                          <a:ea typeface="+mn-ea"/>
                        </a:rPr>
                        <a:t>.</a:t>
                      </a:r>
                      <a:endParaRPr lang="tr-TR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413" marR="36413" marT="0" marB="0" anchor="ctr"/>
                </a:tc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°C</a:t>
                      </a:r>
                      <a:endParaRPr lang="tr-TR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413" marR="36413" marT="0" marB="0" anchor="ctr"/>
                </a:tc>
              </a:tr>
              <a:tr h="182903"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tr-TR" sz="1200" dirty="0" err="1" smtClean="0">
                          <a:effectLst/>
                          <a:latin typeface="+mn-lt"/>
                          <a:ea typeface="+mn-ea"/>
                        </a:rPr>
                        <a:t>Monthly</a:t>
                      </a:r>
                      <a:r>
                        <a:rPr lang="tr-TR" sz="1200" baseline="0" dirty="0" smtClean="0"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tr-TR" sz="1200" baseline="0" dirty="0" err="1" smtClean="0">
                          <a:effectLst/>
                          <a:latin typeface="+mn-lt"/>
                          <a:ea typeface="+mn-ea"/>
                        </a:rPr>
                        <a:t>mean</a:t>
                      </a:r>
                      <a:r>
                        <a:rPr lang="tr-TR" sz="1200" baseline="0" dirty="0" smtClean="0"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tr-TR" sz="1200" baseline="0" dirty="0" err="1" smtClean="0">
                          <a:effectLst/>
                          <a:latin typeface="+mn-lt"/>
                          <a:ea typeface="+mn-ea"/>
                        </a:rPr>
                        <a:t>temp</a:t>
                      </a:r>
                      <a:r>
                        <a:rPr lang="tr-TR" sz="1200" baseline="0" dirty="0" smtClean="0">
                          <a:effectLst/>
                          <a:latin typeface="+mn-lt"/>
                          <a:ea typeface="+mn-ea"/>
                        </a:rPr>
                        <a:t>. </a:t>
                      </a:r>
                      <a:r>
                        <a:rPr lang="tr-TR" sz="1200" baseline="0" dirty="0" err="1" smtClean="0">
                          <a:effectLst/>
                          <a:latin typeface="+mn-lt"/>
                          <a:ea typeface="+mn-ea"/>
                        </a:rPr>
                        <a:t>Difference</a:t>
                      </a:r>
                      <a:endParaRPr lang="tr-TR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413" marR="36413" marT="0" marB="0" anchor="ctr"/>
                </a:tc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°C</a:t>
                      </a:r>
                      <a:endParaRPr lang="tr-TR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413" marR="36413" marT="0" marB="0" anchor="ctr"/>
                </a:tc>
              </a:tr>
              <a:tr h="182903"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tr-TR" sz="1200" dirty="0" err="1" smtClean="0">
                          <a:effectLst/>
                        </a:rPr>
                        <a:t>Future</a:t>
                      </a:r>
                      <a:r>
                        <a:rPr lang="tr-TR" sz="1200" baseline="0" dirty="0" smtClean="0">
                          <a:effectLst/>
                        </a:rPr>
                        <a:t> </a:t>
                      </a:r>
                      <a:r>
                        <a:rPr lang="tr-TR" sz="1200" baseline="0" dirty="0" err="1" smtClean="0">
                          <a:effectLst/>
                        </a:rPr>
                        <a:t>temp</a:t>
                      </a:r>
                      <a:r>
                        <a:rPr lang="tr-TR" sz="1200" dirty="0" smtClean="0">
                          <a:effectLst/>
                        </a:rPr>
                        <a:t> </a:t>
                      </a:r>
                      <a:r>
                        <a:rPr lang="tr-TR" sz="1200" dirty="0">
                          <a:effectLst/>
                        </a:rPr>
                        <a:t>(</a:t>
                      </a:r>
                      <a:r>
                        <a:rPr lang="tr-TR" sz="1200" dirty="0" err="1" smtClean="0">
                          <a:effectLst/>
                        </a:rPr>
                        <a:t>Scenario</a:t>
                      </a:r>
                      <a:r>
                        <a:rPr lang="tr-TR" sz="1200" dirty="0" smtClean="0">
                          <a:effectLst/>
                        </a:rPr>
                        <a:t>)</a:t>
                      </a:r>
                      <a:endParaRPr lang="tr-TR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413" marR="36413" marT="0" marB="0" anchor="ctr"/>
                </a:tc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°C</a:t>
                      </a:r>
                      <a:endParaRPr lang="tr-TR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413" marR="36413" marT="0" marB="0" anchor="ctr"/>
                </a:tc>
              </a:tr>
              <a:tr h="182903"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tr-TR" sz="1200" dirty="0" err="1" smtClean="0">
                          <a:effectLst/>
                        </a:rPr>
                        <a:t>Future</a:t>
                      </a:r>
                      <a:r>
                        <a:rPr lang="tr-TR" sz="1200" baseline="0" dirty="0" smtClean="0">
                          <a:effectLst/>
                        </a:rPr>
                        <a:t> </a:t>
                      </a:r>
                      <a:r>
                        <a:rPr lang="tr-TR" sz="1200" baseline="0" dirty="0" err="1" smtClean="0">
                          <a:effectLst/>
                        </a:rPr>
                        <a:t>precipitation</a:t>
                      </a:r>
                      <a:r>
                        <a:rPr lang="tr-TR" sz="1200" dirty="0" smtClean="0">
                          <a:effectLst/>
                        </a:rPr>
                        <a:t> </a:t>
                      </a:r>
                      <a:r>
                        <a:rPr lang="tr-TR" sz="1200" dirty="0">
                          <a:effectLst/>
                        </a:rPr>
                        <a:t>(</a:t>
                      </a:r>
                      <a:r>
                        <a:rPr lang="tr-TR" sz="1200" dirty="0" err="1" smtClean="0">
                          <a:effectLst/>
                        </a:rPr>
                        <a:t>Scenario</a:t>
                      </a:r>
                      <a:r>
                        <a:rPr lang="tr-TR" sz="1200" dirty="0" smtClean="0">
                          <a:effectLst/>
                        </a:rPr>
                        <a:t>)</a:t>
                      </a:r>
                      <a:endParaRPr lang="tr-TR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413" marR="36413" marT="0" marB="0" anchor="ctr"/>
                </a:tc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mm</a:t>
                      </a:r>
                      <a:endParaRPr lang="tr-TR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413" marR="36413" marT="0" marB="0" anchor="ctr"/>
                </a:tc>
              </a:tr>
              <a:tr h="182903"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tr-TR" sz="1200" dirty="0" err="1" smtClean="0">
                          <a:effectLst/>
                          <a:latin typeface="+mn-lt"/>
                          <a:ea typeface="+mn-ea"/>
                        </a:rPr>
                        <a:t>Monthly</a:t>
                      </a:r>
                      <a:r>
                        <a:rPr lang="tr-TR" sz="1200" baseline="0" dirty="0" smtClean="0"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tr-TR" sz="1200" baseline="0" dirty="0" err="1" smtClean="0">
                          <a:effectLst/>
                          <a:latin typeface="+mn-lt"/>
                          <a:ea typeface="+mn-ea"/>
                        </a:rPr>
                        <a:t>canopy</a:t>
                      </a:r>
                      <a:r>
                        <a:rPr lang="tr-TR" sz="1200" baseline="0" dirty="0" smtClean="0"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tr-TR" sz="1200" baseline="0" dirty="0" err="1" smtClean="0">
                          <a:effectLst/>
                          <a:latin typeface="+mn-lt"/>
                          <a:ea typeface="+mn-ea"/>
                        </a:rPr>
                        <a:t>for</a:t>
                      </a:r>
                      <a:r>
                        <a:rPr lang="tr-TR" sz="1200" baseline="0" dirty="0" smtClean="0"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tr-TR" sz="1200" baseline="0" dirty="0" err="1" smtClean="0">
                          <a:effectLst/>
                          <a:latin typeface="+mn-lt"/>
                          <a:ea typeface="+mn-ea"/>
                        </a:rPr>
                        <a:t>various</a:t>
                      </a:r>
                      <a:r>
                        <a:rPr lang="tr-TR" sz="1200" baseline="0" dirty="0" smtClean="0"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tr-TR" sz="1200" baseline="0" dirty="0" err="1" smtClean="0">
                          <a:effectLst/>
                          <a:latin typeface="+mn-lt"/>
                          <a:ea typeface="+mn-ea"/>
                        </a:rPr>
                        <a:t>LULCs</a:t>
                      </a:r>
                      <a:endParaRPr lang="tr-TR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413" marR="36413" marT="0" marB="0" anchor="ctr"/>
                </a:tc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%</a:t>
                      </a:r>
                      <a:endParaRPr lang="tr-TR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413" marR="36413" marT="0" marB="0" anchor="ctr"/>
                </a:tc>
              </a:tr>
              <a:tr h="182903"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tr-TR" sz="1200" dirty="0" smtClean="0">
                          <a:effectLst/>
                          <a:latin typeface="+mn-lt"/>
                          <a:ea typeface="+mn-ea"/>
                        </a:rPr>
                        <a:t>Dominant</a:t>
                      </a:r>
                      <a:r>
                        <a:rPr lang="tr-TR" sz="1200" baseline="0" dirty="0" smtClean="0"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tr-TR" sz="1200" baseline="0" dirty="0" err="1" smtClean="0">
                          <a:effectLst/>
                          <a:latin typeface="+mn-lt"/>
                          <a:ea typeface="+mn-ea"/>
                        </a:rPr>
                        <a:t>crop</a:t>
                      </a:r>
                      <a:r>
                        <a:rPr lang="tr-TR" sz="1200" baseline="0" dirty="0" smtClean="0"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tr-TR" sz="1200" baseline="0" dirty="0" err="1" smtClean="0">
                          <a:effectLst/>
                          <a:latin typeface="+mn-lt"/>
                          <a:ea typeface="+mn-ea"/>
                        </a:rPr>
                        <a:t>pattern</a:t>
                      </a:r>
                      <a:endParaRPr lang="tr-TR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413" marR="36413" marT="0" marB="0" anchor="ctr"/>
                </a:tc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-</a:t>
                      </a:r>
                      <a:endParaRPr lang="tr-TR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413" marR="36413" marT="0" marB="0" anchor="ctr"/>
                </a:tc>
              </a:tr>
              <a:tr h="182903"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tr-TR" sz="1200" dirty="0" err="1" smtClean="0">
                          <a:effectLst/>
                          <a:latin typeface="+mn-lt"/>
                          <a:ea typeface="+mn-ea"/>
                        </a:rPr>
                        <a:t>Secondary</a:t>
                      </a:r>
                      <a:r>
                        <a:rPr lang="tr-TR" sz="1200" baseline="0" dirty="0" smtClean="0"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tr-TR" sz="1200" baseline="0" dirty="0" err="1" smtClean="0">
                          <a:effectLst/>
                          <a:latin typeface="+mn-lt"/>
                          <a:ea typeface="+mn-ea"/>
                        </a:rPr>
                        <a:t>crop</a:t>
                      </a:r>
                      <a:r>
                        <a:rPr lang="tr-TR" sz="1200" baseline="0" dirty="0" smtClean="0"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tr-TR" sz="1200" baseline="0" dirty="0" err="1" smtClean="0">
                          <a:effectLst/>
                          <a:latin typeface="+mn-lt"/>
                          <a:ea typeface="+mn-ea"/>
                        </a:rPr>
                        <a:t>pattern</a:t>
                      </a:r>
                      <a:endParaRPr lang="tr-TR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413" marR="36413" marT="0" marB="0" anchor="ctr"/>
                </a:tc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-</a:t>
                      </a:r>
                      <a:endParaRPr lang="tr-TR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413" marR="36413" marT="0" marB="0" anchor="ctr"/>
                </a:tc>
              </a:tr>
              <a:tr h="182903"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tr-TR" sz="1200" dirty="0" smtClean="0">
                          <a:effectLst/>
                          <a:latin typeface="+mn-lt"/>
                          <a:ea typeface="+mn-ea"/>
                        </a:rPr>
                        <a:t>LULC</a:t>
                      </a:r>
                      <a:endParaRPr lang="tr-TR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413" marR="36413" marT="0" marB="0" anchor="ctr"/>
                </a:tc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-</a:t>
                      </a:r>
                      <a:endParaRPr lang="tr-TR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413" marR="36413" marT="0" marB="0" anchor="ctr"/>
                </a:tc>
              </a:tr>
              <a:tr h="182903"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tr-TR" sz="1200" dirty="0" err="1" smtClean="0">
                          <a:effectLst/>
                          <a:latin typeface="+mn-lt"/>
                          <a:ea typeface="+mn-ea"/>
                        </a:rPr>
                        <a:t>Corn</a:t>
                      </a:r>
                      <a:r>
                        <a:rPr lang="tr-TR" sz="1200" baseline="0" dirty="0" smtClean="0"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tr-TR" sz="1200" baseline="0" dirty="0" err="1" smtClean="0">
                          <a:effectLst/>
                          <a:latin typeface="+mn-lt"/>
                          <a:ea typeface="+mn-ea"/>
                        </a:rPr>
                        <a:t>crop</a:t>
                      </a:r>
                      <a:r>
                        <a:rPr lang="tr-TR" sz="1200" baseline="0" dirty="0" smtClean="0"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tr-TR" sz="1200" baseline="0" dirty="0" err="1" smtClean="0">
                          <a:effectLst/>
                          <a:latin typeface="+mn-lt"/>
                          <a:ea typeface="+mn-ea"/>
                        </a:rPr>
                        <a:t>pattern</a:t>
                      </a:r>
                      <a:endParaRPr lang="tr-TR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413" marR="36413" marT="0" marB="0" anchor="ctr"/>
                </a:tc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-</a:t>
                      </a:r>
                      <a:endParaRPr lang="tr-TR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413" marR="36413" marT="0" marB="0" anchor="ctr"/>
                </a:tc>
              </a:tr>
              <a:tr h="182903"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tr-TR" sz="1200" dirty="0" err="1" smtClean="0">
                          <a:effectLst/>
                          <a:latin typeface="+mn-lt"/>
                          <a:ea typeface="+mn-ea"/>
                        </a:rPr>
                        <a:t>Planting</a:t>
                      </a:r>
                      <a:r>
                        <a:rPr lang="tr-TR" sz="1200" baseline="0" dirty="0" smtClean="0">
                          <a:effectLst/>
                          <a:latin typeface="+mn-lt"/>
                          <a:ea typeface="+mn-ea"/>
                        </a:rPr>
                        <a:t> time </a:t>
                      </a:r>
                      <a:r>
                        <a:rPr lang="tr-TR" sz="1200" baseline="0" dirty="0" err="1" smtClean="0">
                          <a:effectLst/>
                          <a:latin typeface="+mn-lt"/>
                          <a:ea typeface="+mn-ea"/>
                        </a:rPr>
                        <a:t>and</a:t>
                      </a:r>
                      <a:r>
                        <a:rPr lang="tr-TR" sz="1200" baseline="0" dirty="0" smtClean="0"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tr-TR" sz="1200" baseline="0" dirty="0" err="1" smtClean="0">
                          <a:effectLst/>
                          <a:latin typeface="+mn-lt"/>
                          <a:ea typeface="+mn-ea"/>
                        </a:rPr>
                        <a:t>harvest</a:t>
                      </a:r>
                      <a:r>
                        <a:rPr lang="tr-TR" sz="1200" baseline="0" dirty="0" smtClean="0">
                          <a:effectLst/>
                          <a:latin typeface="+mn-lt"/>
                          <a:ea typeface="+mn-ea"/>
                        </a:rPr>
                        <a:t> time of </a:t>
                      </a:r>
                      <a:r>
                        <a:rPr lang="tr-TR" sz="1200" baseline="0" dirty="0" err="1" smtClean="0">
                          <a:effectLst/>
                          <a:latin typeface="+mn-lt"/>
                          <a:ea typeface="+mn-ea"/>
                        </a:rPr>
                        <a:t>the</a:t>
                      </a:r>
                      <a:r>
                        <a:rPr lang="tr-TR" sz="1200" baseline="0" dirty="0" smtClean="0">
                          <a:effectLst/>
                          <a:latin typeface="+mn-lt"/>
                          <a:ea typeface="+mn-ea"/>
                        </a:rPr>
                        <a:t> dominant </a:t>
                      </a:r>
                      <a:r>
                        <a:rPr lang="tr-TR" sz="1200" baseline="0" dirty="0" err="1" smtClean="0">
                          <a:effectLst/>
                          <a:latin typeface="+mn-lt"/>
                          <a:ea typeface="+mn-ea"/>
                        </a:rPr>
                        <a:t>crops</a:t>
                      </a:r>
                      <a:endParaRPr lang="tr-TR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413" marR="36413" marT="0" marB="0" anchor="ctr"/>
                </a:tc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-</a:t>
                      </a:r>
                      <a:endParaRPr lang="tr-TR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413" marR="36413" marT="0" marB="0" anchor="ctr"/>
                </a:tc>
              </a:tr>
              <a:tr h="365804"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tr-TR" sz="1200" dirty="0" err="1" smtClean="0">
                          <a:effectLst/>
                        </a:rPr>
                        <a:t>Planting</a:t>
                      </a:r>
                      <a:r>
                        <a:rPr lang="tr-TR" sz="1200" dirty="0" smtClean="0">
                          <a:effectLst/>
                        </a:rPr>
                        <a:t> </a:t>
                      </a:r>
                      <a:r>
                        <a:rPr lang="tr-TR" sz="1200" dirty="0" err="1" smtClean="0">
                          <a:effectLst/>
                        </a:rPr>
                        <a:t>and</a:t>
                      </a:r>
                      <a:r>
                        <a:rPr lang="tr-TR" sz="1200" dirty="0" smtClean="0">
                          <a:effectLst/>
                        </a:rPr>
                        <a:t> </a:t>
                      </a:r>
                      <a:r>
                        <a:rPr lang="tr-TR" sz="1200" dirty="0" err="1" smtClean="0">
                          <a:effectLst/>
                        </a:rPr>
                        <a:t>harvest</a:t>
                      </a:r>
                      <a:r>
                        <a:rPr lang="tr-TR" sz="1200" dirty="0" smtClean="0">
                          <a:effectLst/>
                        </a:rPr>
                        <a:t> </a:t>
                      </a:r>
                      <a:r>
                        <a:rPr lang="tr-TR" sz="1200" dirty="0" err="1" smtClean="0">
                          <a:effectLst/>
                        </a:rPr>
                        <a:t>times</a:t>
                      </a:r>
                      <a:r>
                        <a:rPr lang="tr-TR" sz="1200" dirty="0" smtClean="0">
                          <a:effectLst/>
                        </a:rPr>
                        <a:t> of </a:t>
                      </a:r>
                      <a:r>
                        <a:rPr lang="tr-TR" sz="1200" dirty="0" err="1" smtClean="0">
                          <a:effectLst/>
                        </a:rPr>
                        <a:t>the</a:t>
                      </a:r>
                      <a:r>
                        <a:rPr lang="tr-TR" sz="1200" dirty="0" smtClean="0">
                          <a:effectLst/>
                        </a:rPr>
                        <a:t> </a:t>
                      </a:r>
                      <a:r>
                        <a:rPr lang="tr-TR" sz="1200" dirty="0" err="1" smtClean="0">
                          <a:effectLst/>
                        </a:rPr>
                        <a:t>secondary</a:t>
                      </a:r>
                      <a:r>
                        <a:rPr lang="tr-TR" sz="1200" dirty="0" smtClean="0">
                          <a:effectLst/>
                        </a:rPr>
                        <a:t> </a:t>
                      </a:r>
                      <a:r>
                        <a:rPr lang="tr-TR" sz="1200" dirty="0" err="1" smtClean="0">
                          <a:effectLst/>
                        </a:rPr>
                        <a:t>crops</a:t>
                      </a:r>
                      <a:endParaRPr lang="tr-TR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413" marR="36413" marT="0" marB="0" anchor="ctr"/>
                </a:tc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-</a:t>
                      </a:r>
                      <a:endParaRPr lang="tr-TR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413" marR="36413" marT="0" marB="0" anchor="ctr"/>
                </a:tc>
              </a:tr>
              <a:tr h="182903"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tr-TR" sz="1200" dirty="0" err="1" smtClean="0">
                          <a:effectLst/>
                          <a:latin typeface="+mn-lt"/>
                          <a:ea typeface="+mn-ea"/>
                        </a:rPr>
                        <a:t>Planting</a:t>
                      </a:r>
                      <a:r>
                        <a:rPr lang="tr-TR" sz="1200" baseline="0" dirty="0" smtClean="0"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tr-TR" sz="1200" baseline="0" dirty="0" err="1" smtClean="0">
                          <a:effectLst/>
                          <a:latin typeface="+mn-lt"/>
                          <a:ea typeface="+mn-ea"/>
                        </a:rPr>
                        <a:t>and</a:t>
                      </a:r>
                      <a:r>
                        <a:rPr lang="tr-TR" sz="1200" baseline="0" dirty="0" smtClean="0"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tr-TR" sz="1200" baseline="0" dirty="0" err="1" smtClean="0">
                          <a:effectLst/>
                          <a:latin typeface="+mn-lt"/>
                          <a:ea typeface="+mn-ea"/>
                        </a:rPr>
                        <a:t>harvest</a:t>
                      </a:r>
                      <a:r>
                        <a:rPr lang="tr-TR" sz="1200" baseline="0" dirty="0" smtClean="0"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tr-TR" sz="1200" baseline="0" dirty="0" err="1" smtClean="0">
                          <a:effectLst/>
                          <a:latin typeface="+mn-lt"/>
                          <a:ea typeface="+mn-ea"/>
                        </a:rPr>
                        <a:t>times</a:t>
                      </a:r>
                      <a:r>
                        <a:rPr lang="tr-TR" sz="1200" baseline="0" dirty="0" smtClean="0"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tr-TR" sz="1200" baseline="0" dirty="0" err="1" smtClean="0">
                          <a:effectLst/>
                          <a:latin typeface="+mn-lt"/>
                          <a:ea typeface="+mn-ea"/>
                        </a:rPr>
                        <a:t>for</a:t>
                      </a:r>
                      <a:r>
                        <a:rPr lang="tr-TR" sz="1200" baseline="0" dirty="0" smtClean="0"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tr-TR" sz="1200" baseline="0" dirty="0" err="1" smtClean="0">
                          <a:effectLst/>
                          <a:latin typeface="+mn-lt"/>
                          <a:ea typeface="+mn-ea"/>
                        </a:rPr>
                        <a:t>the</a:t>
                      </a:r>
                      <a:r>
                        <a:rPr lang="tr-TR" sz="1200" baseline="0" dirty="0" smtClean="0"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tr-TR" sz="1200" baseline="0" dirty="0" err="1" smtClean="0">
                          <a:effectLst/>
                          <a:latin typeface="+mn-lt"/>
                          <a:ea typeface="+mn-ea"/>
                        </a:rPr>
                        <a:t>corn</a:t>
                      </a:r>
                      <a:endParaRPr lang="tr-TR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413" marR="36413" marT="0" marB="0" anchor="ctr"/>
                </a:tc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-</a:t>
                      </a:r>
                      <a:endParaRPr lang="tr-TR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413" marR="36413" marT="0" marB="0" anchor="ctr"/>
                </a:tc>
              </a:tr>
              <a:tr h="182903"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tr-TR" sz="1200" dirty="0" err="1" smtClean="0">
                          <a:effectLst/>
                          <a:latin typeface="+mn-lt"/>
                          <a:ea typeface="+mn-ea"/>
                        </a:rPr>
                        <a:t>Surface</a:t>
                      </a:r>
                      <a:r>
                        <a:rPr lang="tr-TR" sz="1200" baseline="0" dirty="0" smtClean="0"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tr-TR" sz="1200" baseline="0" dirty="0" err="1" smtClean="0">
                          <a:effectLst/>
                          <a:latin typeface="+mn-lt"/>
                          <a:ea typeface="+mn-ea"/>
                        </a:rPr>
                        <a:t>water</a:t>
                      </a:r>
                      <a:r>
                        <a:rPr lang="tr-TR" sz="1200" baseline="0" dirty="0" smtClean="0"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tr-TR" sz="1200" baseline="0" dirty="0" err="1" smtClean="0">
                          <a:effectLst/>
                          <a:latin typeface="+mn-lt"/>
                          <a:ea typeface="+mn-ea"/>
                        </a:rPr>
                        <a:t>capasity</a:t>
                      </a:r>
                      <a:endParaRPr lang="tr-TR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413" marR="36413" marT="0" marB="0" anchor="ctr"/>
                </a:tc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mm</a:t>
                      </a:r>
                      <a:endParaRPr lang="tr-TR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413" marR="36413" marT="0" marB="0" anchor="ctr"/>
                </a:tc>
              </a:tr>
              <a:tr h="182903"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tr-TR" sz="1200" dirty="0" err="1" smtClean="0">
                          <a:effectLst/>
                          <a:latin typeface="+mn-lt"/>
                          <a:ea typeface="+mn-ea"/>
                        </a:rPr>
                        <a:t>Monthly</a:t>
                      </a:r>
                      <a:r>
                        <a:rPr lang="tr-TR" sz="1200" baseline="0" dirty="0" smtClean="0"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tr-TR" sz="1200" baseline="0" dirty="0" err="1" smtClean="0">
                          <a:effectLst/>
                          <a:latin typeface="+mn-lt"/>
                          <a:ea typeface="+mn-ea"/>
                        </a:rPr>
                        <a:t>surface</a:t>
                      </a:r>
                      <a:r>
                        <a:rPr lang="tr-TR" sz="1200" baseline="0" dirty="0" smtClean="0"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tr-TR" sz="1200" baseline="0" dirty="0" err="1" smtClean="0">
                          <a:effectLst/>
                          <a:latin typeface="+mn-lt"/>
                          <a:ea typeface="+mn-ea"/>
                        </a:rPr>
                        <a:t>roughness</a:t>
                      </a:r>
                      <a:r>
                        <a:rPr lang="tr-TR" sz="1200" baseline="0" dirty="0" smtClean="0"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tr-TR" sz="1200" baseline="0" dirty="0" err="1" smtClean="0">
                          <a:effectLst/>
                          <a:latin typeface="+mn-lt"/>
                          <a:ea typeface="+mn-ea"/>
                        </a:rPr>
                        <a:t>co-efficiency</a:t>
                      </a:r>
                      <a:endParaRPr lang="tr-TR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413" marR="36413" marT="0" marB="0" anchor="ctr"/>
                </a:tc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%</a:t>
                      </a:r>
                      <a:endParaRPr lang="tr-TR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413" marR="36413" marT="0" marB="0" anchor="ctr"/>
                </a:tc>
              </a:tr>
              <a:tr h="182903"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tr-TR" sz="1200" dirty="0" err="1" smtClean="0">
                          <a:effectLst/>
                          <a:latin typeface="+mn-lt"/>
                          <a:ea typeface="+mn-ea"/>
                        </a:rPr>
                        <a:t>Plant</a:t>
                      </a:r>
                      <a:r>
                        <a:rPr lang="tr-TR" sz="1200" baseline="0" dirty="0" smtClean="0"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tr-TR" sz="1200" baseline="0" dirty="0" err="1" smtClean="0">
                          <a:effectLst/>
                          <a:latin typeface="+mn-lt"/>
                          <a:ea typeface="+mn-ea"/>
                        </a:rPr>
                        <a:t>rooth</a:t>
                      </a:r>
                      <a:r>
                        <a:rPr lang="tr-TR" sz="1200" baseline="0" dirty="0" smtClean="0"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tr-TR" sz="1200" baseline="0" dirty="0" err="1" smtClean="0">
                          <a:effectLst/>
                          <a:latin typeface="+mn-lt"/>
                          <a:ea typeface="+mn-ea"/>
                        </a:rPr>
                        <a:t>depth</a:t>
                      </a:r>
                      <a:endParaRPr lang="tr-TR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413" marR="36413" marT="0" marB="0" anchor="ctr"/>
                </a:tc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mm</a:t>
                      </a:r>
                      <a:endParaRPr lang="tr-TR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413" marR="36413" marT="0" marB="0" anchor="ctr"/>
                </a:tc>
              </a:tr>
              <a:tr h="182903"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tr-TR" sz="1200" dirty="0" err="1" smtClean="0">
                          <a:effectLst/>
                          <a:latin typeface="+mn-lt"/>
                          <a:ea typeface="+mn-ea"/>
                        </a:rPr>
                        <a:t>Drying</a:t>
                      </a:r>
                      <a:r>
                        <a:rPr lang="tr-TR" sz="1200" baseline="0" dirty="0" smtClean="0">
                          <a:effectLst/>
                          <a:latin typeface="+mn-lt"/>
                          <a:ea typeface="+mn-ea"/>
                        </a:rPr>
                        <a:t> time</a:t>
                      </a:r>
                      <a:endParaRPr lang="tr-TR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413" marR="36413" marT="0" marB="0" anchor="ctr"/>
                </a:tc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mm</a:t>
                      </a:r>
                      <a:endParaRPr lang="tr-TR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413" marR="36413" marT="0" marB="0" anchor="ctr"/>
                </a:tc>
              </a:tr>
              <a:tr h="182903"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tr-TR" sz="1200" dirty="0" err="1" smtClean="0">
                          <a:effectLst/>
                          <a:latin typeface="+mn-lt"/>
                          <a:ea typeface="+mn-ea"/>
                        </a:rPr>
                        <a:t>Erodibility</a:t>
                      </a:r>
                      <a:endParaRPr lang="tr-TR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413" marR="36413" marT="0" marB="0" anchor="ctr"/>
                </a:tc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mm</a:t>
                      </a:r>
                      <a:endParaRPr lang="tr-TR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413" marR="36413" marT="0" marB="0" anchor="ctr"/>
                </a:tc>
              </a:tr>
              <a:tr h="182903"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tr-TR" sz="1200" dirty="0" err="1" smtClean="0">
                          <a:effectLst/>
                        </a:rPr>
                        <a:t>Efficient</a:t>
                      </a:r>
                      <a:r>
                        <a:rPr lang="tr-TR" sz="1200" baseline="0" dirty="0" smtClean="0">
                          <a:effectLst/>
                        </a:rPr>
                        <a:t> </a:t>
                      </a:r>
                      <a:r>
                        <a:rPr lang="tr-TR" sz="1200" baseline="0" dirty="0" err="1" smtClean="0">
                          <a:effectLst/>
                        </a:rPr>
                        <a:t>water</a:t>
                      </a:r>
                      <a:r>
                        <a:rPr lang="tr-TR" sz="1200" baseline="0" dirty="0" smtClean="0">
                          <a:effectLst/>
                        </a:rPr>
                        <a:t> </a:t>
                      </a:r>
                      <a:r>
                        <a:rPr lang="tr-TR" sz="1200" baseline="0" dirty="0" err="1" smtClean="0">
                          <a:effectLst/>
                        </a:rPr>
                        <a:t>capasity</a:t>
                      </a:r>
                      <a:endParaRPr lang="tr-TR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413" marR="36413" marT="0" marB="0" anchor="ctr"/>
                </a:tc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mm</a:t>
                      </a:r>
                      <a:endParaRPr lang="tr-TR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413" marR="36413" marT="0" marB="0" anchor="ctr"/>
                </a:tc>
              </a:tr>
              <a:tr h="182903"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tr-TR" sz="1200" dirty="0" err="1" smtClean="0">
                          <a:effectLst/>
                        </a:rPr>
                        <a:t>Water</a:t>
                      </a:r>
                      <a:r>
                        <a:rPr lang="tr-TR" sz="1200" baseline="0" dirty="0" smtClean="0">
                          <a:effectLst/>
                        </a:rPr>
                        <a:t> </a:t>
                      </a:r>
                      <a:r>
                        <a:rPr lang="tr-TR" sz="1200" baseline="0" dirty="0" err="1" smtClean="0">
                          <a:effectLst/>
                        </a:rPr>
                        <a:t>quantity</a:t>
                      </a:r>
                      <a:r>
                        <a:rPr lang="tr-TR" sz="1200" dirty="0" smtClean="0">
                          <a:effectLst/>
                        </a:rPr>
                        <a:t> </a:t>
                      </a:r>
                      <a:r>
                        <a:rPr lang="tr-TR" sz="1200" dirty="0">
                          <a:effectLst/>
                        </a:rPr>
                        <a:t>(0-30 cm)</a:t>
                      </a:r>
                      <a:endParaRPr lang="tr-TR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413" marR="36413" marT="0" marB="0" anchor="ctr"/>
                </a:tc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mm</a:t>
                      </a:r>
                      <a:endParaRPr lang="tr-TR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413" marR="36413" marT="0" marB="0" anchor="ctr"/>
                </a:tc>
              </a:tr>
              <a:tr h="182903"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tr-TR" sz="1200" dirty="0" err="1" smtClean="0">
                          <a:effectLst/>
                        </a:rPr>
                        <a:t>Water</a:t>
                      </a:r>
                      <a:r>
                        <a:rPr lang="tr-TR" sz="1200" baseline="0" dirty="0" smtClean="0">
                          <a:effectLst/>
                        </a:rPr>
                        <a:t> </a:t>
                      </a:r>
                      <a:r>
                        <a:rPr lang="tr-TR" sz="1200" baseline="0" dirty="0" err="1" smtClean="0">
                          <a:effectLst/>
                        </a:rPr>
                        <a:t>quantity</a:t>
                      </a:r>
                      <a:r>
                        <a:rPr lang="tr-TR" sz="1200" baseline="0" dirty="0" smtClean="0">
                          <a:effectLst/>
                        </a:rPr>
                        <a:t> </a:t>
                      </a:r>
                      <a:r>
                        <a:rPr lang="tr-TR" sz="1200" baseline="0" dirty="0" err="1" smtClean="0">
                          <a:effectLst/>
                        </a:rPr>
                        <a:t>for</a:t>
                      </a:r>
                      <a:r>
                        <a:rPr lang="tr-TR" sz="1200" baseline="0" dirty="0" smtClean="0">
                          <a:effectLst/>
                        </a:rPr>
                        <a:t> </a:t>
                      </a:r>
                      <a:r>
                        <a:rPr lang="tr-TR" sz="1200" baseline="0" dirty="0" err="1" smtClean="0">
                          <a:effectLst/>
                        </a:rPr>
                        <a:t>plants</a:t>
                      </a:r>
                      <a:r>
                        <a:rPr lang="tr-TR" sz="1200" dirty="0" smtClean="0">
                          <a:effectLst/>
                        </a:rPr>
                        <a:t> </a:t>
                      </a:r>
                      <a:r>
                        <a:rPr lang="tr-TR" sz="1200" dirty="0">
                          <a:effectLst/>
                        </a:rPr>
                        <a:t>(30-100 cm)</a:t>
                      </a:r>
                      <a:endParaRPr lang="tr-TR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413" marR="36413" marT="0" marB="0" anchor="ctr"/>
                </a:tc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mm</a:t>
                      </a:r>
                      <a:endParaRPr lang="tr-TR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413" marR="36413" marT="0" marB="0" anchor="ctr"/>
                </a:tc>
              </a:tr>
              <a:tr h="182903"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tr-TR" sz="1200" dirty="0" smtClean="0">
                          <a:effectLst/>
                        </a:rPr>
                        <a:t>DEM</a:t>
                      </a:r>
                      <a:endParaRPr lang="tr-TR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413" marR="36413" marT="0" marB="0" anchor="ctr"/>
                </a:tc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mm</a:t>
                      </a:r>
                      <a:endParaRPr lang="tr-TR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413" marR="36413" marT="0" marB="0" anchor="ctr"/>
                </a:tc>
              </a:tr>
            </a:tbl>
          </a:graphicData>
        </a:graphic>
      </p:graphicFrame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4000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ts val="1200"/>
              </a:spcBef>
              <a:defRPr/>
            </a:pPr>
            <a:r>
              <a:rPr lang="tr-TR" altLang="tr-T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altLang="tr-T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EROSION - </a:t>
            </a:r>
            <a:r>
              <a:rPr lang="en-US" sz="2000" b="1" dirty="0" smtClean="0">
                <a:solidFill>
                  <a:schemeClr val="accent1"/>
                </a:solidFill>
              </a:rPr>
              <a:t>Pan-European </a:t>
            </a:r>
            <a:r>
              <a:rPr lang="en-US" sz="2000" b="1" dirty="0">
                <a:solidFill>
                  <a:schemeClr val="accent1"/>
                </a:solidFill>
              </a:rPr>
              <a:t>Soil Erosion Risk Assessment </a:t>
            </a:r>
            <a:r>
              <a:rPr lang="en-US" sz="2000" b="1" u="sng" dirty="0">
                <a:solidFill>
                  <a:schemeClr val="accent1"/>
                </a:solidFill>
              </a:rPr>
              <a:t>(PESERA)</a:t>
            </a:r>
            <a:endParaRPr lang="en-US" altLang="tr-TR" sz="2000" b="1" i="1" u="sng" dirty="0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  <a:ea typeface="Calibri" pitchFamily="34" charset="0"/>
              <a:cs typeface="Calibri" pitchFamily="34" charset="0"/>
            </a:endParaRPr>
          </a:p>
        </p:txBody>
      </p:sp>
      <p:grpSp>
        <p:nvGrpSpPr>
          <p:cNvPr id="4" name="Grup 3"/>
          <p:cNvGrpSpPr/>
          <p:nvPr/>
        </p:nvGrpSpPr>
        <p:grpSpPr>
          <a:xfrm>
            <a:off x="469900" y="528638"/>
            <a:ext cx="8204200" cy="5800725"/>
            <a:chOff x="469900" y="528638"/>
            <a:chExt cx="8204200" cy="5800725"/>
          </a:xfrm>
        </p:grpSpPr>
        <p:pic>
          <p:nvPicPr>
            <p:cNvPr id="23554" name="Resim 1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900" y="528638"/>
              <a:ext cx="8204200" cy="5800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Dikdörtgen 1"/>
            <p:cNvSpPr/>
            <p:nvPr/>
          </p:nvSpPr>
          <p:spPr bwMode="auto">
            <a:xfrm>
              <a:off x="683568" y="5373216"/>
              <a:ext cx="2088232" cy="360040"/>
            </a:xfrm>
            <a:prstGeom prst="rect">
              <a:avLst/>
            </a:prstGeom>
            <a:ln w="6350">
              <a:headEnd type="none" w="med" len="med"/>
              <a:tailEnd type="none" w="med" len="med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r-TR" sz="1200" dirty="0" err="1" smtClean="0">
                  <a:solidFill>
                    <a:schemeClr val="bg1"/>
                  </a:solidFill>
                  <a:latin typeface="Tahoma" pitchFamily="34" charset="0"/>
                </a:rPr>
                <a:t>Climate</a:t>
              </a:r>
              <a:r>
                <a:rPr lang="tr-TR" sz="1200" dirty="0" smtClean="0">
                  <a:solidFill>
                    <a:schemeClr val="bg1"/>
                  </a:solidFill>
                  <a:latin typeface="Tahoma" pitchFamily="34" charset="0"/>
                </a:rPr>
                <a:t> </a:t>
              </a:r>
              <a:r>
                <a:rPr lang="tr-TR" sz="1200" dirty="0" err="1" smtClean="0">
                  <a:solidFill>
                    <a:schemeClr val="bg1"/>
                  </a:solidFill>
                  <a:latin typeface="Tahoma" pitchFamily="34" charset="0"/>
                </a:rPr>
                <a:t>stations</a:t>
              </a:r>
              <a:endParaRPr kumimoji="0" lang="tr-TR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5" name="Dikdörtgen 4"/>
            <p:cNvSpPr/>
            <p:nvPr/>
          </p:nvSpPr>
          <p:spPr bwMode="auto">
            <a:xfrm>
              <a:off x="971600" y="5733256"/>
              <a:ext cx="2088232" cy="360040"/>
            </a:xfrm>
            <a:prstGeom prst="rect">
              <a:avLst/>
            </a:prstGeom>
            <a:ln w="6350">
              <a:headEnd type="none" w="med" len="med"/>
              <a:tailEnd type="none" w="med" len="med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r-TR" sz="900" dirty="0" err="1" smtClean="0">
                  <a:solidFill>
                    <a:schemeClr val="bg1"/>
                  </a:solidFill>
                  <a:latin typeface="Tahoma" pitchFamily="34" charset="0"/>
                </a:rPr>
                <a:t>Big</a:t>
              </a:r>
              <a:r>
                <a:rPr lang="tr-TR" sz="900" dirty="0" smtClean="0">
                  <a:solidFill>
                    <a:schemeClr val="bg1"/>
                  </a:solidFill>
                  <a:latin typeface="Tahoma" pitchFamily="34" charset="0"/>
                </a:rPr>
                <a:t> </a:t>
              </a:r>
              <a:r>
                <a:rPr lang="tr-TR" sz="900" dirty="0" err="1" smtClean="0">
                  <a:solidFill>
                    <a:schemeClr val="bg1"/>
                  </a:solidFill>
                  <a:latin typeface="Tahoma" pitchFamily="34" charset="0"/>
                </a:rPr>
                <a:t>climate</a:t>
              </a:r>
              <a:r>
                <a:rPr lang="tr-TR" sz="900" dirty="0" smtClean="0">
                  <a:solidFill>
                    <a:schemeClr val="bg1"/>
                  </a:solidFill>
                  <a:latin typeface="Tahoma" pitchFamily="34" charset="0"/>
                </a:rPr>
                <a:t> </a:t>
              </a:r>
              <a:r>
                <a:rPr lang="tr-TR" sz="900" dirty="0" err="1" smtClean="0">
                  <a:solidFill>
                    <a:schemeClr val="bg1"/>
                  </a:solidFill>
                  <a:latin typeface="Tahoma" pitchFamily="34" charset="0"/>
                </a:rPr>
                <a:t>stations</a:t>
              </a:r>
              <a:endParaRPr lang="tr-TR" sz="900" dirty="0" smtClean="0">
                <a:solidFill>
                  <a:schemeClr val="bg1"/>
                </a:solidFill>
                <a:latin typeface="Tahoma" pitchFamily="34" charset="0"/>
              </a:endParaRPr>
            </a:p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sz="9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34" charset="0"/>
                </a:rPr>
                <a:t>Small </a:t>
              </a:r>
              <a:r>
                <a:rPr kumimoji="0" lang="tr-TR" sz="900" b="0" i="0" u="none" strike="noStrike" cap="none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34" charset="0"/>
                </a:rPr>
                <a:t>climate</a:t>
              </a:r>
              <a:r>
                <a:rPr kumimoji="0" lang="tr-TR" sz="900" b="0" i="0" u="none" strike="noStrike" cap="none" normalizeH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34" charset="0"/>
                </a:rPr>
                <a:t> </a:t>
              </a:r>
              <a:r>
                <a:rPr kumimoji="0" lang="tr-TR" sz="900" b="0" i="0" u="none" strike="noStrike" cap="none" normalizeH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34" charset="0"/>
                </a:rPr>
                <a:t>stations</a:t>
              </a:r>
              <a:endParaRPr kumimoji="0" lang="tr-TR" sz="9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endParaRPr>
            </a:p>
          </p:txBody>
        </p:sp>
      </p:grp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538163" y="1268413"/>
            <a:ext cx="7153275" cy="401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tr-TR" altLang="tr-TR" sz="2000" b="1" i="1" dirty="0" err="1" smtClean="0">
                <a:solidFill>
                  <a:srgbClr val="00797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Objectives</a:t>
            </a:r>
            <a:endParaRPr lang="en-US" altLang="tr-TR" sz="2000" b="1" i="1" dirty="0">
              <a:solidFill>
                <a:srgbClr val="007979"/>
              </a:solidFill>
              <a:effectLst>
                <a:outerShdw blurRad="38100" dist="38100" dir="2700000" algn="tl">
                  <a:srgbClr val="C0C0C0"/>
                </a:outerShdw>
              </a:effectLst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AutoNum type="arabicPeriod" startAt="2"/>
            </a:pPr>
            <a:r>
              <a:rPr lang="tr-TR" altLang="tr-TR" sz="2000" b="1" i="1" dirty="0" err="1" smtClean="0">
                <a:solidFill>
                  <a:srgbClr val="00797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Modelling</a:t>
            </a:r>
            <a:r>
              <a:rPr lang="tr-TR" altLang="tr-TR" sz="2000" b="1" i="1" dirty="0" smtClean="0">
                <a:solidFill>
                  <a:srgbClr val="00797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altLang="tr-TR" sz="2000" b="1" i="1" dirty="0" err="1">
                <a:solidFill>
                  <a:srgbClr val="00797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works</a:t>
            </a:r>
            <a:endParaRPr lang="tr-TR" altLang="tr-TR" sz="2000" b="1" i="1" dirty="0">
              <a:solidFill>
                <a:srgbClr val="007979"/>
              </a:solidFill>
              <a:effectLst>
                <a:outerShdw blurRad="38100" dist="38100" dir="2700000" algn="tl">
                  <a:srgbClr val="C0C0C0"/>
                </a:outerShdw>
              </a:effectLst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tr-TR" altLang="tr-TR" sz="1800" b="1" i="1" dirty="0" err="1" smtClean="0">
                <a:solidFill>
                  <a:srgbClr val="00797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Climate</a:t>
            </a:r>
            <a:r>
              <a:rPr lang="tr-TR" altLang="tr-TR" sz="1800" b="1" i="1" dirty="0" smtClean="0">
                <a:solidFill>
                  <a:srgbClr val="00797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altLang="tr-TR" sz="1800" b="1" i="1" dirty="0">
                <a:solidFill>
                  <a:srgbClr val="00797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data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tr-TR" altLang="tr-TR" sz="1800" b="1" i="1" dirty="0" err="1" smtClean="0">
                <a:solidFill>
                  <a:srgbClr val="00797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Modelling</a:t>
            </a:r>
            <a:r>
              <a:rPr lang="tr-TR" altLang="tr-TR" sz="1800" b="1" i="1" dirty="0" smtClean="0">
                <a:solidFill>
                  <a:srgbClr val="00797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altLang="tr-TR" sz="1800" b="1" i="1" dirty="0" err="1">
                <a:solidFill>
                  <a:srgbClr val="00797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tr-TR" altLang="tr-TR" sz="1800" b="1" i="1" dirty="0">
                <a:solidFill>
                  <a:srgbClr val="00797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altLang="tr-TR" sz="1800" b="1" i="1" dirty="0" err="1">
                <a:solidFill>
                  <a:srgbClr val="00797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mapping</a:t>
            </a:r>
            <a:r>
              <a:rPr lang="tr-TR" altLang="tr-TR" sz="1800" b="1" i="1" dirty="0">
                <a:solidFill>
                  <a:srgbClr val="00797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 NPP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tr-TR" altLang="tr-TR" sz="1800" b="1" i="1" dirty="0" err="1" smtClean="0">
                <a:solidFill>
                  <a:srgbClr val="00797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Erosion</a:t>
            </a:r>
            <a:endParaRPr lang="tr-TR" altLang="tr-TR" sz="1800" b="1" i="1" dirty="0">
              <a:solidFill>
                <a:srgbClr val="007979"/>
              </a:solidFill>
              <a:effectLst>
                <a:outerShdw blurRad="38100" dist="38100" dir="2700000" algn="tl">
                  <a:srgbClr val="C0C0C0"/>
                </a:outerShdw>
              </a:effectLst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tr-TR" altLang="tr-TR" sz="1800" b="1" i="1" dirty="0" err="1" smtClean="0">
                <a:solidFill>
                  <a:srgbClr val="00797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Forest</a:t>
            </a:r>
            <a:r>
              <a:rPr lang="tr-TR" altLang="tr-TR" sz="1800" b="1" i="1" dirty="0" smtClean="0">
                <a:solidFill>
                  <a:srgbClr val="00797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altLang="tr-TR" sz="1800" b="1" i="1" dirty="0">
                <a:solidFill>
                  <a:srgbClr val="00797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fire risk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tr-TR" altLang="tr-TR" sz="1800" b="1" i="1" dirty="0" err="1" smtClean="0">
                <a:solidFill>
                  <a:srgbClr val="00797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Aridity</a:t>
            </a:r>
            <a:r>
              <a:rPr lang="tr-TR" altLang="tr-TR" sz="1800" b="1" i="1" dirty="0" smtClean="0">
                <a:solidFill>
                  <a:srgbClr val="00797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altLang="tr-TR" sz="1800" b="1" i="1" dirty="0" err="1">
                <a:solidFill>
                  <a:srgbClr val="00797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index</a:t>
            </a:r>
            <a:endParaRPr lang="tr-TR" altLang="tr-TR" sz="1800" b="1" i="1" dirty="0">
              <a:solidFill>
                <a:srgbClr val="007979"/>
              </a:solidFill>
              <a:effectLst>
                <a:outerShdw blurRad="38100" dist="38100" dir="2700000" algn="tl">
                  <a:srgbClr val="C0C0C0"/>
                </a:outerShdw>
              </a:effectLst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tr-TR" altLang="tr-TR" sz="2000" b="1" i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20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tr-TR" altLang="tr-TR" sz="2000" b="1" i="1" dirty="0" err="1" smtClean="0">
                <a:solidFill>
                  <a:srgbClr val="00797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Results</a:t>
            </a:r>
            <a:r>
              <a:rPr lang="tr-TR" altLang="tr-TR" sz="2000" b="1" i="1" dirty="0" smtClean="0">
                <a:solidFill>
                  <a:srgbClr val="00797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altLang="tr-TR" sz="2000" b="1" i="1" dirty="0">
                <a:solidFill>
                  <a:srgbClr val="00797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&amp; </a:t>
            </a:r>
            <a:r>
              <a:rPr lang="tr-TR" altLang="tr-TR" sz="2000" b="1" i="1" dirty="0" err="1">
                <a:solidFill>
                  <a:srgbClr val="00797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Conclusions</a:t>
            </a:r>
            <a:endParaRPr lang="tr-TR" altLang="tr-TR" sz="2000" b="1" i="1" dirty="0">
              <a:solidFill>
                <a:srgbClr val="007979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20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      </a:t>
            </a:r>
            <a:endParaRPr lang="tr-TR" altLang="tr-TR" sz="2000" b="1" i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0" y="-211138"/>
            <a:ext cx="9144000" cy="1108076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ts val="1200"/>
              </a:spcBef>
              <a:defRPr/>
            </a:pPr>
            <a:endParaRPr lang="tr-TR" altLang="tr-TR" sz="2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spcBef>
                <a:spcPts val="1200"/>
              </a:spcBef>
              <a:defRPr/>
            </a:pPr>
            <a:r>
              <a:rPr lang="tr-TR" altLang="tr-T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tr-TR" altLang="tr-TR" sz="2000" b="1" dirty="0" smtClean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CONTENTS</a:t>
            </a:r>
          </a:p>
          <a:p>
            <a:pPr algn="ctr" eaLnBrk="1" hangingPunct="1">
              <a:spcBef>
                <a:spcPts val="0"/>
              </a:spcBef>
              <a:defRPr/>
            </a:pPr>
            <a:endParaRPr lang="tr-TR" altLang="tr-TR" sz="1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Resim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185863"/>
            <a:ext cx="7626350" cy="390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55575" y="908050"/>
            <a:ext cx="2719388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tr-TR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CORINE (2006) Land </a:t>
            </a:r>
            <a:r>
              <a:rPr lang="tr-TR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cover</a:t>
            </a:r>
            <a:r>
              <a:rPr lang="tr-TR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4000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ts val="1200"/>
              </a:spcBef>
              <a:defRPr/>
            </a:pPr>
            <a:r>
              <a:rPr lang="en-US" sz="2000" b="1" dirty="0" smtClean="0">
                <a:solidFill>
                  <a:schemeClr val="accent1"/>
                </a:solidFill>
              </a:rPr>
              <a:t>Pan-European </a:t>
            </a:r>
            <a:r>
              <a:rPr lang="en-US" sz="2000" b="1" dirty="0">
                <a:solidFill>
                  <a:schemeClr val="accent1"/>
                </a:solidFill>
              </a:rPr>
              <a:t>Soil Erosion Risk Assessment </a:t>
            </a:r>
            <a:r>
              <a:rPr lang="en-US" sz="2000" b="1" u="sng" dirty="0">
                <a:solidFill>
                  <a:schemeClr val="accent1"/>
                </a:solidFill>
              </a:rPr>
              <a:t>(PESERA)</a:t>
            </a:r>
            <a:endParaRPr lang="en-US" altLang="tr-TR" sz="2000" b="1" i="1" u="sng" dirty="0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  <a:ea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Resim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7763"/>
            <a:ext cx="4441825" cy="227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Resim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29025"/>
            <a:ext cx="4441825" cy="227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Resim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988" y="1147763"/>
            <a:ext cx="4440237" cy="227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Resim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988" y="3629025"/>
            <a:ext cx="4440237" cy="227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55575" y="908050"/>
            <a:ext cx="102235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tr-TR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Soil</a:t>
            </a:r>
            <a:r>
              <a:rPr lang="tr-TR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tr-TR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Map</a:t>
            </a:r>
            <a:endParaRPr lang="tr-TR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4849813" y="906463"/>
            <a:ext cx="1681162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tr-TR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Parent</a:t>
            </a:r>
            <a:r>
              <a:rPr lang="tr-TR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tr-TR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Material</a:t>
            </a:r>
            <a:endParaRPr lang="en-US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93663" y="3413125"/>
            <a:ext cx="129222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tr-TR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Soil</a:t>
            </a:r>
            <a:r>
              <a:rPr lang="tr-TR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tr-TR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Texture</a:t>
            </a:r>
            <a:endParaRPr lang="en-US" b="1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4849813" y="3413125"/>
            <a:ext cx="1160462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tr-TR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Erodibility</a:t>
            </a:r>
            <a:endParaRPr lang="en-US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4000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ts val="1200"/>
              </a:spcBef>
              <a:defRPr/>
            </a:pPr>
            <a:r>
              <a:rPr lang="en-US" sz="2000" b="1" dirty="0" smtClean="0">
                <a:solidFill>
                  <a:schemeClr val="accent1"/>
                </a:solidFill>
              </a:rPr>
              <a:t>Pan-European </a:t>
            </a:r>
            <a:r>
              <a:rPr lang="en-US" sz="2000" b="1" dirty="0">
                <a:solidFill>
                  <a:schemeClr val="accent1"/>
                </a:solidFill>
              </a:rPr>
              <a:t>Soil Erosion Risk Assessment </a:t>
            </a:r>
            <a:r>
              <a:rPr lang="en-US" sz="2000" b="1" u="sng" dirty="0">
                <a:solidFill>
                  <a:schemeClr val="accent1"/>
                </a:solidFill>
              </a:rPr>
              <a:t>(PESERA)</a:t>
            </a:r>
            <a:endParaRPr lang="en-US" altLang="tr-TR" sz="2000" b="1" i="1" u="sng" dirty="0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  <a:ea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Resim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230313"/>
            <a:ext cx="436562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Resim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325" y="1230313"/>
            <a:ext cx="436562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Resim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794125"/>
            <a:ext cx="4316413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55575" y="908050"/>
            <a:ext cx="4316413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Soil water available to plants in </a:t>
            </a: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top</a:t>
            </a:r>
            <a:r>
              <a:rPr lang="tr-TR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300mm</a:t>
            </a:r>
            <a:endParaRPr lang="tr-TR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632325" y="769938"/>
            <a:ext cx="459740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Soil water available to plants </a:t>
            </a: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:</a:t>
            </a:r>
            <a:r>
              <a:rPr lang="tr-TR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(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300mm and 1000mm depth)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93663" y="3565525"/>
            <a:ext cx="35877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Effective soil water storage capacity</a:t>
            </a:r>
            <a:endParaRPr lang="en-US" b="1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4000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ts val="1200"/>
              </a:spcBef>
              <a:defRPr/>
            </a:pPr>
            <a:r>
              <a:rPr lang="tr-TR" altLang="tr-T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smtClean="0">
                <a:solidFill>
                  <a:schemeClr val="accent1"/>
                </a:solidFill>
              </a:rPr>
              <a:t>Pan-European </a:t>
            </a:r>
            <a:r>
              <a:rPr lang="en-US" sz="2000" b="1" dirty="0">
                <a:solidFill>
                  <a:schemeClr val="accent1"/>
                </a:solidFill>
              </a:rPr>
              <a:t>Soil Erosion Risk Assessment </a:t>
            </a:r>
            <a:r>
              <a:rPr lang="en-US" sz="2000" b="1" u="sng" dirty="0">
                <a:solidFill>
                  <a:schemeClr val="accent1"/>
                </a:solidFill>
              </a:rPr>
              <a:t>(PESERA)</a:t>
            </a:r>
            <a:endParaRPr lang="en-US" altLang="tr-TR" sz="2000" b="1" i="1" u="sng" dirty="0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  <a:ea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Resim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7900"/>
            <a:ext cx="9144000" cy="461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4000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ts val="1200"/>
              </a:spcBef>
              <a:defRPr/>
            </a:pPr>
            <a:r>
              <a:rPr lang="tr-TR" altLang="tr-T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altLang="tr-T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EROSION - </a:t>
            </a:r>
            <a:r>
              <a:rPr lang="en-US" sz="2000" b="1" dirty="0" smtClean="0">
                <a:solidFill>
                  <a:schemeClr val="accent1"/>
                </a:solidFill>
              </a:rPr>
              <a:t>Pan-European </a:t>
            </a:r>
            <a:r>
              <a:rPr lang="en-US" sz="2000" b="1" dirty="0">
                <a:solidFill>
                  <a:schemeClr val="accent1"/>
                </a:solidFill>
              </a:rPr>
              <a:t>Soil Erosion Risk Assessment </a:t>
            </a:r>
            <a:r>
              <a:rPr lang="en-US" sz="2000" b="1" u="sng" dirty="0">
                <a:solidFill>
                  <a:schemeClr val="accent1"/>
                </a:solidFill>
              </a:rPr>
              <a:t>(PESERA)</a:t>
            </a:r>
            <a:endParaRPr lang="en-US" altLang="tr-TR" sz="2000" b="1" i="1" u="sng" dirty="0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  <a:ea typeface="Calibri" pitchFamily="34" charset="0"/>
              <a:cs typeface="Calibri" pitchFamily="34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23838" y="622300"/>
            <a:ext cx="4316412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tr-TR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YILLIK TOPLAM EROZYON</a:t>
            </a:r>
            <a:endParaRPr lang="tr-TR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Resim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9144000" cy="452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4000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ts val="1200"/>
              </a:spcBef>
              <a:defRPr/>
            </a:pPr>
            <a:r>
              <a:rPr lang="tr-TR" altLang="tr-T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altLang="tr-T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EROSION- </a:t>
            </a:r>
            <a:r>
              <a:rPr lang="en-US" sz="2000" b="1" dirty="0" smtClean="0">
                <a:solidFill>
                  <a:schemeClr val="accent1"/>
                </a:solidFill>
              </a:rPr>
              <a:t>Pan-European </a:t>
            </a:r>
            <a:r>
              <a:rPr lang="en-US" sz="2000" b="1" dirty="0">
                <a:solidFill>
                  <a:schemeClr val="accent1"/>
                </a:solidFill>
              </a:rPr>
              <a:t>Soil Erosion Risk Assessment </a:t>
            </a:r>
            <a:r>
              <a:rPr lang="en-US" sz="2000" b="1" u="sng" dirty="0">
                <a:solidFill>
                  <a:schemeClr val="accent1"/>
                </a:solidFill>
              </a:rPr>
              <a:t>(PESERA)</a:t>
            </a:r>
            <a:endParaRPr lang="en-US" altLang="tr-TR" sz="2000" b="1" i="1" u="sng" dirty="0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  <a:ea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Resim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8532813" cy="570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4000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ts val="1200"/>
              </a:spcBef>
              <a:defRPr/>
            </a:pPr>
            <a:r>
              <a:rPr lang="tr-TR" altLang="tr-T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altLang="tr-T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EROSION - </a:t>
            </a:r>
            <a:r>
              <a:rPr lang="en-US" sz="2000" b="1" dirty="0" smtClean="0">
                <a:solidFill>
                  <a:schemeClr val="accent1"/>
                </a:solidFill>
              </a:rPr>
              <a:t>Pan-European </a:t>
            </a:r>
            <a:r>
              <a:rPr lang="en-US" sz="2000" b="1" dirty="0">
                <a:solidFill>
                  <a:schemeClr val="accent1"/>
                </a:solidFill>
              </a:rPr>
              <a:t>Soil Erosion Risk Assessment </a:t>
            </a:r>
            <a:r>
              <a:rPr lang="en-US" sz="2000" b="1" u="sng" dirty="0">
                <a:solidFill>
                  <a:schemeClr val="accent1"/>
                </a:solidFill>
              </a:rPr>
              <a:t>(PESERA)</a:t>
            </a:r>
            <a:endParaRPr lang="en-US" altLang="tr-TR" sz="2000" b="1" i="1" u="sng" dirty="0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  <a:ea typeface="Calibri" pitchFamily="34" charset="0"/>
              <a:cs typeface="Calibri" pitchFamily="34" charset="0"/>
            </a:endParaRPr>
          </a:p>
        </p:txBody>
      </p:sp>
      <p:sp>
        <p:nvSpPr>
          <p:cNvPr id="29700" name="Dikdörtgen 5"/>
          <p:cNvSpPr>
            <a:spLocks noChangeArrowheads="1"/>
          </p:cNvSpPr>
          <p:nvPr/>
        </p:nvSpPr>
        <p:spPr bwMode="auto">
          <a:xfrm>
            <a:off x="755650" y="6103938"/>
            <a:ext cx="61483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tr-TR" sz="1800" b="1" u="sng">
                <a:solidFill>
                  <a:srgbClr val="000000"/>
                </a:solidFill>
              </a:rPr>
              <a:t>The amount of soil loss</a:t>
            </a:r>
            <a:r>
              <a:rPr lang="tr-TR" altLang="tr-TR" sz="1800" b="1">
                <a:solidFill>
                  <a:srgbClr val="000000"/>
                </a:solidFill>
              </a:rPr>
              <a:t> </a:t>
            </a:r>
            <a:r>
              <a:rPr lang="en-US" altLang="tr-TR" sz="1800" b="1" u="sng">
                <a:solidFill>
                  <a:srgbClr val="000000"/>
                </a:solidFill>
              </a:rPr>
              <a:t>285.5 millions tonnes</a:t>
            </a:r>
            <a:endParaRPr lang="tr-TR" altLang="tr-TR" sz="1800" b="1"/>
          </a:p>
        </p:txBody>
      </p:sp>
      <p:sp>
        <p:nvSpPr>
          <p:cNvPr id="7" name="Dikdörtgen 6"/>
          <p:cNvSpPr/>
          <p:nvPr/>
        </p:nvSpPr>
        <p:spPr>
          <a:xfrm>
            <a:off x="468313" y="6473825"/>
            <a:ext cx="4779962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46460" lvl="1">
              <a:spcBef>
                <a:spcPct val="50000"/>
              </a:spcBef>
              <a:defRPr/>
            </a:pPr>
            <a:r>
              <a:rPr lang="en-US" b="1" dirty="0">
                <a:solidFill>
                  <a:srgbClr val="000000"/>
                </a:solidFill>
                <a:latin typeface="+mj-lt"/>
              </a:rPr>
              <a:t>The mean soil losses are 3.</a:t>
            </a:r>
            <a:r>
              <a:rPr lang="tr-TR" b="1" dirty="0">
                <a:solidFill>
                  <a:srgbClr val="000000"/>
                </a:solidFill>
                <a:latin typeface="+mj-lt"/>
              </a:rPr>
              <a:t>88</a:t>
            </a:r>
            <a:r>
              <a:rPr lang="en-US" b="1" dirty="0">
                <a:solidFill>
                  <a:srgbClr val="000000"/>
                </a:solidFill>
                <a:latin typeface="+mj-lt"/>
              </a:rPr>
              <a:t> t/ha</a:t>
            </a:r>
            <a:r>
              <a:rPr lang="tr-TR" b="1" dirty="0">
                <a:solidFill>
                  <a:srgbClr val="000000"/>
                </a:solidFill>
                <a:latin typeface="+mj-lt"/>
              </a:rPr>
              <a:t>/</a:t>
            </a:r>
            <a:r>
              <a:rPr lang="en-US" b="1" dirty="0" err="1">
                <a:solidFill>
                  <a:srgbClr val="000000"/>
                </a:solidFill>
                <a:latin typeface="+mj-lt"/>
              </a:rPr>
              <a:t>yr</a:t>
            </a:r>
            <a:endParaRPr lang="tr-TR" b="1" dirty="0">
              <a:solidFill>
                <a:srgbClr val="000000"/>
              </a:solidFill>
              <a:latin typeface="+mj-lt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o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2264535"/>
              </p:ext>
            </p:extLst>
          </p:nvPr>
        </p:nvGraphicFramePr>
        <p:xfrm>
          <a:off x="266700" y="1379538"/>
          <a:ext cx="7834313" cy="4386898"/>
        </p:xfrm>
        <a:graphic>
          <a:graphicData uri="http://schemas.openxmlformats.org/drawingml/2006/table">
            <a:tbl>
              <a:tblPr/>
              <a:tblGrid>
                <a:gridCol w="2732088"/>
                <a:gridCol w="1408112"/>
                <a:gridCol w="1035050"/>
                <a:gridCol w="1363663"/>
                <a:gridCol w="1295400"/>
              </a:tblGrid>
              <a:tr h="558800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PESERA Land </a:t>
                      </a:r>
                      <a:r>
                        <a:rPr kumimoji="0" lang="tr-TR" altLang="tr-TR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Use</a:t>
                      </a:r>
                      <a:r>
                        <a:rPr kumimoji="0" lang="tr-TR" alt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kumimoji="0" lang="tr-TR" altLang="tr-TR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Code</a:t>
                      </a:r>
                      <a:endParaRPr kumimoji="0" lang="tr-TR" altLang="tr-T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Area (ha)</a:t>
                      </a:r>
                      <a:endParaRPr kumimoji="0" lang="tr-TR" altLang="tr-T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Total Erosion (t/ha/yr)</a:t>
                      </a:r>
                      <a:endParaRPr kumimoji="0" lang="tr-TR" altLang="tr-T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Standart Deviation</a:t>
                      </a:r>
                      <a:endParaRPr kumimoji="0" lang="tr-TR" altLang="tr-T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41313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Mean</a:t>
                      </a:r>
                      <a:endParaRPr kumimoji="0" lang="tr-TR" altLang="tr-T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37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SUM</a:t>
                      </a:r>
                      <a:endParaRPr kumimoji="0" lang="tr-TR" altLang="tr-T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37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304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100 / </a:t>
                      </a:r>
                      <a:r>
                        <a:rPr kumimoji="0" lang="tr-TR" altLang="tr-TR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Cultural</a:t>
                      </a:r>
                      <a:r>
                        <a:rPr kumimoji="0" lang="tr-TR" alt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kumimoji="0" lang="tr-TR" altLang="tr-TR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lands</a:t>
                      </a:r>
                      <a:endParaRPr kumimoji="0" lang="tr-TR" altLang="tr-T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ahoma" panose="020B0604030504040204" pitchFamily="34" charset="0"/>
                        </a:rPr>
                        <a:t>1199460</a:t>
                      </a:r>
                      <a:endParaRPr kumimoji="0" lang="tr-TR" altLang="tr-TR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ahoma" panose="020B0604030504040204" pitchFamily="34" charset="0"/>
                        </a:rPr>
                        <a:t>0,99</a:t>
                      </a:r>
                      <a:endParaRPr kumimoji="0" lang="tr-TR" altLang="tr-TR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ahoma" panose="020B0604030504040204" pitchFamily="34" charset="0"/>
                        </a:rPr>
                        <a:t>1 187 969</a:t>
                      </a:r>
                    </a:p>
                  </a:txBody>
                  <a:tcPr marL="7144" marR="7144" marT="7144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ahoma" panose="020B0604030504040204" pitchFamily="34" charset="0"/>
                        </a:rPr>
                        <a:t>3,13</a:t>
                      </a:r>
                      <a:endParaRPr kumimoji="0" lang="tr-TR" altLang="tr-TR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</a:tr>
              <a:tr h="304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210 / </a:t>
                      </a:r>
                      <a:r>
                        <a:rPr kumimoji="0" lang="tr-TR" altLang="tr-TR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Agriculture</a:t>
                      </a:r>
                      <a:endParaRPr kumimoji="0" lang="tr-TR" altLang="tr-T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ahoma" panose="020B0604030504040204" pitchFamily="34" charset="0"/>
                        </a:rPr>
                        <a:t>17807600</a:t>
                      </a:r>
                      <a:endParaRPr kumimoji="0" lang="tr-TR" altLang="tr-TR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ahoma" panose="020B0604030504040204" pitchFamily="34" charset="0"/>
                        </a:rPr>
                        <a:t>3,12</a:t>
                      </a:r>
                      <a:endParaRPr kumimoji="0" lang="tr-TR" altLang="tr-TR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</a:rPr>
                        <a:t>55 472 688</a:t>
                      </a:r>
                    </a:p>
                  </a:txBody>
                  <a:tcPr marL="7144" marR="7144" marT="7144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ahoma" panose="020B0604030504040204" pitchFamily="34" charset="0"/>
                        </a:rPr>
                        <a:t>8,14</a:t>
                      </a:r>
                      <a:endParaRPr kumimoji="0" lang="tr-TR" altLang="tr-TR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DE"/>
                    </a:solidFill>
                  </a:tcPr>
                </a:tc>
              </a:tr>
              <a:tr h="304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221 / </a:t>
                      </a:r>
                      <a:r>
                        <a:rPr kumimoji="0" lang="tr-TR" altLang="tr-TR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Vineyards</a:t>
                      </a:r>
                      <a:endParaRPr kumimoji="0" lang="tr-TR" altLang="tr-T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ahoma" panose="020B0604030504040204" pitchFamily="34" charset="0"/>
                        </a:rPr>
                        <a:t>267594</a:t>
                      </a:r>
                      <a:endParaRPr kumimoji="0" lang="tr-TR" altLang="tr-TR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ahoma" panose="020B0604030504040204" pitchFamily="34" charset="0"/>
                        </a:rPr>
                        <a:t>5,90</a:t>
                      </a:r>
                      <a:endParaRPr kumimoji="0" lang="tr-TR" altLang="tr-TR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ahoma" panose="020B0604030504040204" pitchFamily="34" charset="0"/>
                        </a:rPr>
                        <a:t>1 578 919</a:t>
                      </a:r>
                    </a:p>
                  </a:txBody>
                  <a:tcPr marL="7144" marR="7144" marT="7144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ahoma" panose="020B0604030504040204" pitchFamily="34" charset="0"/>
                        </a:rPr>
                        <a:t>14,66</a:t>
                      </a:r>
                      <a:endParaRPr kumimoji="0" lang="tr-TR" altLang="tr-TR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</a:tr>
              <a:tr h="304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222 </a:t>
                      </a:r>
                      <a:r>
                        <a:rPr kumimoji="0" lang="tr-TR" altLang="tr-T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/ </a:t>
                      </a:r>
                      <a:r>
                        <a:rPr kumimoji="0" lang="tr-TR" altLang="tr-TR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Fruit</a:t>
                      </a:r>
                      <a:r>
                        <a:rPr kumimoji="0" lang="tr-TR" alt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kumimoji="0" lang="tr-TR" altLang="tr-TR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gardens</a:t>
                      </a:r>
                      <a:endParaRPr kumimoji="0" lang="tr-TR" altLang="tr-T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ahoma" panose="020B0604030504040204" pitchFamily="34" charset="0"/>
                        </a:rPr>
                        <a:t>405713</a:t>
                      </a:r>
                      <a:endParaRPr kumimoji="0" lang="tr-TR" altLang="tr-TR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ahoma" panose="020B0604030504040204" pitchFamily="34" charset="0"/>
                        </a:rPr>
                        <a:t>3,06</a:t>
                      </a:r>
                      <a:endParaRPr kumimoji="0" lang="tr-TR" altLang="tr-TR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ahoma" panose="020B0604030504040204" pitchFamily="34" charset="0"/>
                        </a:rPr>
                        <a:t>1 241 663</a:t>
                      </a:r>
                    </a:p>
                  </a:txBody>
                  <a:tcPr marL="7144" marR="7144" marT="7144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ahoma" panose="020B0604030504040204" pitchFamily="34" charset="0"/>
                        </a:rPr>
                        <a:t>8,68</a:t>
                      </a:r>
                      <a:endParaRPr kumimoji="0" lang="tr-TR" altLang="tr-TR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DE"/>
                    </a:solidFill>
                  </a:tcPr>
                </a:tc>
              </a:tr>
              <a:tr h="304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223 </a:t>
                      </a:r>
                      <a:r>
                        <a:rPr kumimoji="0" lang="tr-TR" altLang="tr-T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/</a:t>
                      </a:r>
                      <a:r>
                        <a:rPr kumimoji="0" lang="tr-TR" altLang="tr-TR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Olive</a:t>
                      </a:r>
                      <a:r>
                        <a:rPr kumimoji="0" lang="tr-TR" alt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kumimoji="0" lang="tr-TR" altLang="tr-TR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lands</a:t>
                      </a:r>
                      <a:endParaRPr kumimoji="0" lang="tr-TR" altLang="tr-T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ahoma" panose="020B0604030504040204" pitchFamily="34" charset="0"/>
                        </a:rPr>
                        <a:t>362650</a:t>
                      </a:r>
                      <a:endParaRPr kumimoji="0" lang="tr-TR" altLang="tr-TR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ahoma" panose="020B0604030504040204" pitchFamily="34" charset="0"/>
                        </a:rPr>
                        <a:t>10,06</a:t>
                      </a:r>
                      <a:endParaRPr kumimoji="0" lang="tr-TR" altLang="tr-TR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ahoma" panose="020B0604030504040204" pitchFamily="34" charset="0"/>
                        </a:rPr>
                        <a:t>3 648 850</a:t>
                      </a:r>
                    </a:p>
                  </a:txBody>
                  <a:tcPr marL="7144" marR="7144" marT="7144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</a:rPr>
                        <a:t>18,33</a:t>
                      </a:r>
                      <a:endParaRPr kumimoji="0" lang="tr-TR" altLang="tr-TR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</a:tr>
              <a:tr h="304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231 / </a:t>
                      </a:r>
                      <a:r>
                        <a:rPr kumimoji="0" lang="tr-TR" altLang="tr-TR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Grasslands</a:t>
                      </a:r>
                      <a:endParaRPr kumimoji="0" lang="tr-TR" altLang="tr-T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ahoma" panose="020B0604030504040204" pitchFamily="34" charset="0"/>
                        </a:rPr>
                        <a:t>10418500</a:t>
                      </a:r>
                      <a:endParaRPr kumimoji="0" lang="tr-TR" altLang="tr-TR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ahoma" panose="020B0604030504040204" pitchFamily="34" charset="0"/>
                        </a:rPr>
                        <a:t>0,25</a:t>
                      </a:r>
                      <a:endParaRPr kumimoji="0" lang="tr-TR" altLang="tr-TR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ahoma" panose="020B0604030504040204" pitchFamily="34" charset="0"/>
                        </a:rPr>
                        <a:t>2 655 225</a:t>
                      </a:r>
                    </a:p>
                  </a:txBody>
                  <a:tcPr marL="7144" marR="7144" marT="7144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ahoma" panose="020B0604030504040204" pitchFamily="34" charset="0"/>
                        </a:rPr>
                        <a:t>1,01</a:t>
                      </a:r>
                      <a:endParaRPr kumimoji="0" lang="tr-TR" altLang="tr-TR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DE"/>
                    </a:solidFill>
                  </a:tcPr>
                </a:tc>
              </a:tr>
              <a:tr h="304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240 / </a:t>
                      </a:r>
                      <a:r>
                        <a:rPr kumimoji="0" lang="tr-TR" altLang="tr-TR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Heterogen</a:t>
                      </a:r>
                      <a:r>
                        <a:rPr kumimoji="0" lang="tr-TR" alt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   </a:t>
                      </a:r>
                      <a:r>
                        <a:rPr kumimoji="0" lang="tr-TR" altLang="tr-TR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agricultural</a:t>
                      </a:r>
                      <a:r>
                        <a:rPr kumimoji="0" lang="tr-TR" alt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kumimoji="0" lang="tr-TR" altLang="tr-TR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fields</a:t>
                      </a:r>
                      <a:endParaRPr kumimoji="0" lang="tr-TR" altLang="tr-T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ahoma" panose="020B0604030504040204" pitchFamily="34" charset="0"/>
                        </a:rPr>
                        <a:t>12331600</a:t>
                      </a:r>
                      <a:endParaRPr kumimoji="0" lang="tr-TR" altLang="tr-T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ahoma" panose="020B0604030504040204" pitchFamily="34" charset="0"/>
                        </a:rPr>
                        <a:t>1,58</a:t>
                      </a:r>
                      <a:endParaRPr kumimoji="0" lang="tr-TR" altLang="tr-TR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</a:rPr>
                        <a:t>19 505 563</a:t>
                      </a:r>
                    </a:p>
                  </a:txBody>
                  <a:tcPr marL="7144" marR="7144" marT="7144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ahoma" panose="020B0604030504040204" pitchFamily="34" charset="0"/>
                        </a:rPr>
                        <a:t>5,20</a:t>
                      </a:r>
                      <a:endParaRPr kumimoji="0" lang="tr-TR" altLang="tr-TR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</a:tr>
              <a:tr h="304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310 / </a:t>
                      </a:r>
                      <a:r>
                        <a:rPr kumimoji="0" lang="tr-TR" altLang="tr-TR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Forestlands</a:t>
                      </a:r>
                      <a:endParaRPr kumimoji="0" lang="tr-TR" altLang="tr-T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ahoma" panose="020B0604030504040204" pitchFamily="34" charset="0"/>
                        </a:rPr>
                        <a:t>12112700</a:t>
                      </a:r>
                      <a:endParaRPr kumimoji="0" lang="tr-TR" altLang="tr-TR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ahoma" panose="020B0604030504040204" pitchFamily="34" charset="0"/>
                        </a:rPr>
                        <a:t>0,29</a:t>
                      </a:r>
                      <a:endParaRPr kumimoji="0" lang="tr-TR" altLang="tr-TR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ahoma" panose="020B0604030504040204" pitchFamily="34" charset="0"/>
                        </a:rPr>
                        <a:t>3 556 431</a:t>
                      </a:r>
                    </a:p>
                  </a:txBody>
                  <a:tcPr marL="7144" marR="7144" marT="7144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ahoma" panose="020B0604030504040204" pitchFamily="34" charset="0"/>
                        </a:rPr>
                        <a:t>0,73</a:t>
                      </a:r>
                      <a:endParaRPr kumimoji="0" lang="tr-TR" altLang="tr-TR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DE"/>
                    </a:solidFill>
                  </a:tcPr>
                </a:tc>
              </a:tr>
              <a:tr h="304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320 / </a:t>
                      </a:r>
                      <a:r>
                        <a:rPr kumimoji="0" lang="tr-TR" altLang="tr-TR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Shrublands</a:t>
                      </a:r>
                      <a:endParaRPr kumimoji="0" lang="tr-TR" altLang="tr-T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ahoma" panose="020B0604030504040204" pitchFamily="34" charset="0"/>
                        </a:rPr>
                        <a:t>8355550</a:t>
                      </a:r>
                      <a:endParaRPr kumimoji="0" lang="tr-TR" altLang="tr-TR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ahoma" panose="020B0604030504040204" pitchFamily="34" charset="0"/>
                        </a:rPr>
                        <a:t>11,36</a:t>
                      </a:r>
                      <a:endParaRPr kumimoji="0" lang="tr-TR" altLang="tr-TR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</a:rPr>
                        <a:t>94 921 875</a:t>
                      </a:r>
                    </a:p>
                  </a:txBody>
                  <a:tcPr marL="7144" marR="7144" marT="7144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</a:rPr>
                        <a:t>27,29</a:t>
                      </a:r>
                      <a:endParaRPr kumimoji="0" lang="tr-TR" altLang="tr-TR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</a:tr>
              <a:tr h="5302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334 / </a:t>
                      </a:r>
                      <a:r>
                        <a:rPr kumimoji="0" lang="tr-TR" altLang="tr-TR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Degraded</a:t>
                      </a:r>
                      <a:r>
                        <a:rPr kumimoji="0" lang="tr-TR" alt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kumimoji="0" lang="tr-TR" altLang="tr-TR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natural</a:t>
                      </a:r>
                      <a:r>
                        <a:rPr kumimoji="0" lang="tr-TR" alt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kumimoji="0" lang="tr-TR" altLang="tr-TR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lands</a:t>
                      </a:r>
                      <a:endParaRPr kumimoji="0" lang="tr-TR" altLang="tr-T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ahoma" panose="020B0604030504040204" pitchFamily="34" charset="0"/>
                        </a:rPr>
                        <a:t>10227400</a:t>
                      </a:r>
                      <a:endParaRPr kumimoji="0" lang="tr-TR" altLang="tr-TR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ahoma" panose="020B0604030504040204" pitchFamily="34" charset="0"/>
                        </a:rPr>
                        <a:t>9,95</a:t>
                      </a:r>
                      <a:endParaRPr kumimoji="0" lang="tr-TR" altLang="tr-TR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</a:rPr>
                        <a:t>101 721 250</a:t>
                      </a:r>
                    </a:p>
                  </a:txBody>
                  <a:tcPr marL="7144" marR="7144" marT="7144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</a:rPr>
                        <a:t>27,06</a:t>
                      </a:r>
                      <a:endParaRPr kumimoji="0" lang="tr-TR" altLang="tr-T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DE"/>
                    </a:solidFill>
                  </a:tcPr>
                </a:tc>
              </a:tr>
            </a:tbl>
          </a:graphicData>
        </a:graphic>
      </p:graphicFrame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55575" y="908050"/>
            <a:ext cx="6605588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18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Soil</a:t>
            </a:r>
            <a:r>
              <a:rPr lang="tr-TR" altLang="tr-TR" sz="1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altLang="tr-TR" sz="18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loss</a:t>
            </a:r>
            <a:r>
              <a:rPr lang="tr-TR" altLang="tr-TR" sz="1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altLang="tr-TR" sz="18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According</a:t>
            </a:r>
            <a:r>
              <a:rPr lang="tr-TR" altLang="tr-TR" sz="1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altLang="tr-TR" sz="1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altLang="tr-TR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PESERA Land </a:t>
            </a:r>
            <a:r>
              <a:rPr lang="tr-TR" altLang="tr-TR" sz="1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Use</a:t>
            </a:r>
            <a:endParaRPr lang="tr-TR" altLang="tr-TR" sz="18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4000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ts val="1200"/>
              </a:spcBef>
              <a:defRPr/>
            </a:pPr>
            <a:r>
              <a:rPr lang="tr-TR" altLang="tr-T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altLang="tr-T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EROSION-</a:t>
            </a:r>
            <a:r>
              <a:rPr lang="en-US" sz="2000" b="1" dirty="0" smtClean="0">
                <a:solidFill>
                  <a:schemeClr val="accent1"/>
                </a:solidFill>
              </a:rPr>
              <a:t>Pan-European </a:t>
            </a:r>
            <a:r>
              <a:rPr lang="en-US" sz="2000" b="1" dirty="0">
                <a:solidFill>
                  <a:schemeClr val="accent1"/>
                </a:solidFill>
              </a:rPr>
              <a:t>Soil Erosion Risk Assessment </a:t>
            </a:r>
            <a:r>
              <a:rPr lang="en-US" sz="2000" b="1" u="sng" dirty="0">
                <a:solidFill>
                  <a:schemeClr val="accent1"/>
                </a:solidFill>
              </a:rPr>
              <a:t>(PESERA)</a:t>
            </a:r>
            <a:endParaRPr lang="en-US" altLang="tr-TR" sz="2000" b="1" i="1" u="sng" dirty="0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  <a:ea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4000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ts val="1200"/>
              </a:spcBef>
              <a:defRPr/>
            </a:pPr>
            <a:r>
              <a:rPr lang="tr-TR" altLang="tr-T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EROSION- </a:t>
            </a:r>
            <a:r>
              <a:rPr lang="en-US" sz="2000" b="1" dirty="0">
                <a:solidFill>
                  <a:schemeClr val="accent1"/>
                </a:solidFill>
              </a:rPr>
              <a:t>Pan-European Soil Erosion Risk Assessment </a:t>
            </a:r>
            <a:r>
              <a:rPr lang="en-US" sz="2000" b="1" u="sng" dirty="0">
                <a:solidFill>
                  <a:schemeClr val="accent1"/>
                </a:solidFill>
              </a:rPr>
              <a:t>(PESERA)</a:t>
            </a:r>
            <a:endParaRPr lang="en-US" altLang="tr-TR" sz="2000" b="1" i="1" u="sng" dirty="0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  <a:ea typeface="Calibri" pitchFamily="34" charset="0"/>
              <a:cs typeface="Calibri" pitchFamily="34" charset="0"/>
            </a:endParaRPr>
          </a:p>
        </p:txBody>
      </p:sp>
      <p:pic>
        <p:nvPicPr>
          <p:cNvPr id="31747" name="Resim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9104313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Metin kutusu 5"/>
          <p:cNvSpPr txBox="1"/>
          <p:nvPr/>
        </p:nvSpPr>
        <p:spPr>
          <a:xfrm>
            <a:off x="1763713" y="611188"/>
            <a:ext cx="5782352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tr-TR" sz="2000" b="1" dirty="0" smtClean="0">
                <a:solidFill>
                  <a:schemeClr val="accent1">
                    <a:lumMod val="50000"/>
                  </a:schemeClr>
                </a:solidFill>
              </a:rPr>
              <a:t>FUTURE</a:t>
            </a:r>
            <a:r>
              <a:rPr lang="tr-TR" sz="2000" b="1" dirty="0" smtClean="0">
                <a:solidFill>
                  <a:schemeClr val="accent1">
                    <a:lumMod val="50000"/>
                  </a:schemeClr>
                </a:solidFill>
              </a:rPr>
              <a:t> – CURRENT EROSION DIFFERENCE</a:t>
            </a:r>
            <a:endParaRPr lang="tr-TR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064523"/>
            <a:ext cx="5773412" cy="2475191"/>
          </a:xfrm>
          <a:prstGeom prst="rect">
            <a:avLst/>
          </a:prstGeom>
          <a:effectLst>
            <a:reflection stA="0" endPos="65000" dist="50800" dir="5400000" sy="-100000" algn="bl" rotWithShape="0"/>
          </a:effectLst>
        </p:spPr>
      </p:pic>
      <p:pic>
        <p:nvPicPr>
          <p:cNvPr id="32771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076700"/>
            <a:ext cx="5772150" cy="22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Metin kutusu 5"/>
          <p:cNvSpPr txBox="1">
            <a:spLocks noChangeArrowheads="1"/>
          </p:cNvSpPr>
          <p:nvPr/>
        </p:nvSpPr>
        <p:spPr bwMode="auto">
          <a:xfrm>
            <a:off x="827088" y="630238"/>
            <a:ext cx="23358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1800" b="1" dirty="0" smtClean="0">
                <a:solidFill>
                  <a:srgbClr val="000000"/>
                </a:solidFill>
              </a:rPr>
              <a:t>EROSION CHANGE</a:t>
            </a:r>
            <a:endParaRPr lang="tr-TR" altLang="tr-TR" sz="1800" b="1" dirty="0">
              <a:solidFill>
                <a:srgbClr val="000000"/>
              </a:solidFill>
            </a:endParaRPr>
          </a:p>
        </p:txBody>
      </p:sp>
      <p:sp>
        <p:nvSpPr>
          <p:cNvPr id="32773" name="Yuvarlatılmış Dikdörtgen 20"/>
          <p:cNvSpPr>
            <a:spLocks noChangeArrowheads="1"/>
          </p:cNvSpPr>
          <p:nvPr/>
        </p:nvSpPr>
        <p:spPr bwMode="auto">
          <a:xfrm>
            <a:off x="2114550" y="1831975"/>
            <a:ext cx="512763" cy="1785938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tr-TR" altLang="tr-TR" sz="1800"/>
          </a:p>
        </p:txBody>
      </p:sp>
      <p:sp>
        <p:nvSpPr>
          <p:cNvPr id="32774" name="Yuvarlatılmış Dikdörtgen 20"/>
          <p:cNvSpPr>
            <a:spLocks noChangeArrowheads="1"/>
          </p:cNvSpPr>
          <p:nvPr/>
        </p:nvSpPr>
        <p:spPr bwMode="auto">
          <a:xfrm>
            <a:off x="3851275" y="1844675"/>
            <a:ext cx="512763" cy="1785938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tr-TR" altLang="tr-TR" sz="1800"/>
          </a:p>
        </p:txBody>
      </p:sp>
      <p:sp>
        <p:nvSpPr>
          <p:cNvPr id="32775" name="Yuvarlatılmış Dikdörtgen 20"/>
          <p:cNvSpPr>
            <a:spLocks noChangeArrowheads="1"/>
          </p:cNvSpPr>
          <p:nvPr/>
        </p:nvSpPr>
        <p:spPr bwMode="auto">
          <a:xfrm>
            <a:off x="1979613" y="4652963"/>
            <a:ext cx="512762" cy="1785937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tr-TR" altLang="tr-TR" sz="1800"/>
          </a:p>
        </p:txBody>
      </p:sp>
      <p:sp>
        <p:nvSpPr>
          <p:cNvPr id="32776" name="Yuvarlatılmış Dikdörtgen 20"/>
          <p:cNvSpPr>
            <a:spLocks noChangeArrowheads="1"/>
          </p:cNvSpPr>
          <p:nvPr/>
        </p:nvSpPr>
        <p:spPr bwMode="auto">
          <a:xfrm>
            <a:off x="3789363" y="4652963"/>
            <a:ext cx="512762" cy="1785937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tr-TR" altLang="tr-TR" sz="1800"/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4000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ts val="1200"/>
              </a:spcBef>
              <a:defRPr/>
            </a:pPr>
            <a:r>
              <a:rPr lang="tr-TR" altLang="tr-T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EROSION- </a:t>
            </a:r>
            <a:r>
              <a:rPr lang="en-US" sz="2000" b="1" dirty="0">
                <a:solidFill>
                  <a:schemeClr val="accent1"/>
                </a:solidFill>
              </a:rPr>
              <a:t>Pan-European Soil Erosion Risk Assessment </a:t>
            </a:r>
            <a:r>
              <a:rPr lang="en-US" sz="2000" b="1" u="sng" dirty="0">
                <a:solidFill>
                  <a:schemeClr val="accent1"/>
                </a:solidFill>
              </a:rPr>
              <a:t>(PESERA)</a:t>
            </a:r>
            <a:endParaRPr lang="en-US" altLang="tr-TR" sz="2000" b="1" i="1" u="sng" dirty="0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  <a:ea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4000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ts val="1200"/>
              </a:spcBef>
              <a:buClrTx/>
              <a:buSzTx/>
              <a:buFontTx/>
              <a:buNone/>
            </a:pPr>
            <a:r>
              <a:rPr lang="tr-TR" altLang="tr-TR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tr-TR" altLang="tr-TR" sz="2000" b="1" i="1" dirty="0" err="1" smtClean="0">
                <a:solidFill>
                  <a:srgbClr val="00797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Forest</a:t>
            </a:r>
            <a:r>
              <a:rPr lang="tr-TR" altLang="tr-TR" sz="2000" b="1" i="1" dirty="0" smtClean="0">
                <a:solidFill>
                  <a:srgbClr val="00797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altLang="tr-TR" sz="2000" b="1" i="1" dirty="0">
                <a:solidFill>
                  <a:srgbClr val="00797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fire risk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979488"/>
            <a:ext cx="863917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979488"/>
            <a:ext cx="863917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979488"/>
            <a:ext cx="863917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979488"/>
            <a:ext cx="863917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979488"/>
            <a:ext cx="863917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979488"/>
            <a:ext cx="863917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979488"/>
            <a:ext cx="863917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Metin kutusu 10"/>
          <p:cNvSpPr txBox="1"/>
          <p:nvPr/>
        </p:nvSpPr>
        <p:spPr>
          <a:xfrm>
            <a:off x="74003" y="579378"/>
            <a:ext cx="9054082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tr-TR" sz="2000" b="1" dirty="0">
                <a:solidFill>
                  <a:schemeClr val="bg2">
                    <a:lumMod val="50000"/>
                  </a:schemeClr>
                </a:solidFill>
              </a:rPr>
              <a:t>14 </a:t>
            </a:r>
            <a:r>
              <a:rPr lang="tr-TR" sz="2000" b="1" dirty="0" err="1" smtClean="0">
                <a:solidFill>
                  <a:schemeClr val="bg2">
                    <a:lumMod val="50000"/>
                  </a:schemeClr>
                </a:solidFill>
              </a:rPr>
              <a:t>variables</a:t>
            </a:r>
            <a:r>
              <a:rPr lang="tr-TR" sz="20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tr-TR" sz="2000" b="1" dirty="0" err="1" smtClean="0">
                <a:solidFill>
                  <a:schemeClr val="bg2">
                    <a:lumMod val="50000"/>
                  </a:schemeClr>
                </a:solidFill>
              </a:rPr>
              <a:t>were</a:t>
            </a:r>
            <a:r>
              <a:rPr lang="tr-TR" sz="20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tr-TR" sz="2000" b="1" dirty="0" err="1" smtClean="0">
                <a:solidFill>
                  <a:schemeClr val="bg2">
                    <a:lumMod val="50000"/>
                  </a:schemeClr>
                </a:solidFill>
              </a:rPr>
              <a:t>evaluated</a:t>
            </a:r>
            <a:r>
              <a:rPr lang="tr-TR" sz="20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tr-TR" sz="2000" b="1" dirty="0" err="1" smtClean="0">
                <a:solidFill>
                  <a:schemeClr val="bg2">
                    <a:lumMod val="50000"/>
                  </a:schemeClr>
                </a:solidFill>
              </a:rPr>
              <a:t>using</a:t>
            </a:r>
            <a:r>
              <a:rPr lang="tr-TR" sz="2000" b="1" dirty="0" smtClean="0">
                <a:solidFill>
                  <a:schemeClr val="bg2">
                    <a:lumMod val="50000"/>
                  </a:schemeClr>
                </a:solidFill>
              </a:rPr>
              <a:t> Multi-</a:t>
            </a:r>
            <a:r>
              <a:rPr lang="tr-TR" sz="2000" b="1" dirty="0" err="1" smtClean="0">
                <a:solidFill>
                  <a:schemeClr val="bg2">
                    <a:lumMod val="50000"/>
                  </a:schemeClr>
                </a:solidFill>
              </a:rPr>
              <a:t>criteria</a:t>
            </a:r>
            <a:r>
              <a:rPr lang="tr-TR" sz="20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tr-TR" sz="2000" b="1" dirty="0" err="1" smtClean="0">
                <a:solidFill>
                  <a:schemeClr val="bg2">
                    <a:lumMod val="50000"/>
                  </a:schemeClr>
                </a:solidFill>
              </a:rPr>
              <a:t>evaluation</a:t>
            </a:r>
            <a:r>
              <a:rPr lang="tr-TR" sz="20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tr-TR" sz="2000" b="1" dirty="0" err="1" smtClean="0">
                <a:solidFill>
                  <a:schemeClr val="bg2">
                    <a:lumMod val="50000"/>
                  </a:schemeClr>
                </a:solidFill>
              </a:rPr>
              <a:t>approach</a:t>
            </a:r>
            <a:endParaRPr lang="tr-TR" sz="20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2" name="Dikdörtgen 11"/>
          <p:cNvSpPr/>
          <p:nvPr/>
        </p:nvSpPr>
        <p:spPr>
          <a:xfrm>
            <a:off x="5605463" y="5164138"/>
            <a:ext cx="3660775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spcAft>
                <a:spcPts val="0"/>
              </a:spcAft>
              <a:buFont typeface="+mj-lt"/>
              <a:buAutoNum type="arabicPeriod" startAt="12"/>
              <a:defRPr/>
            </a:pPr>
            <a:r>
              <a:rPr lang="tr-TR" sz="1600" b="1" dirty="0" err="1" smtClean="0">
                <a:solidFill>
                  <a:schemeClr val="accent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Arid</a:t>
            </a:r>
            <a:r>
              <a:rPr lang="tr-TR" sz="16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600" b="1" dirty="0" err="1" smtClean="0">
                <a:solidFill>
                  <a:schemeClr val="accent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days</a:t>
            </a:r>
            <a:endParaRPr lang="tr-TR" sz="1200" b="1" dirty="0">
              <a:solidFill>
                <a:schemeClr val="accent1">
                  <a:lumMod val="50000"/>
                </a:schemeClr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0"/>
              </a:spcAft>
              <a:buFont typeface="+mj-lt"/>
              <a:buAutoNum type="arabicPeriod" startAt="12"/>
              <a:defRPr/>
            </a:pPr>
            <a:r>
              <a:rPr lang="tr-TR" sz="16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Solar </a:t>
            </a:r>
            <a:r>
              <a:rPr lang="tr-TR" sz="1600" b="1" dirty="0" err="1" smtClean="0">
                <a:solidFill>
                  <a:schemeClr val="accent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Radiation</a:t>
            </a:r>
            <a:endParaRPr lang="tr-TR" sz="1200" b="1" dirty="0">
              <a:solidFill>
                <a:schemeClr val="accent1">
                  <a:lumMod val="50000"/>
                </a:schemeClr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0"/>
              </a:spcAft>
              <a:buFont typeface="+mj-lt"/>
              <a:buAutoNum type="arabicPeriod" startAt="12"/>
              <a:defRPr/>
            </a:pPr>
            <a:r>
              <a:rPr lang="tr-TR" sz="1600" b="1" dirty="0" err="1" smtClean="0">
                <a:solidFill>
                  <a:schemeClr val="accent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Relative</a:t>
            </a:r>
            <a:r>
              <a:rPr lang="tr-TR" sz="16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600" b="1" dirty="0" err="1" smtClean="0">
                <a:solidFill>
                  <a:schemeClr val="accent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humudity</a:t>
            </a:r>
            <a:endParaRPr lang="tr-TR" sz="1200" b="1" dirty="0">
              <a:solidFill>
                <a:schemeClr val="accent1">
                  <a:lumMod val="50000"/>
                </a:schemeClr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Dikdörtgen 12"/>
          <p:cNvSpPr/>
          <p:nvPr/>
        </p:nvSpPr>
        <p:spPr>
          <a:xfrm>
            <a:off x="246063" y="5008563"/>
            <a:ext cx="26416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spcAft>
                <a:spcPts val="0"/>
              </a:spcAft>
              <a:buFont typeface="+mj-lt"/>
              <a:buAutoNum type="arabicPeriod"/>
              <a:defRPr/>
            </a:pPr>
            <a:r>
              <a:rPr lang="tr-TR" sz="16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DEM</a:t>
            </a:r>
            <a:endParaRPr lang="tr-TR" sz="1200" b="1" dirty="0">
              <a:solidFill>
                <a:schemeClr val="accent1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0"/>
              </a:spcAft>
              <a:buFont typeface="+mj-lt"/>
              <a:buAutoNum type="arabicPeriod"/>
              <a:defRPr/>
            </a:pPr>
            <a:r>
              <a:rPr lang="tr-TR" sz="1600" b="1" dirty="0" err="1" smtClean="0">
                <a:solidFill>
                  <a:schemeClr val="accent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Distance</a:t>
            </a:r>
            <a:r>
              <a:rPr lang="tr-TR" sz="16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600" b="1" dirty="0" err="1" smtClean="0">
                <a:solidFill>
                  <a:schemeClr val="accent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from</a:t>
            </a:r>
            <a:r>
              <a:rPr lang="tr-TR" sz="16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600" b="1" dirty="0" err="1" smtClean="0">
                <a:solidFill>
                  <a:schemeClr val="accent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farmlands</a:t>
            </a:r>
            <a:endParaRPr lang="tr-TR" sz="1200" b="1" dirty="0">
              <a:solidFill>
                <a:schemeClr val="accent1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0"/>
              </a:spcAft>
              <a:buFont typeface="+mj-lt"/>
              <a:buAutoNum type="arabicPeriod"/>
              <a:defRPr/>
            </a:pPr>
            <a:r>
              <a:rPr lang="tr-TR" sz="1600" b="1" dirty="0" err="1" smtClean="0">
                <a:solidFill>
                  <a:schemeClr val="accent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Energy</a:t>
            </a:r>
            <a:r>
              <a:rPr lang="tr-TR" sz="16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600" b="1" dirty="0" err="1" smtClean="0">
                <a:solidFill>
                  <a:schemeClr val="accent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lines</a:t>
            </a:r>
            <a:endParaRPr lang="tr-TR" sz="1200" b="1" dirty="0">
              <a:solidFill>
                <a:schemeClr val="accent1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0"/>
              </a:spcAft>
              <a:buFont typeface="+mj-lt"/>
              <a:buAutoNum type="arabicPeriod"/>
              <a:defRPr/>
            </a:pPr>
            <a:r>
              <a:rPr lang="tr-TR" sz="1600" b="1" dirty="0" err="1" smtClean="0">
                <a:solidFill>
                  <a:schemeClr val="accent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Slope</a:t>
            </a:r>
            <a:endParaRPr lang="tr-TR" sz="1200" b="1" dirty="0">
              <a:solidFill>
                <a:schemeClr val="accent1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0"/>
              </a:spcAft>
              <a:buFont typeface="+mj-lt"/>
              <a:buAutoNum type="arabicPeriod"/>
              <a:defRPr/>
            </a:pPr>
            <a:r>
              <a:rPr lang="tr-TR" sz="1600" b="1" dirty="0" err="1" smtClean="0">
                <a:solidFill>
                  <a:schemeClr val="accent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Population</a:t>
            </a:r>
            <a:r>
              <a:rPr lang="tr-TR" sz="16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600" b="1" dirty="0" err="1" smtClean="0">
                <a:solidFill>
                  <a:schemeClr val="accent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density</a:t>
            </a:r>
            <a:endParaRPr lang="tr-TR" sz="1200" b="1" dirty="0">
              <a:solidFill>
                <a:schemeClr val="accent1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0"/>
              </a:spcAft>
              <a:buFont typeface="+mj-lt"/>
              <a:buAutoNum type="arabicPeriod"/>
              <a:defRPr/>
            </a:pPr>
            <a:r>
              <a:rPr lang="tr-TR" sz="1600" b="1" dirty="0" err="1" smtClean="0">
                <a:solidFill>
                  <a:schemeClr val="accent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Dis</a:t>
            </a:r>
            <a:r>
              <a:rPr lang="tr-TR" sz="16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tr-TR" sz="1600" b="1" dirty="0" err="1" smtClean="0">
                <a:solidFill>
                  <a:schemeClr val="accent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From</a:t>
            </a:r>
            <a:r>
              <a:rPr lang="tr-TR" sz="16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600" b="1" dirty="0" err="1" smtClean="0">
                <a:solidFill>
                  <a:schemeClr val="accent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roads</a:t>
            </a:r>
            <a:endParaRPr lang="tr-TR" sz="1200" b="1" dirty="0">
              <a:solidFill>
                <a:schemeClr val="accent1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Dikdörtgen 13"/>
          <p:cNvSpPr/>
          <p:nvPr/>
        </p:nvSpPr>
        <p:spPr>
          <a:xfrm>
            <a:off x="2771775" y="5157788"/>
            <a:ext cx="283845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spcAft>
                <a:spcPts val="0"/>
              </a:spcAft>
              <a:buFont typeface="+mj-lt"/>
              <a:buAutoNum type="arabicPeriod" startAt="7"/>
              <a:defRPr/>
            </a:pPr>
            <a:r>
              <a:rPr lang="tr-TR" sz="1600" b="1" dirty="0" err="1" smtClean="0">
                <a:solidFill>
                  <a:schemeClr val="accent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Amount</a:t>
            </a:r>
            <a:r>
              <a:rPr lang="tr-TR" sz="16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tr-TR" sz="1600" b="1" dirty="0" err="1" smtClean="0">
                <a:solidFill>
                  <a:schemeClr val="accent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Fuel</a:t>
            </a:r>
            <a:r>
              <a:rPr lang="tr-TR" sz="16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tr-TR" sz="1200" b="1" dirty="0">
              <a:solidFill>
                <a:schemeClr val="accent1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0"/>
              </a:spcAft>
              <a:buFont typeface="+mj-lt"/>
              <a:buAutoNum type="arabicPeriod" startAt="7"/>
              <a:defRPr/>
            </a:pPr>
            <a:r>
              <a:rPr lang="tr-TR" sz="1600" b="1" dirty="0" err="1" smtClean="0">
                <a:solidFill>
                  <a:schemeClr val="accent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Fuel</a:t>
            </a:r>
            <a:r>
              <a:rPr lang="tr-TR" sz="16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600" b="1" dirty="0" err="1" smtClean="0">
                <a:solidFill>
                  <a:schemeClr val="accent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type</a:t>
            </a:r>
            <a:endParaRPr lang="tr-TR" sz="1200" b="1" dirty="0">
              <a:solidFill>
                <a:schemeClr val="accent1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0"/>
              </a:spcAft>
              <a:buFont typeface="+mj-lt"/>
              <a:buAutoNum type="arabicPeriod" startAt="7"/>
              <a:defRPr/>
            </a:pPr>
            <a:r>
              <a:rPr lang="tr-TR" sz="1600" b="1" dirty="0" err="1">
                <a:solidFill>
                  <a:schemeClr val="accent1">
                    <a:lumMod val="50000"/>
                  </a:schemeClr>
                </a:solidFill>
                <a:latin typeface="+mj-lt"/>
                <a:ea typeface="Calibri" panose="020F0502020204030204" pitchFamily="34" charset="0"/>
              </a:rPr>
              <a:t>Max</a:t>
            </a:r>
            <a:r>
              <a:rPr lang="tr-TR" sz="16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tr-TR" sz="1600" b="1" dirty="0" err="1" smtClean="0">
                <a:solidFill>
                  <a:schemeClr val="accent1">
                    <a:lumMod val="50000"/>
                  </a:schemeClr>
                </a:solidFill>
                <a:latin typeface="+mj-lt"/>
                <a:ea typeface="Calibri" panose="020F0502020204030204" pitchFamily="34" charset="0"/>
              </a:rPr>
              <a:t>Temperature</a:t>
            </a:r>
            <a:endParaRPr lang="tr-TR" sz="1600" b="1" dirty="0">
              <a:solidFill>
                <a:schemeClr val="accent1">
                  <a:lumMod val="50000"/>
                </a:schemeClr>
              </a:solidFill>
              <a:latin typeface="+mj-lt"/>
              <a:ea typeface="Calibri" panose="020F0502020204030204" pitchFamily="34" charset="0"/>
            </a:endParaRPr>
          </a:p>
          <a:p>
            <a:pPr marL="342900" indent="-342900">
              <a:spcAft>
                <a:spcPts val="0"/>
              </a:spcAft>
              <a:buFont typeface="+mj-lt"/>
              <a:buAutoNum type="arabicPeriod" startAt="7"/>
              <a:defRPr/>
            </a:pPr>
            <a:r>
              <a:rPr lang="tr-TR" sz="1600" b="1" dirty="0" err="1" smtClean="0">
                <a:solidFill>
                  <a:schemeClr val="accent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Tree</a:t>
            </a:r>
            <a:r>
              <a:rPr lang="tr-TR" sz="16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600" b="1" dirty="0" err="1" smtClean="0">
                <a:solidFill>
                  <a:schemeClr val="accent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cover</a:t>
            </a:r>
            <a:endParaRPr lang="tr-TR" sz="1200" b="1" dirty="0">
              <a:solidFill>
                <a:schemeClr val="accent1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0"/>
              </a:spcAft>
              <a:buFont typeface="+mj-lt"/>
              <a:buAutoNum type="arabicPeriod" startAt="7"/>
              <a:defRPr/>
            </a:pPr>
            <a:r>
              <a:rPr lang="tr-TR" sz="1600" b="1" dirty="0" err="1" smtClean="0">
                <a:solidFill>
                  <a:schemeClr val="accent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Wind</a:t>
            </a:r>
            <a:r>
              <a:rPr lang="tr-TR" sz="16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600" b="1" dirty="0" err="1" smtClean="0">
                <a:solidFill>
                  <a:schemeClr val="accent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speed</a:t>
            </a:r>
            <a:endParaRPr lang="tr-TR" sz="1200" b="1" dirty="0">
              <a:solidFill>
                <a:schemeClr val="accent1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4000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ts val="1200"/>
              </a:spcBef>
              <a:defRPr/>
            </a:pPr>
            <a:r>
              <a:rPr lang="tr-TR" altLang="tr-T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tr-TR" altLang="tr-TR" sz="2000" b="1" i="1" dirty="0" err="1" smtClean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Calibri" pitchFamily="34" charset="0"/>
                <a:cs typeface="Calibri" pitchFamily="34" charset="0"/>
              </a:rPr>
              <a:t>Objectives</a:t>
            </a:r>
            <a:endParaRPr lang="en-US" altLang="tr-TR" sz="2000" b="1" i="1" dirty="0">
              <a:solidFill>
                <a:schemeClr val="tx2">
                  <a:lumMod val="2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ea typeface="Calibri" pitchFamily="34" charset="0"/>
              <a:cs typeface="Calibri" pitchFamily="34" charset="0"/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611560" y="692696"/>
            <a:ext cx="7848872" cy="3046988"/>
          </a:xfrm>
          <a:prstGeom prst="rect">
            <a:avLst/>
          </a:prstGeom>
          <a:solidFill>
            <a:schemeClr val="accent1">
              <a:alpha val="13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u="sng" dirty="0">
                <a:solidFill>
                  <a:schemeClr val="bg2"/>
                </a:solidFill>
              </a:rPr>
              <a:t>The major objectives of this research are</a:t>
            </a:r>
            <a:r>
              <a:rPr lang="tr-TR" sz="2400" b="1" u="sng" dirty="0">
                <a:solidFill>
                  <a:schemeClr val="bg2"/>
                </a:solidFill>
              </a:rPr>
              <a:t> </a:t>
            </a:r>
          </a:p>
          <a:p>
            <a:pPr>
              <a:defRPr/>
            </a:pPr>
            <a:r>
              <a:rPr lang="en-US" sz="2400" b="1" u="sng" dirty="0">
                <a:solidFill>
                  <a:schemeClr val="bg2"/>
                </a:solidFill>
              </a:rPr>
              <a:t>to model the current and future spatial distribution of: </a:t>
            </a:r>
            <a:endParaRPr lang="tr-TR" sz="2400" b="1" u="sng" dirty="0">
              <a:solidFill>
                <a:schemeClr val="bg2"/>
              </a:solidFill>
            </a:endParaRPr>
          </a:p>
          <a:p>
            <a:pPr marL="400050" indent="-400050">
              <a:buFontTx/>
              <a:buAutoNum type="romanLcParenR"/>
              <a:defRPr/>
            </a:pPr>
            <a:r>
              <a:rPr lang="en-US" sz="2400" b="1" dirty="0">
                <a:solidFill>
                  <a:schemeClr val="bg2"/>
                </a:solidFill>
              </a:rPr>
              <a:t>Net Primary Productivity (NPP); </a:t>
            </a:r>
            <a:endParaRPr lang="tr-TR" sz="2400" b="1" dirty="0">
              <a:solidFill>
                <a:schemeClr val="bg2"/>
              </a:solidFill>
            </a:endParaRPr>
          </a:p>
          <a:p>
            <a:pPr marL="400050" indent="-400050">
              <a:buFontTx/>
              <a:buAutoNum type="romanLcParenR"/>
              <a:defRPr/>
            </a:pPr>
            <a:r>
              <a:rPr lang="en-US" sz="2400" b="1" dirty="0">
                <a:solidFill>
                  <a:schemeClr val="bg2"/>
                </a:solidFill>
              </a:rPr>
              <a:t>Erosion;</a:t>
            </a:r>
            <a:r>
              <a:rPr lang="tr-TR" sz="2400" b="1" dirty="0">
                <a:solidFill>
                  <a:schemeClr val="bg2"/>
                </a:solidFill>
              </a:rPr>
              <a:t> </a:t>
            </a:r>
          </a:p>
          <a:p>
            <a:pPr marL="400050" indent="-400050">
              <a:buFontTx/>
              <a:buAutoNum type="romanLcParenR"/>
              <a:defRPr/>
            </a:pPr>
            <a:r>
              <a:rPr lang="en-US" sz="2400" b="1" dirty="0">
                <a:solidFill>
                  <a:schemeClr val="bg2"/>
                </a:solidFill>
              </a:rPr>
              <a:t>Forest fire risk </a:t>
            </a:r>
            <a:endParaRPr lang="tr-TR" sz="2400" b="1" dirty="0">
              <a:solidFill>
                <a:schemeClr val="bg2"/>
              </a:solidFill>
            </a:endParaRPr>
          </a:p>
          <a:p>
            <a:pPr marL="400050" indent="-400050">
              <a:buFontTx/>
              <a:buAutoNum type="romanLcParenR"/>
              <a:defRPr/>
            </a:pPr>
            <a:r>
              <a:rPr lang="tr-TR" sz="2400" b="1" dirty="0" err="1" smtClean="0">
                <a:solidFill>
                  <a:schemeClr val="bg2"/>
                </a:solidFill>
              </a:rPr>
              <a:t>Aridity</a:t>
            </a:r>
            <a:r>
              <a:rPr lang="tr-TR" sz="2400" b="1" dirty="0" smtClean="0">
                <a:solidFill>
                  <a:schemeClr val="bg2"/>
                </a:solidFill>
              </a:rPr>
              <a:t> </a:t>
            </a:r>
            <a:r>
              <a:rPr lang="tr-TR" sz="2400" b="1" dirty="0" err="1">
                <a:solidFill>
                  <a:schemeClr val="bg2"/>
                </a:solidFill>
              </a:rPr>
              <a:t>index</a:t>
            </a:r>
            <a:endParaRPr lang="tr-TR" sz="2400" b="1" dirty="0">
              <a:solidFill>
                <a:schemeClr val="bg2"/>
              </a:solidFill>
            </a:endParaRPr>
          </a:p>
          <a:p>
            <a:pPr>
              <a:defRPr/>
            </a:pP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 the climate change scenarios</a:t>
            </a:r>
            <a:endParaRPr lang="tr-TR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4000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ts val="1200"/>
              </a:spcBef>
              <a:buClrTx/>
              <a:buSzTx/>
              <a:buFontTx/>
              <a:buNone/>
            </a:pPr>
            <a:r>
              <a:rPr lang="tr-TR" altLang="tr-TR" sz="2000" b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tr-TR" altLang="tr-TR" sz="20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Orman Yangın riski –</a:t>
            </a:r>
            <a:r>
              <a:rPr lang="tr-TR" altLang="tr-TR" sz="20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altLang="tr-TR" sz="2000" b="1" i="1">
                <a:solidFill>
                  <a:srgbClr val="00797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Forest fire risk</a:t>
            </a:r>
          </a:p>
        </p:txBody>
      </p:sp>
      <p:pic>
        <p:nvPicPr>
          <p:cNvPr id="35843" name="Resim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492125"/>
            <a:ext cx="7034213" cy="322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Resim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617913"/>
            <a:ext cx="7064375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Metin kutusu 4"/>
          <p:cNvSpPr txBox="1"/>
          <p:nvPr/>
        </p:nvSpPr>
        <p:spPr>
          <a:xfrm>
            <a:off x="4548188" y="1546225"/>
            <a:ext cx="231826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tr-TR" sz="1600" b="1" dirty="0" smtClean="0">
                <a:solidFill>
                  <a:schemeClr val="accent1">
                    <a:lumMod val="50000"/>
                  </a:schemeClr>
                </a:solidFill>
              </a:rPr>
              <a:t>CURRENT FIRE RISK</a:t>
            </a:r>
            <a:endParaRPr lang="tr-TR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3540125" y="4672013"/>
            <a:ext cx="3230372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tr-TR" sz="1600" b="1" dirty="0" smtClean="0">
                <a:solidFill>
                  <a:schemeClr val="accent1">
                    <a:lumMod val="50000"/>
                  </a:schemeClr>
                </a:solidFill>
              </a:rPr>
              <a:t>FUTURE-CURRENT FIRE RISK</a:t>
            </a:r>
            <a:endParaRPr lang="tr-TR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4000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ts val="1200"/>
              </a:spcBef>
              <a:buClrTx/>
              <a:buSzTx/>
              <a:buFontTx/>
              <a:buNone/>
            </a:pPr>
            <a:r>
              <a:rPr lang="tr-TR" altLang="tr-TR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tr-TR" altLang="tr-TR" sz="2000" b="1" i="1" dirty="0" err="1" smtClean="0">
                <a:solidFill>
                  <a:srgbClr val="00797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Aridity</a:t>
            </a:r>
            <a:r>
              <a:rPr lang="tr-TR" altLang="tr-TR" sz="2000" b="1" i="1" dirty="0" smtClean="0">
                <a:solidFill>
                  <a:srgbClr val="00797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altLang="tr-TR" sz="2000" b="1" i="1" dirty="0" err="1">
                <a:solidFill>
                  <a:srgbClr val="00797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index</a:t>
            </a:r>
            <a:endParaRPr lang="tr-TR" altLang="tr-TR" sz="2000" b="1" i="1" dirty="0">
              <a:solidFill>
                <a:srgbClr val="007979"/>
              </a:solidFill>
              <a:effectLst>
                <a:outerShdw blurRad="38100" dist="38100" dir="2700000" algn="tl">
                  <a:srgbClr val="000000"/>
                </a:outerShdw>
              </a:effectLst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6868" name="Nesne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5097859"/>
              </p:ext>
            </p:extLst>
          </p:nvPr>
        </p:nvGraphicFramePr>
        <p:xfrm>
          <a:off x="107950" y="837288"/>
          <a:ext cx="8865225" cy="38158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69" r:id="rId3" imgW="31257143" imgH="13441651" progId="MSPhotoEd.3">
                  <p:embed/>
                </p:oleObj>
              </mc:Choice>
              <mc:Fallback>
                <p:oleObj r:id="rId3" imgW="31257143" imgH="13441651" progId="MSPhotoEd.3">
                  <p:embed/>
                  <p:pic>
                    <p:nvPicPr>
                      <p:cNvPr id="0" name="Nesn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" y="837288"/>
                        <a:ext cx="8865225" cy="38158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Tablo 14"/>
          <p:cNvGraphicFramePr>
            <a:graphicFrameLocks noGrp="1"/>
          </p:cNvGraphicFramePr>
          <p:nvPr/>
        </p:nvGraphicFramePr>
        <p:xfrm>
          <a:off x="0" y="4883150"/>
          <a:ext cx="4716463" cy="1974850"/>
        </p:xfrm>
        <a:graphic>
          <a:graphicData uri="http://schemas.openxmlformats.org/drawingml/2006/table">
            <a:tbl>
              <a:tblPr firstRow="1" firstCol="1" bandRow="1"/>
              <a:tblGrid>
                <a:gridCol w="2051915"/>
                <a:gridCol w="936193"/>
                <a:gridCol w="1728355"/>
              </a:tblGrid>
              <a:tr h="3949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885950" algn="l"/>
                        </a:tabLst>
                      </a:pPr>
                      <a:r>
                        <a:rPr lang="en-GB" sz="2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Hyper-arid Zone                     </a:t>
                      </a:r>
                      <a:endParaRPr lang="tr-TR" sz="2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9525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885950" algn="l"/>
                        </a:tabLst>
                      </a:pPr>
                      <a:r>
                        <a:rPr lang="en-GB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9525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885950" algn="l"/>
                        </a:tabLst>
                      </a:pPr>
                      <a:r>
                        <a:rPr lang="en-GB" sz="2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P/ETo  &lt;    0.9</a:t>
                      </a:r>
                      <a:endParaRPr lang="tr-TR" sz="20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9525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49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885950" algn="l"/>
                        </a:tabLst>
                      </a:pPr>
                      <a:r>
                        <a:rPr lang="en-GB" sz="2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Arid Zone                </a:t>
                      </a:r>
                      <a:endParaRPr lang="tr-TR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9525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885950" algn="l"/>
                        </a:tabLst>
                      </a:pPr>
                      <a:r>
                        <a:rPr lang="en-GB" sz="2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0.9   ≤ </a:t>
                      </a:r>
                      <a:endParaRPr lang="tr-TR" sz="20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9525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885950" algn="l"/>
                        </a:tabLst>
                      </a:pPr>
                      <a:r>
                        <a:rPr lang="en-GB" sz="2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P/ETo  &lt;    6.0</a:t>
                      </a:r>
                      <a:endParaRPr lang="tr-TR" sz="20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9525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49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885950" algn="l"/>
                        </a:tabLst>
                      </a:pPr>
                      <a:r>
                        <a:rPr lang="en-GB" sz="2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Semi-arid Zone            </a:t>
                      </a:r>
                      <a:endParaRPr lang="tr-TR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9525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885950" algn="l"/>
                        </a:tabLst>
                      </a:pPr>
                      <a:r>
                        <a:rPr lang="en-GB" sz="2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6.0   ≤</a:t>
                      </a:r>
                      <a:endParaRPr lang="tr-TR" sz="20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9525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885950" algn="l"/>
                        </a:tabLst>
                      </a:pPr>
                      <a:r>
                        <a:rPr lang="en-GB" sz="2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P/ETo  &lt;  15.0</a:t>
                      </a:r>
                      <a:endParaRPr lang="tr-TR" sz="20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9525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49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885950" algn="l"/>
                        </a:tabLst>
                      </a:pPr>
                      <a:r>
                        <a:rPr lang="en-GB" sz="2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Sub-humid Zone         </a:t>
                      </a:r>
                      <a:endParaRPr lang="tr-TR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9525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885950" algn="l"/>
                        </a:tabLst>
                      </a:pPr>
                      <a:r>
                        <a:rPr lang="en-GB" sz="2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15.0   ≤</a:t>
                      </a:r>
                      <a:endParaRPr lang="tr-TR" sz="20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9525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885950" algn="l"/>
                        </a:tabLst>
                      </a:pPr>
                      <a:r>
                        <a:rPr lang="en-GB" sz="2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P/ETo  &lt;  22.5</a:t>
                      </a:r>
                      <a:endParaRPr lang="tr-TR" sz="20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9525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49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885950" algn="l"/>
                        </a:tabLst>
                      </a:pPr>
                      <a:r>
                        <a:rPr lang="en-GB" sz="2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Humid Zone                </a:t>
                      </a:r>
                      <a:endParaRPr lang="tr-TR" sz="2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9525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885950" algn="l"/>
                        </a:tabLst>
                      </a:pPr>
                      <a:r>
                        <a:rPr lang="en-GB" sz="2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22.5   ≤</a:t>
                      </a:r>
                      <a:endParaRPr lang="tr-TR" sz="20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9525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885950" algn="l"/>
                        </a:tabLst>
                      </a:pPr>
                      <a:r>
                        <a:rPr lang="en-GB" sz="2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P/</a:t>
                      </a:r>
                      <a:r>
                        <a:rPr lang="en-GB" sz="20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ETo</a:t>
                      </a:r>
                      <a:endParaRPr lang="tr-TR" sz="20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9525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9967" name="Dikdörtgen 15"/>
          <p:cNvSpPr>
            <a:spLocks noChangeArrowheads="1"/>
          </p:cNvSpPr>
          <p:nvPr/>
        </p:nvSpPr>
        <p:spPr bwMode="auto">
          <a:xfrm>
            <a:off x="107950" y="411163"/>
            <a:ext cx="20018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defRPr/>
            </a:pPr>
            <a:r>
              <a:rPr lang="en-GB" altLang="tr-T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</a:rPr>
              <a:t>UNESCO (1979)</a:t>
            </a:r>
            <a:endParaRPr lang="tr-TR" altLang="tr-TR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68" name="Dikdörtgen 16"/>
          <p:cNvSpPr>
            <a:spLocks noChangeArrowheads="1"/>
          </p:cNvSpPr>
          <p:nvPr/>
        </p:nvSpPr>
        <p:spPr bwMode="auto">
          <a:xfrm>
            <a:off x="2916238" y="404813"/>
            <a:ext cx="61610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defRPr/>
            </a:pPr>
            <a:r>
              <a:rPr lang="en-GB" altLang="tr-T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potential evapotranspiration</a:t>
            </a:r>
            <a:r>
              <a:rPr lang="tr-TR" altLang="tr-T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en-GB" altLang="tr-T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</a:rPr>
              <a:t>Penman–</a:t>
            </a:r>
            <a:r>
              <a:rPr lang="en-GB" altLang="tr-TR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</a:rPr>
              <a:t>Monteith</a:t>
            </a:r>
            <a:endParaRPr lang="tr-TR" altLang="tr-TR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4000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ts val="1200"/>
              </a:spcBef>
              <a:buClrTx/>
              <a:buSzTx/>
              <a:buFontTx/>
              <a:buNone/>
            </a:pPr>
            <a:r>
              <a:rPr lang="tr-TR" altLang="tr-TR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tr-TR" altLang="tr-TR" sz="2000" b="1" i="1" dirty="0" err="1" smtClean="0">
                <a:solidFill>
                  <a:srgbClr val="00797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Aridity</a:t>
            </a:r>
            <a:r>
              <a:rPr lang="tr-TR" altLang="tr-TR" sz="2000" b="1" i="1" dirty="0" smtClean="0">
                <a:solidFill>
                  <a:srgbClr val="00797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altLang="tr-TR" sz="2000" b="1" i="1" dirty="0" err="1">
                <a:solidFill>
                  <a:srgbClr val="00797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index</a:t>
            </a:r>
            <a:endParaRPr lang="tr-TR" altLang="tr-TR" sz="2000" b="1" i="1" dirty="0">
              <a:solidFill>
                <a:srgbClr val="007979"/>
              </a:solidFill>
              <a:effectLst>
                <a:outerShdw blurRad="38100" dist="38100" dir="2700000" algn="tl">
                  <a:srgbClr val="000000"/>
                </a:outerShdw>
              </a:effectLst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7891" name="Resim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975"/>
            <a:ext cx="9104313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Dikdörtgen 3"/>
          <p:cNvSpPr>
            <a:spLocks noChangeArrowheads="1"/>
          </p:cNvSpPr>
          <p:nvPr/>
        </p:nvSpPr>
        <p:spPr bwMode="auto">
          <a:xfrm>
            <a:off x="250825" y="5373688"/>
            <a:ext cx="813752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tr-TR" sz="1800" b="1" dirty="0">
                <a:solidFill>
                  <a:schemeClr val="bg2"/>
                </a:solidFill>
              </a:rPr>
              <a:t>Increases in temperature resulted in a higher evaporative demand of the atmosphere in the future Thus, an increase in aridity was recognized for whole Turkey except the north-eastern part.</a:t>
            </a:r>
            <a:endParaRPr lang="tr-TR" altLang="tr-TR" sz="1800" b="1" dirty="0">
              <a:solidFill>
                <a:schemeClr val="bg2"/>
              </a:solidFill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1763713" y="611188"/>
            <a:ext cx="3977371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tr-TR" sz="2000" b="1" dirty="0" smtClean="0">
                <a:solidFill>
                  <a:schemeClr val="accent1">
                    <a:lumMod val="50000"/>
                  </a:schemeClr>
                </a:solidFill>
              </a:rPr>
              <a:t>CURRENT – FUTURE ARIDITY</a:t>
            </a:r>
            <a:endParaRPr lang="tr-TR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4000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ts val="1200"/>
              </a:spcBef>
              <a:defRPr/>
            </a:pPr>
            <a:r>
              <a:rPr lang="tr-TR" altLang="tr-T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altLang="tr-TR" sz="2000" b="1" i="1" dirty="0" err="1" smtClean="0">
                <a:solidFill>
                  <a:srgbClr val="00797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Results</a:t>
            </a:r>
            <a:r>
              <a:rPr lang="tr-TR" altLang="tr-TR" sz="2000" b="1" i="1" dirty="0" smtClean="0">
                <a:solidFill>
                  <a:srgbClr val="00797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altLang="tr-TR" sz="2000" b="1" i="1" dirty="0">
                <a:solidFill>
                  <a:srgbClr val="00797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&amp; </a:t>
            </a:r>
            <a:r>
              <a:rPr lang="tr-TR" altLang="tr-TR" sz="2000" b="1" i="1" dirty="0" err="1">
                <a:solidFill>
                  <a:srgbClr val="00797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Conclusions</a:t>
            </a:r>
            <a:endParaRPr lang="tr-TR" altLang="tr-TR" sz="2000" b="1" i="1" dirty="0">
              <a:solidFill>
                <a:srgbClr val="007979"/>
              </a:solidFill>
              <a:effectLst>
                <a:outerShdw blurRad="38100" dist="38100" dir="2700000" algn="tl">
                  <a:srgbClr val="C0C0C0"/>
                </a:outerShdw>
              </a:effectLst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8915" name="Resim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1341438"/>
            <a:ext cx="9105900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etin kutusu 2"/>
          <p:cNvSpPr txBox="1"/>
          <p:nvPr/>
        </p:nvSpPr>
        <p:spPr>
          <a:xfrm>
            <a:off x="1547813" y="495300"/>
            <a:ext cx="456887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tr-T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Integration of </a:t>
            </a:r>
            <a:r>
              <a:rPr lang="tr-TR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standardized</a:t>
            </a:r>
            <a:r>
              <a:rPr lang="tr-T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risk </a:t>
            </a:r>
            <a:r>
              <a:rPr lang="tr-TR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maps</a:t>
            </a:r>
            <a:endParaRPr lang="tr-T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tr-TR" b="1" dirty="0" smtClean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NPP </a:t>
            </a:r>
            <a:r>
              <a:rPr lang="tr-TR" b="1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</a:t>
            </a:r>
            <a:r>
              <a:rPr lang="tr-TR" b="1" dirty="0" err="1" smtClean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Erosion</a:t>
            </a:r>
            <a:r>
              <a:rPr lang="tr-TR" b="1" dirty="0" smtClean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b="1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</a:t>
            </a:r>
            <a:r>
              <a:rPr lang="tr-TR" b="1" dirty="0" err="1" smtClean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Aridity</a:t>
            </a:r>
            <a:endParaRPr lang="tr-TR" b="1" dirty="0">
              <a:solidFill>
                <a:schemeClr val="tx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4000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ts val="1200"/>
              </a:spcBef>
              <a:defRPr/>
            </a:pPr>
            <a:r>
              <a:rPr lang="tr-TR" altLang="tr-T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altLang="tr-TR" sz="2000" b="1" i="1" dirty="0" err="1" smtClean="0">
                <a:solidFill>
                  <a:srgbClr val="00797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Results</a:t>
            </a:r>
            <a:r>
              <a:rPr lang="tr-TR" altLang="tr-TR" sz="2000" b="1" i="1" dirty="0" smtClean="0">
                <a:solidFill>
                  <a:srgbClr val="00797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altLang="tr-TR" sz="2000" b="1" i="1" dirty="0">
                <a:solidFill>
                  <a:srgbClr val="00797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&amp; </a:t>
            </a:r>
            <a:r>
              <a:rPr lang="tr-TR" altLang="tr-TR" sz="2000" b="1" i="1" dirty="0" err="1">
                <a:solidFill>
                  <a:srgbClr val="00797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Conclusions</a:t>
            </a:r>
            <a:endParaRPr lang="tr-TR" altLang="tr-TR" sz="2000" b="1" i="1" dirty="0">
              <a:solidFill>
                <a:srgbClr val="007979"/>
              </a:solidFill>
              <a:effectLst>
                <a:outerShdw blurRad="38100" dist="38100" dir="2700000" algn="tl">
                  <a:srgbClr val="C0C0C0"/>
                </a:outerShdw>
              </a:effectLst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39" name="Resim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9850"/>
            <a:ext cx="9104313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Metin kutusu 3"/>
          <p:cNvSpPr txBox="1"/>
          <p:nvPr/>
        </p:nvSpPr>
        <p:spPr>
          <a:xfrm>
            <a:off x="1547813" y="495300"/>
            <a:ext cx="497604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tr-T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Integration of </a:t>
            </a:r>
            <a:r>
              <a:rPr lang="tr-T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standardized</a:t>
            </a:r>
            <a:r>
              <a:rPr lang="tr-T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risk </a:t>
            </a:r>
            <a:r>
              <a:rPr lang="tr-T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maps</a:t>
            </a:r>
            <a:endParaRPr lang="tr-T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tr-TR" b="1" dirty="0" smtClean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NPP + EROSION + ARIDITY + FIRE RISK</a:t>
            </a:r>
            <a:endParaRPr lang="tr-T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526"/>
            <a:ext cx="9144001" cy="5157192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 bwMode="auto">
          <a:xfrm>
            <a:off x="5436096" y="18526"/>
            <a:ext cx="3600400" cy="674170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dirty="0" err="1" smtClean="0">
                <a:solidFill>
                  <a:schemeClr val="tx1"/>
                </a:solidFill>
                <a:latin typeface="Tahoma" pitchFamily="34" charset="0"/>
              </a:rPr>
              <a:t>Four</a:t>
            </a:r>
            <a:r>
              <a:rPr lang="tr-TR" dirty="0" smtClean="0">
                <a:solidFill>
                  <a:schemeClr val="tx1"/>
                </a:solidFill>
                <a:latin typeface="Tahoma" pitchFamily="34" charset="0"/>
              </a:rPr>
              <a:t> </a:t>
            </a:r>
            <a:r>
              <a:rPr lang="tr-TR" dirty="0" err="1" smtClean="0">
                <a:solidFill>
                  <a:schemeClr val="tx1"/>
                </a:solidFill>
                <a:latin typeface="Tahoma" pitchFamily="34" charset="0"/>
              </a:rPr>
              <a:t>seasons</a:t>
            </a:r>
            <a:r>
              <a:rPr lang="tr-TR" dirty="0" smtClean="0">
                <a:solidFill>
                  <a:schemeClr val="tx1"/>
                </a:solidFill>
                <a:latin typeface="Tahoma" pitchFamily="34" charset="0"/>
              </a:rPr>
              <a:t> </a:t>
            </a:r>
            <a:r>
              <a:rPr lang="tr-TR" dirty="0" err="1" smtClean="0">
                <a:solidFill>
                  <a:schemeClr val="tx1"/>
                </a:solidFill>
                <a:latin typeface="Tahoma" pitchFamily="34" charset="0"/>
              </a:rPr>
              <a:t>from</a:t>
            </a:r>
            <a:r>
              <a:rPr lang="tr-TR" dirty="0" smtClean="0">
                <a:solidFill>
                  <a:schemeClr val="tx1"/>
                </a:solidFill>
                <a:latin typeface="Tahoma" pitchFamily="34" charset="0"/>
              </a:rPr>
              <a:t> </a:t>
            </a:r>
            <a:r>
              <a:rPr lang="tr-TR" dirty="0" err="1" smtClean="0">
                <a:solidFill>
                  <a:schemeClr val="tx1"/>
                </a:solidFill>
                <a:latin typeface="Tahoma" pitchFamily="34" charset="0"/>
              </a:rPr>
              <a:t>the</a:t>
            </a:r>
            <a:r>
              <a:rPr lang="tr-TR" dirty="0" smtClean="0">
                <a:solidFill>
                  <a:schemeClr val="tx1"/>
                </a:solidFill>
                <a:latin typeface="Tahoma" pitchFamily="34" charset="0"/>
              </a:rPr>
              <a:t> Van </a:t>
            </a:r>
            <a:r>
              <a:rPr lang="tr-TR" dirty="0" err="1" smtClean="0">
                <a:solidFill>
                  <a:schemeClr val="tx1"/>
                </a:solidFill>
                <a:latin typeface="Tahoma" pitchFamily="34" charset="0"/>
              </a:rPr>
              <a:t>Sub-alpine</a:t>
            </a:r>
            <a:r>
              <a:rPr lang="tr-TR" dirty="0" smtClean="0">
                <a:solidFill>
                  <a:schemeClr val="tx1"/>
                </a:solidFill>
                <a:latin typeface="Tahoma" pitchFamily="34" charset="0"/>
              </a:rPr>
              <a:t> </a:t>
            </a:r>
            <a:r>
              <a:rPr lang="tr-TR" dirty="0" err="1" smtClean="0">
                <a:solidFill>
                  <a:schemeClr val="tx1"/>
                </a:solidFill>
                <a:latin typeface="Tahoma" pitchFamily="34" charset="0"/>
              </a:rPr>
              <a:t>region</a:t>
            </a:r>
            <a:r>
              <a:rPr lang="tr-TR" dirty="0" smtClean="0">
                <a:solidFill>
                  <a:schemeClr val="tx1"/>
                </a:solidFill>
                <a:latin typeface="Tahoma" pitchFamily="34" charset="0"/>
              </a:rPr>
              <a:t> of </a:t>
            </a:r>
            <a:r>
              <a:rPr lang="tr-TR" dirty="0" err="1" smtClean="0">
                <a:solidFill>
                  <a:schemeClr val="tx1"/>
                </a:solidFill>
                <a:latin typeface="Tahoma" pitchFamily="34" charset="0"/>
              </a:rPr>
              <a:t>Turkey</a:t>
            </a:r>
            <a:r>
              <a:rPr lang="tr-TR" dirty="0" smtClean="0">
                <a:solidFill>
                  <a:schemeClr val="tx1"/>
                </a:solidFill>
                <a:latin typeface="Tahoma" pitchFamily="34" charset="0"/>
              </a:rPr>
              <a:t>.</a:t>
            </a:r>
            <a:endParaRPr kumimoji="0" 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6" name="Dikdörtgen 5"/>
          <p:cNvSpPr/>
          <p:nvPr/>
        </p:nvSpPr>
        <p:spPr bwMode="auto">
          <a:xfrm>
            <a:off x="6372200" y="6309320"/>
            <a:ext cx="2865721" cy="365249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YUZUNCU YIL UNIVERSITY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ARCHITECTURE &amp; DESIGN FACULTY </a:t>
            </a:r>
            <a:endParaRPr kumimoji="0" lang="tr-TR" sz="1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4803" y="6245018"/>
            <a:ext cx="530459" cy="510513"/>
          </a:xfrm>
          <a:prstGeom prst="rect">
            <a:avLst/>
          </a:prstGeom>
        </p:spPr>
      </p:pic>
      <p:sp>
        <p:nvSpPr>
          <p:cNvPr id="9" name="Metin kutusu 8"/>
          <p:cNvSpPr txBox="1"/>
          <p:nvPr/>
        </p:nvSpPr>
        <p:spPr>
          <a:xfrm>
            <a:off x="107504" y="5220128"/>
            <a:ext cx="61561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>
                <a:solidFill>
                  <a:schemeClr val="bg1"/>
                </a:solidFill>
              </a:rPr>
              <a:t>THANK YOU VERY MUCH FOR YOUR ATTENTION</a:t>
            </a:r>
          </a:p>
          <a:p>
            <a:r>
              <a:rPr lang="tr-TR" dirty="0" smtClean="0">
                <a:solidFill>
                  <a:schemeClr val="bg1"/>
                </a:solidFill>
              </a:rPr>
              <a:t>ASSIST.PROF. ONUR ŞATIR </a:t>
            </a:r>
          </a:p>
          <a:p>
            <a:r>
              <a:rPr lang="tr-TR" dirty="0" err="1" smtClean="0">
                <a:solidFill>
                  <a:schemeClr val="bg1"/>
                </a:solidFill>
              </a:rPr>
              <a:t>Yuzuncu</a:t>
            </a:r>
            <a:r>
              <a:rPr lang="tr-TR" dirty="0" smtClean="0">
                <a:solidFill>
                  <a:schemeClr val="bg1"/>
                </a:solidFill>
              </a:rPr>
              <a:t> </a:t>
            </a:r>
            <a:r>
              <a:rPr lang="tr-TR" dirty="0" err="1" smtClean="0">
                <a:solidFill>
                  <a:schemeClr val="bg1"/>
                </a:solidFill>
              </a:rPr>
              <a:t>Yil</a:t>
            </a:r>
            <a:r>
              <a:rPr lang="tr-TR" dirty="0" smtClean="0">
                <a:solidFill>
                  <a:schemeClr val="bg1"/>
                </a:solidFill>
              </a:rPr>
              <a:t> (</a:t>
            </a:r>
            <a:r>
              <a:rPr lang="tr-TR" dirty="0" err="1" smtClean="0">
                <a:solidFill>
                  <a:schemeClr val="bg1"/>
                </a:solidFill>
              </a:rPr>
              <a:t>Centennial</a:t>
            </a:r>
            <a:r>
              <a:rPr lang="tr-TR" dirty="0" smtClean="0">
                <a:solidFill>
                  <a:schemeClr val="bg1"/>
                </a:solidFill>
              </a:rPr>
              <a:t>) </a:t>
            </a:r>
            <a:r>
              <a:rPr lang="tr-TR" dirty="0" err="1" smtClean="0">
                <a:solidFill>
                  <a:schemeClr val="bg1"/>
                </a:solidFill>
              </a:rPr>
              <a:t>University</a:t>
            </a:r>
            <a:r>
              <a:rPr lang="tr-TR" dirty="0" smtClean="0">
                <a:solidFill>
                  <a:schemeClr val="bg1"/>
                </a:solidFill>
              </a:rPr>
              <a:t> </a:t>
            </a:r>
          </a:p>
          <a:p>
            <a:r>
              <a:rPr lang="tr-TR" dirty="0" err="1" smtClean="0">
                <a:solidFill>
                  <a:schemeClr val="bg1"/>
                </a:solidFill>
              </a:rPr>
              <a:t>Department</a:t>
            </a:r>
            <a:r>
              <a:rPr lang="tr-TR" dirty="0" smtClean="0">
                <a:solidFill>
                  <a:schemeClr val="bg1"/>
                </a:solidFill>
              </a:rPr>
              <a:t> of </a:t>
            </a:r>
            <a:r>
              <a:rPr lang="tr-TR" dirty="0" err="1" smtClean="0">
                <a:solidFill>
                  <a:schemeClr val="bg1"/>
                </a:solidFill>
              </a:rPr>
              <a:t>Landscape</a:t>
            </a:r>
            <a:r>
              <a:rPr lang="tr-TR" dirty="0" smtClean="0">
                <a:solidFill>
                  <a:schemeClr val="bg1"/>
                </a:solidFill>
              </a:rPr>
              <a:t> Architecture</a:t>
            </a:r>
          </a:p>
          <a:p>
            <a:r>
              <a:rPr lang="tr-TR" dirty="0" err="1" smtClean="0">
                <a:solidFill>
                  <a:schemeClr val="bg1"/>
                </a:solidFill>
              </a:rPr>
              <a:t>Landscape</a:t>
            </a:r>
            <a:r>
              <a:rPr lang="tr-TR" dirty="0" smtClean="0">
                <a:solidFill>
                  <a:schemeClr val="bg1"/>
                </a:solidFill>
              </a:rPr>
              <a:t> Planner   E-Mail: osatir@yyu.edu.tr</a:t>
            </a:r>
            <a:endParaRPr lang="tr-T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319730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4000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tr-TR" altLang="tr-TR" sz="2000" b="1" dirty="0" err="1" smtClean="0">
                <a:solidFill>
                  <a:srgbClr val="00797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Climate</a:t>
            </a:r>
            <a:r>
              <a:rPr lang="tr-TR" altLang="tr-TR" sz="2000" b="1" dirty="0" smtClean="0">
                <a:solidFill>
                  <a:srgbClr val="00797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altLang="tr-TR" sz="2000" b="1" dirty="0">
                <a:solidFill>
                  <a:srgbClr val="00797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data</a:t>
            </a:r>
          </a:p>
        </p:txBody>
      </p:sp>
      <p:graphicFrame>
        <p:nvGraphicFramePr>
          <p:cNvPr id="7" name="Tablo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4378225"/>
              </p:ext>
            </p:extLst>
          </p:nvPr>
        </p:nvGraphicFramePr>
        <p:xfrm>
          <a:off x="971550" y="1557338"/>
          <a:ext cx="7272338" cy="37433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4057"/>
                <a:gridCol w="2520117"/>
                <a:gridCol w="1710079"/>
                <a:gridCol w="1818085"/>
              </a:tblGrid>
              <a:tr h="1003930"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 dirty="0" smtClean="0">
                          <a:effectLst/>
                        </a:rPr>
                        <a:t>Scenario</a:t>
                      </a:r>
                      <a:endParaRPr lang="tr-TR" sz="16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tr-TR" sz="2000" dirty="0"/>
                    </a:p>
                  </a:txBody>
                  <a:tcPr marL="91434" marR="91434" marT="45691" marB="45691"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 dirty="0" smtClean="0">
                          <a:effectLst/>
                        </a:rPr>
                        <a:t>Atmospheric carbon dioxide concentrations in 2100 </a:t>
                      </a:r>
                      <a:endParaRPr lang="tr-TR" sz="16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691" marB="45691"/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 dirty="0" smtClean="0">
                          <a:effectLst/>
                        </a:rPr>
                        <a:t>Temperature increase </a:t>
                      </a:r>
                      <a:r>
                        <a:rPr lang="tr-TR" sz="1600" dirty="0" smtClean="0">
                          <a:effectLst/>
                        </a:rPr>
                        <a:t>in</a:t>
                      </a:r>
                      <a:r>
                        <a:rPr lang="en-AU" sz="1600" dirty="0" smtClean="0">
                          <a:effectLst/>
                        </a:rPr>
                        <a:t> 2081-2100</a:t>
                      </a:r>
                      <a:endParaRPr lang="tr-TR" sz="16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691" marB="45691"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</a:tr>
              <a:tr h="501943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000" dirty="0" smtClean="0">
                          <a:effectLst/>
                        </a:rPr>
                        <a:t>Average</a:t>
                      </a:r>
                      <a:endParaRPr lang="tr-TR" sz="20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691" marB="4569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000" dirty="0" smtClean="0">
                          <a:effectLst/>
                        </a:rPr>
                        <a:t>Likely range</a:t>
                      </a:r>
                      <a:endParaRPr lang="tr-TR" sz="20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691" marB="45691"/>
                </a:tc>
              </a:tr>
              <a:tr h="508783">
                <a:tc>
                  <a:txBody>
                    <a:bodyPr/>
                    <a:lstStyle/>
                    <a:p>
                      <a:pPr algn="ctr">
                        <a:lnSpc>
                          <a:spcPct val="118000"/>
                        </a:lnSpc>
                        <a:spcAft>
                          <a:spcPts val="600"/>
                        </a:spcAft>
                      </a:pPr>
                      <a:r>
                        <a:rPr lang="en-AU" sz="1600" dirty="0">
                          <a:effectLst/>
                          <a:latin typeface="+mj-lt"/>
                        </a:rPr>
                        <a:t>RCP2.6</a:t>
                      </a:r>
                      <a:endParaRPr lang="tr-TR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8000"/>
                        </a:lnSpc>
                        <a:spcAft>
                          <a:spcPts val="600"/>
                        </a:spcAft>
                      </a:pPr>
                      <a:r>
                        <a:rPr lang="en-AU" sz="1600" dirty="0">
                          <a:effectLst/>
                          <a:latin typeface="+mj-lt"/>
                        </a:rPr>
                        <a:t>421ppm</a:t>
                      </a:r>
                      <a:endParaRPr lang="tr-TR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8000"/>
                        </a:lnSpc>
                        <a:spcAft>
                          <a:spcPts val="600"/>
                        </a:spcAft>
                      </a:pPr>
                      <a:r>
                        <a:rPr lang="en-AU" sz="1600" dirty="0">
                          <a:effectLst/>
                          <a:latin typeface="+mj-lt"/>
                        </a:rPr>
                        <a:t>1.6°C</a:t>
                      </a:r>
                      <a:endParaRPr lang="tr-TR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8000"/>
                        </a:lnSpc>
                        <a:spcAft>
                          <a:spcPts val="600"/>
                        </a:spcAft>
                      </a:pPr>
                      <a:r>
                        <a:rPr lang="en-AU" sz="1600" dirty="0">
                          <a:effectLst/>
                          <a:latin typeface="+mj-lt"/>
                        </a:rPr>
                        <a:t>0.9-2.3°C</a:t>
                      </a:r>
                      <a:endParaRPr lang="tr-TR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/>
                </a:tc>
              </a:tr>
              <a:tr h="508783">
                <a:tc>
                  <a:txBody>
                    <a:bodyPr/>
                    <a:lstStyle/>
                    <a:p>
                      <a:pPr algn="ctr">
                        <a:lnSpc>
                          <a:spcPct val="118000"/>
                        </a:lnSpc>
                        <a:spcAft>
                          <a:spcPts val="600"/>
                        </a:spcAft>
                      </a:pPr>
                      <a:r>
                        <a:rPr lang="en-AU" sz="1600" dirty="0">
                          <a:effectLst/>
                          <a:latin typeface="+mj-lt"/>
                        </a:rPr>
                        <a:t>RCP4.5</a:t>
                      </a:r>
                      <a:endParaRPr lang="tr-TR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8000"/>
                        </a:lnSpc>
                        <a:spcAft>
                          <a:spcPts val="600"/>
                        </a:spcAft>
                      </a:pPr>
                      <a:r>
                        <a:rPr lang="en-AU" sz="1600" dirty="0">
                          <a:effectLst/>
                          <a:latin typeface="+mj-lt"/>
                        </a:rPr>
                        <a:t>538ppm</a:t>
                      </a:r>
                      <a:endParaRPr lang="tr-TR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8000"/>
                        </a:lnSpc>
                        <a:spcAft>
                          <a:spcPts val="600"/>
                        </a:spcAft>
                      </a:pPr>
                      <a:r>
                        <a:rPr lang="en-AU" sz="1600">
                          <a:effectLst/>
                          <a:latin typeface="+mj-lt"/>
                        </a:rPr>
                        <a:t>2.4°C</a:t>
                      </a:r>
                      <a:endParaRPr lang="tr-TR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8000"/>
                        </a:lnSpc>
                        <a:spcAft>
                          <a:spcPts val="600"/>
                        </a:spcAft>
                      </a:pPr>
                      <a:r>
                        <a:rPr lang="en-AU" sz="1600">
                          <a:effectLst/>
                          <a:latin typeface="+mj-lt"/>
                        </a:rPr>
                        <a:t>1.7-3.2°C</a:t>
                      </a:r>
                      <a:endParaRPr lang="tr-TR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/>
                </a:tc>
              </a:tr>
              <a:tr h="508783">
                <a:tc>
                  <a:txBody>
                    <a:bodyPr/>
                    <a:lstStyle/>
                    <a:p>
                      <a:pPr algn="ctr">
                        <a:lnSpc>
                          <a:spcPct val="118000"/>
                        </a:lnSpc>
                        <a:spcAft>
                          <a:spcPts val="600"/>
                        </a:spcAft>
                      </a:pPr>
                      <a:r>
                        <a:rPr lang="en-AU" sz="1600" dirty="0">
                          <a:effectLst/>
                          <a:latin typeface="+mj-lt"/>
                        </a:rPr>
                        <a:t>RCP6.0</a:t>
                      </a:r>
                      <a:endParaRPr lang="tr-TR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8000"/>
                        </a:lnSpc>
                        <a:spcAft>
                          <a:spcPts val="600"/>
                        </a:spcAft>
                      </a:pPr>
                      <a:r>
                        <a:rPr lang="en-AU" sz="1600" dirty="0">
                          <a:effectLst/>
                          <a:latin typeface="+mj-lt"/>
                        </a:rPr>
                        <a:t>670ppm</a:t>
                      </a:r>
                      <a:endParaRPr lang="tr-TR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8000"/>
                        </a:lnSpc>
                        <a:spcAft>
                          <a:spcPts val="600"/>
                        </a:spcAft>
                      </a:pPr>
                      <a:r>
                        <a:rPr lang="en-AU" sz="1600" dirty="0">
                          <a:effectLst/>
                          <a:latin typeface="+mj-lt"/>
                        </a:rPr>
                        <a:t>2.8°C</a:t>
                      </a:r>
                      <a:endParaRPr lang="tr-TR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8000"/>
                        </a:lnSpc>
                        <a:spcAft>
                          <a:spcPts val="600"/>
                        </a:spcAft>
                      </a:pPr>
                      <a:r>
                        <a:rPr lang="en-AU" sz="1600" dirty="0">
                          <a:effectLst/>
                          <a:latin typeface="+mj-lt"/>
                        </a:rPr>
                        <a:t>2.0-3.7°C</a:t>
                      </a:r>
                      <a:endParaRPr lang="tr-TR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/>
                </a:tc>
              </a:tr>
              <a:tr h="71110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 dirty="0" smtClean="0">
                          <a:effectLst/>
                          <a:latin typeface="+mj-lt"/>
                        </a:rPr>
                        <a:t>RCP8.5</a:t>
                      </a:r>
                      <a:endParaRPr lang="tr-TR" sz="1600" dirty="0" smtClean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691" marB="4569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 dirty="0" smtClean="0">
                          <a:effectLst/>
                          <a:latin typeface="+mj-lt"/>
                        </a:rPr>
                        <a:t>936</a:t>
                      </a:r>
                      <a:r>
                        <a:rPr lang="tr-TR" sz="1600" dirty="0" smtClean="0">
                          <a:effectLst/>
                          <a:latin typeface="+mj-lt"/>
                        </a:rPr>
                        <a:t>p</a:t>
                      </a:r>
                      <a:r>
                        <a:rPr lang="en-AU" sz="1600" dirty="0" smtClean="0">
                          <a:effectLst/>
                          <a:latin typeface="+mj-lt"/>
                        </a:rPr>
                        <a:t>pm</a:t>
                      </a:r>
                      <a:endParaRPr lang="tr-TR" sz="1600" dirty="0" smtClean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tr-TR" sz="1600" dirty="0">
                        <a:latin typeface="+mj-lt"/>
                      </a:endParaRPr>
                    </a:p>
                  </a:txBody>
                  <a:tcPr marL="91434" marR="91434" marT="45691" marB="4569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 dirty="0" smtClean="0">
                          <a:effectLst/>
                          <a:latin typeface="+mj-lt"/>
                        </a:rPr>
                        <a:t>4.3°C</a:t>
                      </a:r>
                      <a:endParaRPr lang="tr-TR" sz="1600" dirty="0" smtClean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691" marB="4569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 dirty="0" smtClean="0">
                          <a:effectLst/>
                          <a:latin typeface="+mj-lt"/>
                        </a:rPr>
                        <a:t>3.2-5.4°C</a:t>
                      </a:r>
                      <a:endParaRPr lang="tr-TR" sz="1600" dirty="0" smtClean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tr-TR" sz="1600" dirty="0">
                        <a:latin typeface="+mj-lt"/>
                      </a:endParaRPr>
                    </a:p>
                  </a:txBody>
                  <a:tcPr marL="91434" marR="91434" marT="45691" marB="45691"/>
                </a:tc>
              </a:tr>
            </a:tbl>
          </a:graphicData>
        </a:graphic>
      </p:graphicFrame>
      <p:sp>
        <p:nvSpPr>
          <p:cNvPr id="8" name="Dikdörtgen 1"/>
          <p:cNvSpPr>
            <a:spLocks noChangeArrowheads="1"/>
          </p:cNvSpPr>
          <p:nvPr/>
        </p:nvSpPr>
        <p:spPr bwMode="auto">
          <a:xfrm>
            <a:off x="900113" y="692150"/>
            <a:ext cx="53292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en-US" sz="2000" b="1" baseline="30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Assessment Report of IPCC</a:t>
            </a:r>
            <a:r>
              <a:rPr lang="tr-TR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tr-TR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RCP (Representative Concentration Pathways)</a:t>
            </a:r>
            <a:endParaRPr lang="tr-TR" altLang="tr-TR" sz="2000" b="1" dirty="0" smtClean="0">
              <a:solidFill>
                <a:srgbClr val="000000"/>
              </a:solidFill>
            </a:endParaRPr>
          </a:p>
        </p:txBody>
      </p:sp>
      <p:sp>
        <p:nvSpPr>
          <p:cNvPr id="3" name="Yuvarlatılmış Dikdörtgen 2"/>
          <p:cNvSpPr/>
          <p:nvPr/>
        </p:nvSpPr>
        <p:spPr bwMode="auto">
          <a:xfrm>
            <a:off x="933450" y="3530600"/>
            <a:ext cx="7329488" cy="574675"/>
          </a:xfrm>
          <a:prstGeom prst="roundRect">
            <a:avLst/>
          </a:prstGeom>
          <a:solidFill>
            <a:srgbClr val="FF0000">
              <a:alpha val="26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 eaLnBrk="1" hangingPunct="1">
              <a:defRPr/>
            </a:pPr>
            <a:endParaRPr lang="tr-TR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5508625" y="2932113"/>
            <a:ext cx="246093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tr-TR" altLang="tr-TR" sz="1600" b="1" i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Temperature</a:t>
            </a:r>
            <a:r>
              <a:rPr lang="tr-TR" altLang="tr-TR" sz="16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tr-TR" altLang="tr-TR" sz="1600" b="1" i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Changes</a:t>
            </a:r>
            <a:endParaRPr lang="tr-TR" altLang="tr-TR" sz="1600" b="1" i="1" dirty="0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defRPr/>
            </a:pPr>
            <a:r>
              <a:rPr lang="tr-TR" altLang="tr-TR" dirty="0">
                <a:solidFill>
                  <a:srgbClr val="FF0000"/>
                </a:solidFill>
              </a:rPr>
              <a:t>(</a:t>
            </a:r>
            <a:r>
              <a:rPr lang="tr-TR" altLang="tr-TR" dirty="0" err="1">
                <a:solidFill>
                  <a:srgbClr val="FF0000"/>
                </a:solidFill>
              </a:rPr>
              <a:t>up</a:t>
            </a:r>
            <a:r>
              <a:rPr lang="tr-TR" altLang="tr-TR" dirty="0">
                <a:solidFill>
                  <a:srgbClr val="FF0000"/>
                </a:solidFill>
              </a:rPr>
              <a:t> </a:t>
            </a:r>
            <a:r>
              <a:rPr lang="tr-TR" altLang="tr-TR" dirty="0" err="1">
                <a:solidFill>
                  <a:srgbClr val="FF0000"/>
                </a:solidFill>
              </a:rPr>
              <a:t>to</a:t>
            </a:r>
            <a:r>
              <a:rPr lang="tr-TR" altLang="tr-TR" dirty="0">
                <a:solidFill>
                  <a:srgbClr val="FF0000"/>
                </a:solidFill>
              </a:rPr>
              <a:t> 2-3 </a:t>
            </a:r>
            <a:r>
              <a:rPr lang="tr-TR" altLang="tr-TR" dirty="0" err="1">
                <a:solidFill>
                  <a:srgbClr val="FF0000"/>
                </a:solidFill>
              </a:rPr>
              <a:t>Celcius</a:t>
            </a:r>
            <a:r>
              <a:rPr lang="tr-TR" altLang="tr-TR" dirty="0">
                <a:solidFill>
                  <a:srgbClr val="FF0000"/>
                </a:solidFill>
              </a:rPr>
              <a:t>)</a:t>
            </a:r>
          </a:p>
        </p:txBody>
      </p:sp>
      <p:graphicFrame>
        <p:nvGraphicFramePr>
          <p:cNvPr id="18" name="Grafik 17"/>
          <p:cNvGraphicFramePr>
            <a:graphicFrameLocks/>
          </p:cNvGraphicFramePr>
          <p:nvPr/>
        </p:nvGraphicFramePr>
        <p:xfrm>
          <a:off x="486163" y="984025"/>
          <a:ext cx="4878000" cy="25886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9" name="Grafik 18"/>
          <p:cNvGraphicFramePr>
            <a:graphicFrameLocks/>
          </p:cNvGraphicFramePr>
          <p:nvPr/>
        </p:nvGraphicFramePr>
        <p:xfrm>
          <a:off x="354330" y="3668273"/>
          <a:ext cx="4865741" cy="27130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Rectangle 9"/>
          <p:cNvSpPr>
            <a:spLocks noChangeArrowheads="1"/>
          </p:cNvSpPr>
          <p:nvPr/>
        </p:nvSpPr>
        <p:spPr bwMode="auto">
          <a:xfrm>
            <a:off x="5336374" y="4293096"/>
            <a:ext cx="244971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tr-TR" altLang="tr-TR" sz="1600" b="1" i="1" dirty="0" err="1" smtClean="0">
                <a:solidFill>
                  <a:srgbClr val="0099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Precipitation</a:t>
            </a:r>
            <a:r>
              <a:rPr lang="tr-TR" altLang="tr-TR" sz="1600" b="1" i="1" dirty="0" smtClean="0">
                <a:solidFill>
                  <a:srgbClr val="0099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tr-TR" altLang="tr-TR" sz="1600" b="1" i="1" dirty="0" err="1">
                <a:solidFill>
                  <a:srgbClr val="0099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Changes</a:t>
            </a:r>
            <a:endParaRPr lang="tr-TR" altLang="tr-TR" sz="1600" b="1" i="1" dirty="0">
              <a:solidFill>
                <a:srgbClr val="0099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cxnSp>
        <p:nvCxnSpPr>
          <p:cNvPr id="8198" name="Düz Bağlayıcı 3"/>
          <p:cNvCxnSpPr>
            <a:cxnSpLocks noChangeShapeType="1"/>
          </p:cNvCxnSpPr>
          <p:nvPr/>
        </p:nvCxnSpPr>
        <p:spPr bwMode="auto">
          <a:xfrm>
            <a:off x="0" y="3644900"/>
            <a:ext cx="9150350" cy="0"/>
          </a:xfrm>
          <a:prstGeom prst="line">
            <a:avLst/>
          </a:prstGeom>
          <a:noFill/>
          <a:ln w="25400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Rectangle 9"/>
          <p:cNvSpPr>
            <a:spLocks noChangeArrowheads="1"/>
          </p:cNvSpPr>
          <p:nvPr/>
        </p:nvSpPr>
        <p:spPr bwMode="auto">
          <a:xfrm>
            <a:off x="5364163" y="1644650"/>
            <a:ext cx="4002087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tr-TR" altLang="tr-TR" sz="1400" b="1" dirty="0" err="1" smtClean="0">
                <a:solidFill>
                  <a:srgbClr val="C00000"/>
                </a:solidFill>
              </a:rPr>
              <a:t>Climate</a:t>
            </a:r>
            <a:r>
              <a:rPr lang="tr-TR" altLang="tr-TR" sz="1400" b="1" dirty="0" smtClean="0">
                <a:solidFill>
                  <a:srgbClr val="C00000"/>
                </a:solidFill>
              </a:rPr>
              <a:t> Data (2070-2080)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tr-TR" altLang="tr-TR" sz="1400" dirty="0" err="1" smtClean="0">
                <a:solidFill>
                  <a:schemeClr val="bg1"/>
                </a:solidFill>
              </a:rPr>
              <a:t>derived</a:t>
            </a:r>
            <a:r>
              <a:rPr lang="tr-TR" altLang="tr-TR" sz="1400" dirty="0" smtClean="0">
                <a:solidFill>
                  <a:schemeClr val="bg1"/>
                </a:solidFill>
              </a:rPr>
              <a:t> </a:t>
            </a:r>
            <a:r>
              <a:rPr lang="tr-TR" altLang="tr-TR" sz="1400" dirty="0" err="1" smtClean="0">
                <a:solidFill>
                  <a:schemeClr val="bg1"/>
                </a:solidFill>
              </a:rPr>
              <a:t>from</a:t>
            </a:r>
            <a:r>
              <a:rPr lang="tr-TR" altLang="tr-TR" sz="1400" dirty="0" smtClean="0">
                <a:solidFill>
                  <a:schemeClr val="bg1"/>
                </a:solidFill>
              </a:rPr>
              <a:t> </a:t>
            </a:r>
            <a:r>
              <a:rPr lang="tr-TR" altLang="tr-TR" sz="1400" dirty="0" err="1" smtClean="0">
                <a:solidFill>
                  <a:schemeClr val="bg1"/>
                </a:solidFill>
              </a:rPr>
              <a:t>WorldClim</a:t>
            </a:r>
            <a:endParaRPr lang="tr-TR" altLang="tr-TR" sz="1400" dirty="0" smtClean="0">
              <a:solidFill>
                <a:schemeClr val="bg1"/>
              </a:solidFill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tr-TR" altLang="tr-TR" sz="1400" dirty="0" smtClean="0">
                <a:solidFill>
                  <a:schemeClr val="bg1"/>
                </a:solidFill>
              </a:rPr>
              <a:t>IPCC </a:t>
            </a:r>
            <a:r>
              <a:rPr lang="tr-TR" altLang="tr-TR" sz="1400" dirty="0" err="1" smtClean="0">
                <a:solidFill>
                  <a:schemeClr val="bg1"/>
                </a:solidFill>
              </a:rPr>
              <a:t>Scenarios</a:t>
            </a:r>
            <a:r>
              <a:rPr lang="tr-TR" altLang="tr-TR" sz="1400" dirty="0" smtClean="0">
                <a:solidFill>
                  <a:schemeClr val="bg1"/>
                </a:solidFill>
              </a:rPr>
              <a:t> (RCP2.6, RCP 4.5, RCP 6.0,RCP 8.5)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tr-TR" altLang="tr-TR" sz="1400" dirty="0" err="1" smtClean="0">
                <a:solidFill>
                  <a:schemeClr val="bg1"/>
                </a:solidFill>
              </a:rPr>
              <a:t>Monthly</a:t>
            </a:r>
            <a:r>
              <a:rPr lang="tr-TR" altLang="tr-TR" sz="1400" dirty="0" smtClean="0">
                <a:solidFill>
                  <a:schemeClr val="bg1"/>
                </a:solidFill>
              </a:rPr>
              <a:t> </a:t>
            </a:r>
            <a:r>
              <a:rPr lang="tr-TR" altLang="tr-TR" sz="1400" dirty="0" err="1" smtClean="0">
                <a:solidFill>
                  <a:schemeClr val="bg1"/>
                </a:solidFill>
              </a:rPr>
              <a:t>Basis</a:t>
            </a:r>
            <a:endParaRPr lang="tr-TR" altLang="tr-TR" sz="1400" dirty="0" smtClean="0">
              <a:solidFill>
                <a:schemeClr val="bg1"/>
              </a:solidFill>
            </a:endParaRPr>
          </a:p>
          <a:p>
            <a:pPr algn="ctr" eaLnBrk="1" hangingPunct="1">
              <a:defRPr/>
            </a:pPr>
            <a:endParaRPr lang="tr-TR" altLang="tr-TR" sz="1600" b="1" u="sng" dirty="0" smtClean="0">
              <a:solidFill>
                <a:schemeClr val="bg1"/>
              </a:solidFill>
            </a:endParaRPr>
          </a:p>
        </p:txBody>
      </p:sp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5364163" y="477838"/>
            <a:ext cx="4002087" cy="144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tr-TR" altLang="tr-TR" sz="1400" b="1" dirty="0" err="1" smtClean="0">
                <a:solidFill>
                  <a:srgbClr val="C00000"/>
                </a:solidFill>
              </a:rPr>
              <a:t>Climate</a:t>
            </a:r>
            <a:r>
              <a:rPr lang="tr-TR" altLang="tr-TR" sz="1400" b="1" dirty="0" smtClean="0">
                <a:solidFill>
                  <a:srgbClr val="C00000"/>
                </a:solidFill>
              </a:rPr>
              <a:t> Data (2000-2010)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tr-TR" altLang="tr-TR" sz="1400" dirty="0" err="1" smtClean="0">
                <a:solidFill>
                  <a:schemeClr val="bg1"/>
                </a:solidFill>
              </a:rPr>
              <a:t>derived</a:t>
            </a:r>
            <a:r>
              <a:rPr lang="tr-TR" altLang="tr-TR" sz="1400" dirty="0" smtClean="0">
                <a:solidFill>
                  <a:schemeClr val="bg1"/>
                </a:solidFill>
              </a:rPr>
              <a:t> </a:t>
            </a:r>
            <a:r>
              <a:rPr lang="tr-TR" altLang="tr-TR" sz="1400" dirty="0" err="1" smtClean="0">
                <a:solidFill>
                  <a:schemeClr val="bg1"/>
                </a:solidFill>
              </a:rPr>
              <a:t>from</a:t>
            </a:r>
            <a:r>
              <a:rPr lang="tr-TR" altLang="tr-TR" sz="1400" dirty="0" smtClean="0">
                <a:solidFill>
                  <a:schemeClr val="bg1"/>
                </a:solidFill>
              </a:rPr>
              <a:t> </a:t>
            </a:r>
            <a:r>
              <a:rPr lang="tr-TR" altLang="tr-TR" sz="1400" dirty="0" err="1" smtClean="0">
                <a:solidFill>
                  <a:schemeClr val="bg1"/>
                </a:solidFill>
              </a:rPr>
              <a:t>State</a:t>
            </a:r>
            <a:r>
              <a:rPr lang="tr-TR" altLang="tr-TR" sz="1400" dirty="0" smtClean="0">
                <a:solidFill>
                  <a:schemeClr val="bg1"/>
                </a:solidFill>
              </a:rPr>
              <a:t> </a:t>
            </a:r>
            <a:r>
              <a:rPr lang="tr-TR" altLang="tr-TR" sz="1400" dirty="0" err="1" smtClean="0">
                <a:solidFill>
                  <a:schemeClr val="bg1"/>
                </a:solidFill>
              </a:rPr>
              <a:t>Meteorological</a:t>
            </a:r>
            <a:r>
              <a:rPr lang="tr-TR" altLang="tr-TR" sz="1400" dirty="0" smtClean="0">
                <a:solidFill>
                  <a:schemeClr val="bg1"/>
                </a:solidFill>
              </a:rPr>
              <a:t> Works (DMI)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tr-TR" altLang="tr-TR" sz="1400" dirty="0" err="1" smtClean="0">
                <a:solidFill>
                  <a:schemeClr val="bg1"/>
                </a:solidFill>
              </a:rPr>
              <a:t>Temperature</a:t>
            </a:r>
            <a:r>
              <a:rPr lang="tr-TR" altLang="tr-TR" sz="1400" dirty="0" smtClean="0">
                <a:solidFill>
                  <a:schemeClr val="bg1"/>
                </a:solidFill>
              </a:rPr>
              <a:t>, </a:t>
            </a:r>
            <a:r>
              <a:rPr lang="tr-TR" altLang="tr-TR" sz="1400" dirty="0" err="1" smtClean="0">
                <a:solidFill>
                  <a:schemeClr val="bg1"/>
                </a:solidFill>
              </a:rPr>
              <a:t>Precipitation</a:t>
            </a:r>
            <a:r>
              <a:rPr lang="tr-TR" altLang="tr-TR" sz="1400" dirty="0" smtClean="0">
                <a:solidFill>
                  <a:schemeClr val="bg1"/>
                </a:solidFill>
              </a:rPr>
              <a:t>, Solar </a:t>
            </a:r>
            <a:r>
              <a:rPr lang="tr-TR" altLang="tr-TR" sz="1400" dirty="0" err="1" smtClean="0">
                <a:solidFill>
                  <a:schemeClr val="bg1"/>
                </a:solidFill>
              </a:rPr>
              <a:t>Radiation</a:t>
            </a:r>
            <a:endParaRPr lang="tr-TR" altLang="tr-TR" sz="1400" dirty="0" smtClean="0">
              <a:solidFill>
                <a:schemeClr val="bg1"/>
              </a:solidFill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tr-TR" altLang="tr-TR" sz="1400" dirty="0" err="1" smtClean="0">
                <a:solidFill>
                  <a:schemeClr val="bg1"/>
                </a:solidFill>
              </a:rPr>
              <a:t>Monthly</a:t>
            </a:r>
            <a:r>
              <a:rPr lang="tr-TR" altLang="tr-TR" sz="1400" dirty="0" smtClean="0">
                <a:solidFill>
                  <a:schemeClr val="bg1"/>
                </a:solidFill>
              </a:rPr>
              <a:t> </a:t>
            </a:r>
            <a:r>
              <a:rPr lang="tr-TR" altLang="tr-TR" sz="1400" dirty="0" err="1" smtClean="0">
                <a:solidFill>
                  <a:schemeClr val="bg1"/>
                </a:solidFill>
              </a:rPr>
              <a:t>Basis</a:t>
            </a:r>
            <a:endParaRPr lang="tr-TR" altLang="tr-TR" sz="1400" dirty="0" smtClean="0">
              <a:solidFill>
                <a:schemeClr val="bg1"/>
              </a:solidFill>
            </a:endParaRPr>
          </a:p>
          <a:p>
            <a:pPr algn="ctr" eaLnBrk="1" hangingPunct="1">
              <a:defRPr/>
            </a:pPr>
            <a:endParaRPr lang="tr-TR" altLang="tr-TR" sz="1600" b="1" u="sng" dirty="0" smtClean="0">
              <a:solidFill>
                <a:schemeClr val="bg1"/>
              </a:solidFill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4000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tr-TR" altLang="tr-TR" sz="2000" b="1" dirty="0" err="1" smtClean="0">
                <a:solidFill>
                  <a:srgbClr val="00797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Climate</a:t>
            </a:r>
            <a:r>
              <a:rPr lang="tr-TR" altLang="tr-TR" sz="2000" b="1" dirty="0" smtClean="0">
                <a:solidFill>
                  <a:srgbClr val="00797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altLang="tr-TR" sz="2000" b="1" dirty="0">
                <a:solidFill>
                  <a:srgbClr val="00797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data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Box 9"/>
          <p:cNvSpPr txBox="1">
            <a:spLocks noChangeArrowheads="1"/>
          </p:cNvSpPr>
          <p:nvPr/>
        </p:nvSpPr>
        <p:spPr bwMode="auto">
          <a:xfrm>
            <a:off x="1355695" y="857255"/>
            <a:ext cx="616226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1800" b="1" dirty="0">
                <a:solidFill>
                  <a:srgbClr val="000000"/>
                </a:solidFill>
              </a:rPr>
              <a:t>NASA – CASA (Carnegie-</a:t>
            </a:r>
            <a:r>
              <a:rPr lang="tr-TR" altLang="tr-TR" sz="1800" b="1" dirty="0" err="1">
                <a:solidFill>
                  <a:srgbClr val="000000"/>
                </a:solidFill>
              </a:rPr>
              <a:t>Ames</a:t>
            </a:r>
            <a:r>
              <a:rPr lang="tr-TR" altLang="tr-TR" sz="1800" b="1" dirty="0">
                <a:solidFill>
                  <a:srgbClr val="000000"/>
                </a:solidFill>
              </a:rPr>
              <a:t>-Stanford </a:t>
            </a:r>
            <a:r>
              <a:rPr lang="tr-TR" altLang="tr-TR" sz="1800" b="1" dirty="0" err="1">
                <a:solidFill>
                  <a:srgbClr val="000000"/>
                </a:solidFill>
              </a:rPr>
              <a:t>Approach</a:t>
            </a:r>
            <a:r>
              <a:rPr lang="tr-TR" altLang="tr-TR" sz="1800" dirty="0">
                <a:solidFill>
                  <a:srgbClr val="000000"/>
                </a:solidFill>
              </a:rPr>
              <a:t> ) </a:t>
            </a:r>
            <a:endParaRPr lang="tr-TR" altLang="tr-TR" sz="1800" b="1" dirty="0">
              <a:solidFill>
                <a:srgbClr val="000000"/>
              </a:solidFill>
            </a:endParaRPr>
          </a:p>
        </p:txBody>
      </p:sp>
      <p:grpSp>
        <p:nvGrpSpPr>
          <p:cNvPr id="11267" name="Grup 1"/>
          <p:cNvGrpSpPr>
            <a:grpSpLocks/>
          </p:cNvGrpSpPr>
          <p:nvPr/>
        </p:nvGrpSpPr>
        <p:grpSpPr bwMode="auto">
          <a:xfrm>
            <a:off x="17463" y="1220788"/>
            <a:ext cx="9488487" cy="5521325"/>
            <a:chOff x="17947" y="1057275"/>
            <a:chExt cx="9488000" cy="5521326"/>
          </a:xfrm>
        </p:grpSpPr>
        <p:pic>
          <p:nvPicPr>
            <p:cNvPr id="11269" name="Resim 18" descr="C:\Users\cenkdonmez\AppData\Local\Microsoft\Windows\INetCache\Content.Word\05_npp_current.jpg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5910" y="5046736"/>
              <a:ext cx="2367756" cy="1062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0" name="Resim 18" descr="C:\Users\cenkdonmez\AppData\Local\Microsoft\Windows\INetCache\Content.Word\05_npp_current.jpg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6385" y="5049839"/>
              <a:ext cx="2367756" cy="1062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271" name="Group 49"/>
            <p:cNvGrpSpPr>
              <a:grpSpLocks/>
            </p:cNvGrpSpPr>
            <p:nvPr/>
          </p:nvGrpSpPr>
          <p:grpSpPr bwMode="auto">
            <a:xfrm>
              <a:off x="520701" y="1057275"/>
              <a:ext cx="8985246" cy="5521326"/>
              <a:chOff x="148" y="99"/>
              <a:chExt cx="5660" cy="3478"/>
            </a:xfrm>
          </p:grpSpPr>
          <p:sp>
            <p:nvSpPr>
              <p:cNvPr id="11279" name="Text Box 15"/>
              <p:cNvSpPr txBox="1">
                <a:spLocks noChangeArrowheads="1"/>
              </p:cNvSpPr>
              <p:nvPr/>
            </p:nvSpPr>
            <p:spPr bwMode="auto">
              <a:xfrm>
                <a:off x="1287" y="196"/>
                <a:ext cx="662" cy="1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65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folHlink"/>
                  </a:buClr>
                  <a:buSzPct val="6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6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tr-TR" altLang="tr-TR" sz="1400">
                    <a:solidFill>
                      <a:schemeClr val="bg2"/>
                    </a:solidFill>
                  </a:rPr>
                  <a:t>Land cover</a:t>
                </a:r>
              </a:p>
            </p:txBody>
          </p:sp>
          <p:sp>
            <p:nvSpPr>
              <p:cNvPr id="11280" name="Text Box 16"/>
              <p:cNvSpPr txBox="1">
                <a:spLocks noChangeArrowheads="1"/>
              </p:cNvSpPr>
              <p:nvPr/>
            </p:nvSpPr>
            <p:spPr bwMode="auto">
              <a:xfrm>
                <a:off x="3579" y="203"/>
                <a:ext cx="379" cy="1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65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folHlink"/>
                  </a:buClr>
                  <a:buSzPct val="6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6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tr-TR" altLang="tr-TR" sz="1400">
                    <a:solidFill>
                      <a:schemeClr val="bg2"/>
                    </a:solidFill>
                  </a:rPr>
                  <a:t>NDVI</a:t>
                </a:r>
              </a:p>
            </p:txBody>
          </p:sp>
          <p:sp>
            <p:nvSpPr>
              <p:cNvPr id="11281" name="Text Box 17"/>
              <p:cNvSpPr txBox="1">
                <a:spLocks noChangeArrowheads="1"/>
              </p:cNvSpPr>
              <p:nvPr/>
            </p:nvSpPr>
            <p:spPr bwMode="auto">
              <a:xfrm>
                <a:off x="2376" y="99"/>
                <a:ext cx="681" cy="1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65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folHlink"/>
                  </a:buClr>
                  <a:buSzPct val="6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6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tr-TR" altLang="tr-TR" sz="1400">
                    <a:solidFill>
                      <a:schemeClr val="bg2"/>
                    </a:solidFill>
                  </a:rPr>
                  <a:t>Soil texture</a:t>
                </a:r>
              </a:p>
            </p:txBody>
          </p:sp>
          <p:sp>
            <p:nvSpPr>
              <p:cNvPr id="11282" name="Text Box 18"/>
              <p:cNvSpPr txBox="1">
                <a:spLocks noChangeArrowheads="1"/>
              </p:cNvSpPr>
              <p:nvPr/>
            </p:nvSpPr>
            <p:spPr bwMode="auto">
              <a:xfrm>
                <a:off x="4401" y="815"/>
                <a:ext cx="1407" cy="1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65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folHlink"/>
                  </a:buClr>
                  <a:buSzPct val="6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6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tr-TR" altLang="tr-TR" sz="1400">
                    <a:solidFill>
                      <a:schemeClr val="bg2"/>
                    </a:solidFill>
                  </a:rPr>
                  <a:t>Percent tree cover</a:t>
                </a:r>
              </a:p>
            </p:txBody>
          </p:sp>
          <p:sp>
            <p:nvSpPr>
              <p:cNvPr id="11283" name="Text Box 19"/>
              <p:cNvSpPr txBox="1">
                <a:spLocks noChangeArrowheads="1"/>
              </p:cNvSpPr>
              <p:nvPr/>
            </p:nvSpPr>
            <p:spPr bwMode="auto">
              <a:xfrm>
                <a:off x="201" y="702"/>
                <a:ext cx="731" cy="1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65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folHlink"/>
                  </a:buClr>
                  <a:buSzPct val="6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6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tr-TR" altLang="tr-TR" sz="1400">
                    <a:solidFill>
                      <a:schemeClr val="bg2"/>
                    </a:solidFill>
                  </a:rPr>
                  <a:t>Precipitation</a:t>
                </a:r>
              </a:p>
            </p:txBody>
          </p:sp>
          <p:sp>
            <p:nvSpPr>
              <p:cNvPr id="11284" name="Text Box 20"/>
              <p:cNvSpPr txBox="1">
                <a:spLocks noChangeArrowheads="1"/>
              </p:cNvSpPr>
              <p:nvPr/>
            </p:nvSpPr>
            <p:spPr bwMode="auto">
              <a:xfrm>
                <a:off x="4605" y="2119"/>
                <a:ext cx="744" cy="1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65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folHlink"/>
                  </a:buClr>
                  <a:buSzPct val="6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6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tr-TR" altLang="tr-TR" sz="1400">
                    <a:solidFill>
                      <a:schemeClr val="bg2"/>
                    </a:solidFill>
                  </a:rPr>
                  <a:t>Temperature</a:t>
                </a:r>
              </a:p>
            </p:txBody>
          </p:sp>
          <p:sp>
            <p:nvSpPr>
              <p:cNvPr id="11285" name="Text Box 21"/>
              <p:cNvSpPr txBox="1">
                <a:spLocks noChangeArrowheads="1"/>
              </p:cNvSpPr>
              <p:nvPr/>
            </p:nvSpPr>
            <p:spPr bwMode="auto">
              <a:xfrm>
                <a:off x="148" y="2115"/>
                <a:ext cx="837" cy="1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65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folHlink"/>
                  </a:buClr>
                  <a:buSzPct val="6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6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tr-TR" altLang="tr-TR" sz="1400">
                    <a:solidFill>
                      <a:schemeClr val="bg2"/>
                    </a:solidFill>
                  </a:rPr>
                  <a:t>Solar radiation</a:t>
                </a:r>
              </a:p>
            </p:txBody>
          </p:sp>
          <p:sp>
            <p:nvSpPr>
              <p:cNvPr id="2" name="Oval 29"/>
              <p:cNvSpPr>
                <a:spLocks noChangeArrowheads="1"/>
              </p:cNvSpPr>
              <p:nvPr/>
            </p:nvSpPr>
            <p:spPr bwMode="auto">
              <a:xfrm>
                <a:off x="1791" y="1434"/>
                <a:ext cx="1859" cy="816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l" eaLnBrk="0" hangingPunct="0">
                  <a:spcBef>
                    <a:spcPct val="20000"/>
                  </a:spcBef>
                  <a:buClr>
                    <a:schemeClr val="hlink"/>
                  </a:buClr>
                  <a:buSzPct val="65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lr>
                    <a:schemeClr val="folHlink"/>
                  </a:buClr>
                  <a:buSzPct val="65000"/>
                  <a:buFont typeface="Wingdings" pitchFamily="2" charset="2"/>
                  <a:buChar char="n"/>
                  <a:defRPr sz="28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lr>
                    <a:schemeClr val="hlink"/>
                  </a:buClr>
                  <a:buSzPct val="6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lr>
                    <a:schemeClr val="folHlink"/>
                  </a:buClr>
                  <a:buSzPct val="6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lr>
                    <a:schemeClr val="hlink"/>
                  </a:buClr>
                  <a:buSzPct val="6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  <a:defRPr/>
                </a:pPr>
                <a:r>
                  <a:rPr lang="tr-TR" altLang="tr-TR" sz="1800" dirty="0" smtClean="0"/>
                  <a:t>NASA-CASA Model</a:t>
                </a:r>
              </a:p>
            </p:txBody>
          </p:sp>
          <p:sp>
            <p:nvSpPr>
              <p:cNvPr id="11287" name="Line 33"/>
              <p:cNvSpPr>
                <a:spLocks noChangeShapeType="1"/>
              </p:cNvSpPr>
              <p:nvPr/>
            </p:nvSpPr>
            <p:spPr bwMode="auto">
              <a:xfrm>
                <a:off x="1180" y="1842"/>
                <a:ext cx="609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1288" name="Line 34"/>
              <p:cNvSpPr>
                <a:spLocks noChangeShapeType="1"/>
              </p:cNvSpPr>
              <p:nvPr/>
            </p:nvSpPr>
            <p:spPr bwMode="auto">
              <a:xfrm>
                <a:off x="1429" y="1298"/>
                <a:ext cx="498" cy="31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1289" name="Line 35"/>
              <p:cNvSpPr>
                <a:spLocks noChangeShapeType="1"/>
              </p:cNvSpPr>
              <p:nvPr/>
            </p:nvSpPr>
            <p:spPr bwMode="auto">
              <a:xfrm>
                <a:off x="1789" y="854"/>
                <a:ext cx="320" cy="67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1290" name="Line 36"/>
              <p:cNvSpPr>
                <a:spLocks noChangeShapeType="1"/>
              </p:cNvSpPr>
              <p:nvPr/>
            </p:nvSpPr>
            <p:spPr bwMode="auto">
              <a:xfrm>
                <a:off x="2699" y="799"/>
                <a:ext cx="0" cy="63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1291" name="Line 37"/>
              <p:cNvSpPr>
                <a:spLocks noChangeShapeType="1"/>
              </p:cNvSpPr>
              <p:nvPr/>
            </p:nvSpPr>
            <p:spPr bwMode="auto">
              <a:xfrm flipH="1">
                <a:off x="3243" y="900"/>
                <a:ext cx="371" cy="58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1292" name="Line 38"/>
              <p:cNvSpPr>
                <a:spLocks noChangeShapeType="1"/>
              </p:cNvSpPr>
              <p:nvPr/>
            </p:nvSpPr>
            <p:spPr bwMode="auto">
              <a:xfrm flipH="1">
                <a:off x="3501" y="1298"/>
                <a:ext cx="492" cy="29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1293" name="Line 39"/>
              <p:cNvSpPr>
                <a:spLocks noChangeShapeType="1"/>
              </p:cNvSpPr>
              <p:nvPr/>
            </p:nvSpPr>
            <p:spPr bwMode="auto">
              <a:xfrm flipH="1">
                <a:off x="3651" y="1842"/>
                <a:ext cx="90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1294" name="Line 40"/>
              <p:cNvSpPr>
                <a:spLocks noChangeShapeType="1"/>
              </p:cNvSpPr>
              <p:nvPr/>
            </p:nvSpPr>
            <p:spPr bwMode="auto">
              <a:xfrm flipH="1">
                <a:off x="1949" y="2250"/>
                <a:ext cx="615" cy="364"/>
              </a:xfrm>
              <a:prstGeom prst="line">
                <a:avLst/>
              </a:prstGeom>
              <a:noFill/>
              <a:ln w="25400">
                <a:solidFill>
                  <a:srgbClr val="C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1295" name="Line 41"/>
              <p:cNvSpPr>
                <a:spLocks noChangeShapeType="1"/>
              </p:cNvSpPr>
              <p:nvPr/>
            </p:nvSpPr>
            <p:spPr bwMode="auto">
              <a:xfrm>
                <a:off x="2902" y="2250"/>
                <a:ext cx="641" cy="364"/>
              </a:xfrm>
              <a:prstGeom prst="line">
                <a:avLst/>
              </a:prstGeom>
              <a:noFill/>
              <a:ln w="25400">
                <a:solidFill>
                  <a:srgbClr val="C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1296" name="Text Box 42"/>
              <p:cNvSpPr txBox="1">
                <a:spLocks noChangeArrowheads="1"/>
              </p:cNvSpPr>
              <p:nvPr/>
            </p:nvSpPr>
            <p:spPr bwMode="auto">
              <a:xfrm>
                <a:off x="1618" y="3280"/>
                <a:ext cx="725" cy="1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65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folHlink"/>
                  </a:buClr>
                  <a:buSzPct val="6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6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tr-TR" altLang="tr-TR" sz="1400">
                    <a:solidFill>
                      <a:schemeClr val="bg2"/>
                    </a:solidFill>
                  </a:rPr>
                  <a:t>Present NPP</a:t>
                </a:r>
              </a:p>
            </p:txBody>
          </p:sp>
          <p:sp>
            <p:nvSpPr>
              <p:cNvPr id="11297" name="Text Box 43"/>
              <p:cNvSpPr txBox="1">
                <a:spLocks noChangeArrowheads="1"/>
              </p:cNvSpPr>
              <p:nvPr/>
            </p:nvSpPr>
            <p:spPr bwMode="auto">
              <a:xfrm>
                <a:off x="2821" y="3247"/>
                <a:ext cx="1501" cy="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65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folHlink"/>
                  </a:buClr>
                  <a:buSzPct val="6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6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tr-TR" altLang="tr-TR" sz="1400">
                    <a:solidFill>
                      <a:schemeClr val="bg2"/>
                    </a:solidFill>
                  </a:rPr>
                  <a:t>Future NPP </a:t>
                </a:r>
              </a:p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tr-TR" altLang="tr-TR" sz="1400">
                    <a:solidFill>
                      <a:schemeClr val="bg2"/>
                    </a:solidFill>
                  </a:rPr>
                  <a:t>(under four IPCC scenarios)</a:t>
                </a:r>
              </a:p>
            </p:txBody>
          </p:sp>
        </p:grpSp>
        <p:pic>
          <p:nvPicPr>
            <p:cNvPr id="11272" name="Picture 48" descr="D:\cenk_belge\cenk_yayin\uluslararasi_konferans_bildiri\istanbul_carbon_summit\NPP_Paper\Teksture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9492" y="1353345"/>
              <a:ext cx="1638299" cy="815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3" name="Picture 49" descr="D:\cenk_belge\cenk_yayin\uluslararasi_konferans_bildiri\istanbul_carbon_summit\NPP_Paper\NDVI.jp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8784" y="1488282"/>
              <a:ext cx="1584325" cy="800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4" name="Picture 2" descr="D:\cenk_belge\cenk_yayin\SCI\ongoing\turkiye_NPP\jpegs\01_percenttree.jp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4078" y="2436512"/>
              <a:ext cx="1988344" cy="884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5" name="Resim 17" descr="C:\Users\cenkdonmez\AppData\Local\Microsoft\Windows\INetCache\Content.Word\02_landcover.jp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4799" y="1520002"/>
              <a:ext cx="1711028" cy="736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6" name="Picture 50" descr="D:\cenk_belge\cenk_yayin\uluslararasi_konferans_bildiri\istanbul_carbon_summit\NPP_Paper\temperature.jp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9614" y="3302491"/>
              <a:ext cx="2154386" cy="1003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7" name="Picture 51" descr="D:\cenk_belge\cenk_yayin\uluslararasi_konferans_bildiri\istanbul_carbon_summit\NPP_Paper\solrad2.jpg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47" y="3297576"/>
              <a:ext cx="2234716" cy="1041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8" name="Picture 52" descr="D:\cenk_belge\cenk_yayin\uluslararasi_konferans_bildiri\istanbul_carbon_summit\NPP_Paper\Precipitation.jpg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037" y="2328863"/>
              <a:ext cx="2076481" cy="967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4" name="Text Box 4"/>
          <p:cNvSpPr txBox="1">
            <a:spLocks noChangeArrowheads="1"/>
          </p:cNvSpPr>
          <p:nvPr/>
        </p:nvSpPr>
        <p:spPr bwMode="auto">
          <a:xfrm>
            <a:off x="-8584" y="105151"/>
            <a:ext cx="9144000" cy="40011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ts val="1200"/>
              </a:spcBef>
              <a:defRPr/>
            </a:pPr>
            <a:r>
              <a:rPr lang="tr-TR" altLang="tr-T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	</a:t>
            </a:r>
            <a:r>
              <a:rPr lang="en-US" sz="2000" b="1" dirty="0" smtClean="0">
                <a:solidFill>
                  <a:schemeClr val="accent1"/>
                </a:solidFill>
              </a:rPr>
              <a:t>Net </a:t>
            </a:r>
            <a:r>
              <a:rPr lang="en-US" sz="2000" b="1" dirty="0">
                <a:solidFill>
                  <a:schemeClr val="accent1"/>
                </a:solidFill>
              </a:rPr>
              <a:t>Primary Productivity (NPP</a:t>
            </a:r>
            <a:r>
              <a:rPr lang="en-US" sz="2000" b="1" dirty="0" smtClean="0">
                <a:solidFill>
                  <a:schemeClr val="accent1"/>
                </a:solidFill>
              </a:rPr>
              <a:t>)</a:t>
            </a:r>
            <a:endParaRPr lang="tr-TR" sz="2000" b="1" dirty="0" smtClean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895" name="Rectangle 79"/>
          <p:cNvSpPr>
            <a:spLocks noChangeArrowheads="1"/>
          </p:cNvSpPr>
          <p:nvPr/>
        </p:nvSpPr>
        <p:spPr bwMode="auto">
          <a:xfrm>
            <a:off x="328613" y="5472004"/>
            <a:ext cx="388978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1800" i="1" dirty="0" err="1" smtClean="0">
                <a:solidFill>
                  <a:schemeClr val="bg2"/>
                </a:solidFill>
              </a:rPr>
              <a:t>Flow</a:t>
            </a:r>
            <a:r>
              <a:rPr lang="tr-TR" altLang="tr-TR" sz="1800" i="1" dirty="0" smtClean="0">
                <a:solidFill>
                  <a:schemeClr val="bg2"/>
                </a:solidFill>
              </a:rPr>
              <a:t> </a:t>
            </a:r>
            <a:r>
              <a:rPr lang="tr-TR" altLang="tr-TR" sz="1800" i="1" dirty="0" err="1" smtClean="0">
                <a:solidFill>
                  <a:schemeClr val="bg2"/>
                </a:solidFill>
              </a:rPr>
              <a:t>diagram</a:t>
            </a:r>
            <a:r>
              <a:rPr lang="tr-TR" altLang="tr-TR" sz="1800" i="1" dirty="0" smtClean="0">
                <a:solidFill>
                  <a:schemeClr val="bg2"/>
                </a:solidFill>
              </a:rPr>
              <a:t> of </a:t>
            </a:r>
            <a:r>
              <a:rPr lang="tr-TR" altLang="tr-TR" sz="1800" i="1" dirty="0" err="1" smtClean="0">
                <a:solidFill>
                  <a:schemeClr val="bg2"/>
                </a:solidFill>
              </a:rPr>
              <a:t>the</a:t>
            </a:r>
            <a:r>
              <a:rPr lang="tr-TR" altLang="tr-TR" sz="1800" i="1" dirty="0" smtClean="0">
                <a:solidFill>
                  <a:schemeClr val="bg2"/>
                </a:solidFill>
              </a:rPr>
              <a:t> </a:t>
            </a:r>
            <a:r>
              <a:rPr lang="tr-TR" altLang="tr-TR" sz="1800" i="1" dirty="0" err="1" smtClean="0">
                <a:solidFill>
                  <a:schemeClr val="bg2"/>
                </a:solidFill>
              </a:rPr>
              <a:t>regression</a:t>
            </a:r>
            <a:r>
              <a:rPr lang="tr-TR" altLang="tr-TR" sz="1800" i="1" dirty="0" smtClean="0">
                <a:solidFill>
                  <a:schemeClr val="bg2"/>
                </a:solidFill>
              </a:rPr>
              <a:t> </a:t>
            </a:r>
            <a:r>
              <a:rPr lang="tr-TR" altLang="tr-TR" sz="1800" i="1" dirty="0" err="1" smtClean="0">
                <a:solidFill>
                  <a:schemeClr val="bg2"/>
                </a:solidFill>
              </a:rPr>
              <a:t>tree</a:t>
            </a:r>
            <a:r>
              <a:rPr lang="tr-TR" altLang="tr-TR" sz="1800" i="1" dirty="0" smtClean="0">
                <a:solidFill>
                  <a:schemeClr val="bg2"/>
                </a:solidFill>
              </a:rPr>
              <a:t>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1800" i="1" dirty="0" smtClean="0">
                <a:solidFill>
                  <a:schemeClr val="bg2"/>
                </a:solidFill>
              </a:rPr>
              <a:t>model</a:t>
            </a:r>
            <a:r>
              <a:rPr lang="tr-TR" altLang="tr-TR" sz="1800" dirty="0" smtClean="0"/>
              <a:t> </a:t>
            </a:r>
            <a:endParaRPr lang="tr-TR" altLang="tr-TR" sz="1800" dirty="0"/>
          </a:p>
        </p:txBody>
      </p:sp>
      <p:grpSp>
        <p:nvGrpSpPr>
          <p:cNvPr id="674896" name="Group 80"/>
          <p:cNvGrpSpPr>
            <a:grpSpLocks/>
          </p:cNvGrpSpPr>
          <p:nvPr/>
        </p:nvGrpSpPr>
        <p:grpSpPr bwMode="auto">
          <a:xfrm>
            <a:off x="184150" y="931863"/>
            <a:ext cx="5400675" cy="4464050"/>
            <a:chOff x="113" y="391"/>
            <a:chExt cx="3402" cy="2812"/>
          </a:xfrm>
        </p:grpSpPr>
        <p:sp>
          <p:nvSpPr>
            <p:cNvPr id="12296" name="Text Box 81"/>
            <p:cNvSpPr txBox="1">
              <a:spLocks noChangeArrowheads="1"/>
            </p:cNvSpPr>
            <p:nvPr/>
          </p:nvSpPr>
          <p:spPr bwMode="auto">
            <a:xfrm>
              <a:off x="113" y="404"/>
              <a:ext cx="764" cy="435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tr-TR" altLang="ja-JP" sz="1100" b="1" dirty="0" smtClean="0">
                  <a:solidFill>
                    <a:schemeClr val="bg2"/>
                  </a:solidFill>
                  <a:ea typeface="MS Mincho" panose="02020609040205080304" pitchFamily="49" charset="-128"/>
                </a:rPr>
                <a:t>IKONOS </a:t>
              </a:r>
              <a:r>
                <a:rPr lang="tr-TR" altLang="ja-JP" sz="1100" b="1" dirty="0" err="1" smtClean="0">
                  <a:solidFill>
                    <a:schemeClr val="bg2"/>
                  </a:solidFill>
                  <a:ea typeface="MS Mincho" panose="02020609040205080304" pitchFamily="49" charset="-128"/>
                </a:rPr>
                <a:t>and</a:t>
              </a:r>
              <a:r>
                <a:rPr lang="tr-TR" altLang="ja-JP" sz="1100" b="1" dirty="0" smtClean="0">
                  <a:solidFill>
                    <a:schemeClr val="bg2"/>
                  </a:solidFill>
                  <a:ea typeface="MS Mincho" panose="02020609040205080304" pitchFamily="49" charset="-128"/>
                </a:rPr>
                <a:t> </a:t>
              </a:r>
              <a:r>
                <a:rPr lang="tr-TR" altLang="ja-JP" sz="1100" b="1" dirty="0" err="1" smtClean="0">
                  <a:solidFill>
                    <a:schemeClr val="bg2"/>
                  </a:solidFill>
                  <a:ea typeface="MS Mincho" panose="02020609040205080304" pitchFamily="49" charset="-128"/>
                </a:rPr>
                <a:t>Geoeye</a:t>
              </a:r>
              <a:r>
                <a:rPr lang="tr-TR" altLang="ja-JP" sz="1100" b="1" dirty="0" smtClean="0">
                  <a:solidFill>
                    <a:schemeClr val="bg2"/>
                  </a:solidFill>
                  <a:ea typeface="MS Mincho" panose="02020609040205080304" pitchFamily="49" charset="-128"/>
                </a:rPr>
                <a:t> </a:t>
              </a:r>
              <a:r>
                <a:rPr lang="tr-TR" altLang="ja-JP" sz="1100" b="1" dirty="0" err="1" smtClean="0">
                  <a:solidFill>
                    <a:schemeClr val="bg2"/>
                  </a:solidFill>
                  <a:ea typeface="MS Mincho" panose="02020609040205080304" pitchFamily="49" charset="-128"/>
                </a:rPr>
                <a:t>images</a:t>
              </a:r>
              <a:r>
                <a:rPr lang="tr-TR" altLang="ja-JP" sz="1100" b="1" dirty="0" smtClean="0">
                  <a:solidFill>
                    <a:schemeClr val="bg2"/>
                  </a:solidFill>
                  <a:ea typeface="MS Mincho" panose="02020609040205080304" pitchFamily="49" charset="-128"/>
                </a:rPr>
                <a:t> 4m-1m)</a:t>
              </a:r>
              <a:endParaRPr lang="tr-TR" altLang="tr-TR" sz="1100" b="1" dirty="0">
                <a:solidFill>
                  <a:schemeClr val="bg2"/>
                </a:solidFill>
              </a:endParaRPr>
            </a:p>
          </p:txBody>
        </p:sp>
        <p:sp>
          <p:nvSpPr>
            <p:cNvPr id="12297" name="Text Box 82"/>
            <p:cNvSpPr txBox="1">
              <a:spLocks noChangeArrowheads="1"/>
            </p:cNvSpPr>
            <p:nvPr/>
          </p:nvSpPr>
          <p:spPr bwMode="auto">
            <a:xfrm>
              <a:off x="1209" y="391"/>
              <a:ext cx="1033" cy="435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lIns="18000" tIns="46800" rIns="18000" bIns="10800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tr-TR" altLang="ja-JP" sz="1200" b="1" dirty="0" smtClean="0">
                  <a:solidFill>
                    <a:schemeClr val="bg2"/>
                  </a:solidFill>
                  <a:ea typeface="MS Mincho" panose="02020609040205080304" pitchFamily="49" charset="-128"/>
                </a:rPr>
                <a:t>Multi- </a:t>
              </a:r>
              <a:r>
                <a:rPr lang="tr-TR" altLang="ja-JP" sz="1200" b="1" dirty="0" err="1" smtClean="0">
                  <a:solidFill>
                    <a:schemeClr val="bg2"/>
                  </a:solidFill>
                  <a:ea typeface="MS Mincho" panose="02020609040205080304" pitchFamily="49" charset="-128"/>
                </a:rPr>
                <a:t>Temp</a:t>
              </a:r>
              <a:r>
                <a:rPr lang="tr-TR" altLang="ja-JP" sz="1200" b="1" dirty="0" smtClean="0">
                  <a:solidFill>
                    <a:schemeClr val="bg2"/>
                  </a:solidFill>
                  <a:ea typeface="MS Mincho" panose="02020609040205080304" pitchFamily="49" charset="-128"/>
                </a:rPr>
                <a:t>. MODIS </a:t>
              </a:r>
              <a:r>
                <a:rPr lang="tr-TR" altLang="ja-JP" sz="1200" b="1" dirty="0" err="1" smtClean="0">
                  <a:solidFill>
                    <a:schemeClr val="bg2"/>
                  </a:solidFill>
                  <a:ea typeface="MS Mincho" panose="02020609040205080304" pitchFamily="49" charset="-128"/>
                </a:rPr>
                <a:t>dataset</a:t>
              </a:r>
              <a:r>
                <a:rPr lang="tr-TR" altLang="ja-JP" sz="1200" b="1" dirty="0" smtClean="0">
                  <a:solidFill>
                    <a:schemeClr val="bg2"/>
                  </a:solidFill>
                  <a:ea typeface="MS Mincho" panose="02020609040205080304" pitchFamily="49" charset="-128"/>
                </a:rPr>
                <a:t> </a:t>
              </a:r>
              <a:r>
                <a:rPr lang="tr-TR" altLang="ja-JP" sz="1200" b="1" dirty="0" smtClean="0">
                  <a:solidFill>
                    <a:schemeClr val="bg2"/>
                  </a:solidFill>
                </a:rPr>
                <a:t>(81 </a:t>
              </a:r>
              <a:r>
                <a:rPr lang="tr-TR" altLang="ja-JP" sz="1200" b="1" dirty="0" err="1" smtClean="0">
                  <a:solidFill>
                    <a:schemeClr val="bg2"/>
                  </a:solidFill>
                </a:rPr>
                <a:t>images</a:t>
              </a:r>
              <a:r>
                <a:rPr lang="tr-TR" altLang="ja-JP" sz="1200" b="1" dirty="0" smtClean="0">
                  <a:solidFill>
                    <a:schemeClr val="bg2"/>
                  </a:solidFill>
                </a:rPr>
                <a:t>)</a:t>
              </a:r>
              <a:endParaRPr lang="tr-TR" altLang="ja-JP" sz="1200" b="1" dirty="0">
                <a:solidFill>
                  <a:schemeClr val="bg2"/>
                </a:solidFill>
              </a:endParaRP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tr-TR" altLang="ja-JP" sz="1200" b="1" dirty="0" smtClean="0">
                  <a:solidFill>
                    <a:schemeClr val="bg2"/>
                  </a:solidFill>
                  <a:ea typeface="MS Mincho" panose="02020609040205080304" pitchFamily="49" charset="-128"/>
                </a:rPr>
                <a:t>(250m</a:t>
              </a:r>
              <a:r>
                <a:rPr lang="tr-TR" altLang="ja-JP" sz="1200" b="1" dirty="0">
                  <a:solidFill>
                    <a:schemeClr val="bg2"/>
                  </a:solidFill>
                  <a:ea typeface="MS Mincho" panose="02020609040205080304" pitchFamily="49" charset="-128"/>
                </a:rPr>
                <a:t>)</a:t>
              </a:r>
              <a:endParaRPr lang="tr-TR" altLang="tr-TR" sz="1200" b="1" dirty="0">
                <a:solidFill>
                  <a:schemeClr val="bg2"/>
                </a:solidFill>
              </a:endParaRPr>
            </a:p>
          </p:txBody>
        </p:sp>
        <p:sp>
          <p:nvSpPr>
            <p:cNvPr id="12298" name="Text Box 83"/>
            <p:cNvSpPr txBox="1">
              <a:spLocks noChangeArrowheads="1"/>
            </p:cNvSpPr>
            <p:nvPr/>
          </p:nvSpPr>
          <p:spPr bwMode="auto">
            <a:xfrm>
              <a:off x="113" y="1056"/>
              <a:ext cx="764" cy="435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lIns="18000" tIns="46800" rIns="18000" bIns="10800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tr-TR" altLang="tr-TR" sz="1200" b="1" dirty="0" err="1" smtClean="0">
                  <a:solidFill>
                    <a:schemeClr val="bg2"/>
                  </a:solidFill>
                </a:rPr>
                <a:t>Percent</a:t>
              </a:r>
              <a:r>
                <a:rPr lang="tr-TR" altLang="tr-TR" sz="1200" b="1" dirty="0" smtClean="0">
                  <a:solidFill>
                    <a:schemeClr val="bg2"/>
                  </a:solidFill>
                </a:rPr>
                <a:t> </a:t>
              </a:r>
              <a:r>
                <a:rPr lang="tr-TR" altLang="tr-TR" sz="1200" b="1" dirty="0" err="1" smtClean="0">
                  <a:solidFill>
                    <a:schemeClr val="bg2"/>
                  </a:solidFill>
                </a:rPr>
                <a:t>tree</a:t>
              </a:r>
              <a:r>
                <a:rPr lang="tr-TR" altLang="tr-TR" sz="1200" b="1" dirty="0" smtClean="0">
                  <a:solidFill>
                    <a:schemeClr val="bg2"/>
                  </a:solidFill>
                </a:rPr>
                <a:t> </a:t>
              </a:r>
              <a:r>
                <a:rPr lang="tr-TR" altLang="tr-TR" sz="1200" b="1" dirty="0" err="1" smtClean="0">
                  <a:solidFill>
                    <a:schemeClr val="bg2"/>
                  </a:solidFill>
                </a:rPr>
                <a:t>cover</a:t>
              </a:r>
              <a:endParaRPr lang="tr-TR" altLang="tr-TR" sz="1000" b="1" dirty="0">
                <a:solidFill>
                  <a:schemeClr val="bg2"/>
                </a:solidFill>
              </a:endParaRPr>
            </a:p>
          </p:txBody>
        </p:sp>
        <p:sp>
          <p:nvSpPr>
            <p:cNvPr id="12299" name="Text Box 84"/>
            <p:cNvSpPr txBox="1">
              <a:spLocks noChangeArrowheads="1"/>
            </p:cNvSpPr>
            <p:nvPr/>
          </p:nvSpPr>
          <p:spPr bwMode="auto">
            <a:xfrm>
              <a:off x="2560" y="406"/>
              <a:ext cx="955" cy="108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lIns="18000" tIns="36000" rIns="18000" bIns="36000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tr-TR" altLang="ja-JP" sz="1400" b="1" dirty="0">
                  <a:solidFill>
                    <a:schemeClr val="bg2"/>
                  </a:solidFill>
                  <a:ea typeface="MS Mincho" panose="02020609040205080304" pitchFamily="49" charset="-128"/>
                </a:rPr>
                <a:t> </a:t>
              </a:r>
              <a:r>
                <a:rPr lang="tr-TR" altLang="ja-JP" sz="1300" b="1" dirty="0" smtClean="0">
                  <a:solidFill>
                    <a:schemeClr val="bg2"/>
                  </a:solidFill>
                  <a:ea typeface="MS Mincho" panose="02020609040205080304" pitchFamily="49" charset="-128"/>
                </a:rPr>
                <a:t>MODIS</a:t>
              </a:r>
              <a:r>
                <a:rPr lang="tr-TR" altLang="ja-JP" sz="1300" b="1" dirty="0">
                  <a:solidFill>
                    <a:schemeClr val="bg2"/>
                  </a:solidFill>
                </a:rPr>
                <a:t> </a:t>
              </a:r>
              <a:r>
                <a:rPr lang="tr-TR" altLang="ja-JP" sz="1300" b="1" dirty="0" err="1" smtClean="0">
                  <a:solidFill>
                    <a:schemeClr val="bg2"/>
                  </a:solidFill>
                </a:rPr>
                <a:t>products</a:t>
              </a:r>
              <a:endParaRPr lang="tr-TR" altLang="ja-JP" sz="1300" b="1" dirty="0">
                <a:solidFill>
                  <a:schemeClr val="bg2"/>
                </a:solidFill>
              </a:endParaRPr>
            </a:p>
            <a:p>
              <a:pPr eaLnBrk="1" hangingPunct="1">
                <a:spcBef>
                  <a:spcPct val="0"/>
                </a:spcBef>
                <a:buClrTx/>
                <a:buSzTx/>
                <a:buFont typeface="Symbol" panose="05050102010706020507" pitchFamily="18" charset="2"/>
                <a:buChar char="·"/>
              </a:pPr>
              <a:r>
                <a:rPr lang="tr-TR" altLang="ja-JP" sz="1300" b="1" dirty="0" err="1" smtClean="0">
                  <a:solidFill>
                    <a:schemeClr val="bg2"/>
                  </a:solidFill>
                  <a:ea typeface="MS Mincho" panose="02020609040205080304" pitchFamily="49" charset="-128"/>
                </a:rPr>
                <a:t>EVIs</a:t>
              </a:r>
              <a:endParaRPr lang="tr-TR" altLang="ja-JP" sz="1300" b="1" dirty="0">
                <a:solidFill>
                  <a:schemeClr val="bg2"/>
                </a:solidFill>
              </a:endParaRPr>
            </a:p>
            <a:p>
              <a:pPr eaLnBrk="1" hangingPunct="1">
                <a:spcBef>
                  <a:spcPct val="0"/>
                </a:spcBef>
                <a:buClrTx/>
                <a:buSzTx/>
                <a:buFont typeface="Symbol" panose="05050102010706020507" pitchFamily="18" charset="2"/>
                <a:buChar char="·"/>
              </a:pPr>
              <a:r>
                <a:rPr lang="tr-TR" altLang="ja-JP" sz="1300" b="1" dirty="0" err="1" smtClean="0">
                  <a:solidFill>
                    <a:schemeClr val="bg2"/>
                  </a:solidFill>
                </a:rPr>
                <a:t>NDVIs</a:t>
              </a:r>
              <a:endParaRPr lang="tr-TR" altLang="ja-JP" sz="1300" b="1" dirty="0" smtClean="0">
                <a:solidFill>
                  <a:schemeClr val="bg2"/>
                </a:solidFill>
              </a:endParaRPr>
            </a:p>
            <a:p>
              <a:pPr eaLnBrk="1" hangingPunct="1">
                <a:spcBef>
                  <a:spcPct val="0"/>
                </a:spcBef>
                <a:buClrTx/>
                <a:buSzTx/>
                <a:buFont typeface="Symbol" panose="05050102010706020507" pitchFamily="18" charset="2"/>
                <a:buChar char="·"/>
              </a:pPr>
              <a:r>
                <a:rPr lang="tr-TR" altLang="ja-JP" sz="1300" b="1" dirty="0" err="1" smtClean="0">
                  <a:solidFill>
                    <a:schemeClr val="bg2"/>
                  </a:solidFill>
                </a:rPr>
                <a:t>Std</a:t>
              </a:r>
              <a:r>
                <a:rPr lang="tr-TR" altLang="ja-JP" sz="1300" b="1" dirty="0" smtClean="0">
                  <a:solidFill>
                    <a:schemeClr val="bg2"/>
                  </a:solidFill>
                </a:rPr>
                <a:t>. Of </a:t>
              </a:r>
              <a:r>
                <a:rPr lang="tr-TR" altLang="ja-JP" sz="1300" b="1" dirty="0" err="1" smtClean="0">
                  <a:solidFill>
                    <a:schemeClr val="bg2"/>
                  </a:solidFill>
                </a:rPr>
                <a:t>NDVIs</a:t>
              </a:r>
              <a:endParaRPr lang="tr-TR" altLang="ja-JP" sz="1300" b="1" dirty="0" smtClean="0">
                <a:solidFill>
                  <a:schemeClr val="bg2"/>
                </a:solidFill>
              </a:endParaRPr>
            </a:p>
            <a:p>
              <a:pPr eaLnBrk="1" hangingPunct="1">
                <a:spcBef>
                  <a:spcPct val="0"/>
                </a:spcBef>
                <a:buClrTx/>
                <a:buSzTx/>
                <a:buFont typeface="Symbol" panose="05050102010706020507" pitchFamily="18" charset="2"/>
                <a:buChar char="·"/>
              </a:pPr>
              <a:r>
                <a:rPr lang="tr-TR" altLang="ja-JP" sz="1300" b="1" dirty="0" err="1" smtClean="0">
                  <a:solidFill>
                    <a:schemeClr val="bg2"/>
                  </a:solidFill>
                </a:rPr>
                <a:t>Max.NDVIs</a:t>
              </a:r>
              <a:endParaRPr lang="tr-TR" altLang="ja-JP" sz="1300" b="1" dirty="0" smtClean="0">
                <a:solidFill>
                  <a:schemeClr val="bg2"/>
                </a:solidFill>
              </a:endParaRPr>
            </a:p>
            <a:p>
              <a:pPr eaLnBrk="1" hangingPunct="1">
                <a:spcBef>
                  <a:spcPct val="0"/>
                </a:spcBef>
                <a:buClrTx/>
                <a:buSzTx/>
                <a:buFont typeface="Symbol" panose="05050102010706020507" pitchFamily="18" charset="2"/>
                <a:buChar char="·"/>
              </a:pPr>
              <a:r>
                <a:rPr lang="tr-TR" altLang="ja-JP" sz="1300" b="1" dirty="0" smtClean="0">
                  <a:solidFill>
                    <a:schemeClr val="bg2"/>
                  </a:solidFill>
                </a:rPr>
                <a:t>Min. </a:t>
              </a:r>
              <a:r>
                <a:rPr lang="tr-TR" altLang="ja-JP" sz="1300" b="1" dirty="0" err="1" smtClean="0">
                  <a:solidFill>
                    <a:schemeClr val="bg2"/>
                  </a:solidFill>
                </a:rPr>
                <a:t>NDVIs</a:t>
              </a:r>
              <a:endParaRPr lang="tr-TR" altLang="ja-JP" sz="1300" b="1" dirty="0" smtClean="0">
                <a:solidFill>
                  <a:schemeClr val="bg2"/>
                </a:solidFill>
              </a:endParaRPr>
            </a:p>
            <a:p>
              <a:pPr eaLnBrk="1" hangingPunct="1">
                <a:spcBef>
                  <a:spcPct val="0"/>
                </a:spcBef>
                <a:buClrTx/>
                <a:buSzTx/>
                <a:buFont typeface="Symbol" panose="05050102010706020507" pitchFamily="18" charset="2"/>
                <a:buChar char="·"/>
              </a:pPr>
              <a:r>
                <a:rPr lang="tr-TR" altLang="ja-JP" sz="1300" b="1" dirty="0" err="1" smtClean="0">
                  <a:solidFill>
                    <a:schemeClr val="bg2"/>
                  </a:solidFill>
                </a:rPr>
                <a:t>Mean</a:t>
              </a:r>
              <a:r>
                <a:rPr lang="tr-TR" altLang="ja-JP" sz="1300" b="1" dirty="0" smtClean="0">
                  <a:solidFill>
                    <a:schemeClr val="bg2"/>
                  </a:solidFill>
                </a:rPr>
                <a:t> </a:t>
              </a:r>
              <a:r>
                <a:rPr lang="tr-TR" altLang="ja-JP" sz="1300" b="1" dirty="0" err="1" smtClean="0">
                  <a:solidFill>
                    <a:schemeClr val="bg2"/>
                  </a:solidFill>
                </a:rPr>
                <a:t>NDVIs</a:t>
              </a:r>
              <a:endParaRPr lang="tr-TR" altLang="ja-JP" sz="1300" b="1" dirty="0" smtClean="0">
                <a:solidFill>
                  <a:schemeClr val="bg2"/>
                </a:solidFill>
              </a:endParaRPr>
            </a:p>
            <a:p>
              <a:pPr eaLnBrk="1" hangingPunct="1">
                <a:spcBef>
                  <a:spcPct val="0"/>
                </a:spcBef>
                <a:buClrTx/>
                <a:buSzTx/>
                <a:buFont typeface="Symbol" panose="05050102010706020507" pitchFamily="18" charset="2"/>
                <a:buChar char="·"/>
              </a:pPr>
              <a:r>
                <a:rPr lang="tr-TR" altLang="ja-JP" sz="1300" b="1" dirty="0" err="1" smtClean="0">
                  <a:solidFill>
                    <a:schemeClr val="bg2"/>
                  </a:solidFill>
                </a:rPr>
                <a:t>Mean</a:t>
              </a:r>
              <a:r>
                <a:rPr lang="tr-TR" altLang="ja-JP" sz="1300" b="1" dirty="0" smtClean="0">
                  <a:solidFill>
                    <a:schemeClr val="bg2"/>
                  </a:solidFill>
                </a:rPr>
                <a:t> </a:t>
              </a:r>
              <a:r>
                <a:rPr lang="tr-TR" altLang="ja-JP" sz="1300" b="1" dirty="0" err="1" smtClean="0">
                  <a:solidFill>
                    <a:schemeClr val="bg2"/>
                  </a:solidFill>
                </a:rPr>
                <a:t>EVIs</a:t>
              </a:r>
              <a:endParaRPr lang="tr-TR" altLang="ja-JP" sz="1300" b="1" dirty="0" smtClean="0">
                <a:solidFill>
                  <a:schemeClr val="bg2"/>
                </a:solidFill>
              </a:endParaRPr>
            </a:p>
            <a:p>
              <a:pPr eaLnBrk="1" hangingPunct="1">
                <a:spcBef>
                  <a:spcPct val="0"/>
                </a:spcBef>
                <a:buClrTx/>
                <a:buSzTx/>
                <a:buFont typeface="Symbol" panose="05050102010706020507" pitchFamily="18" charset="2"/>
                <a:buChar char="·"/>
              </a:pPr>
              <a:endParaRPr lang="tr-TR" altLang="tr-TR" sz="1300" b="1" dirty="0">
                <a:solidFill>
                  <a:schemeClr val="bg2"/>
                </a:solidFill>
              </a:endParaRPr>
            </a:p>
          </p:txBody>
        </p:sp>
        <p:sp>
          <p:nvSpPr>
            <p:cNvPr id="12300" name="Text Box 85"/>
            <p:cNvSpPr txBox="1">
              <a:spLocks noChangeArrowheads="1"/>
            </p:cNvSpPr>
            <p:nvPr/>
          </p:nvSpPr>
          <p:spPr bwMode="auto">
            <a:xfrm>
              <a:off x="1163" y="1056"/>
              <a:ext cx="1146" cy="439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lIns="18000" tIns="72000" rIns="18000" bIns="10800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tr-TR" altLang="ja-JP" sz="1100" b="1" dirty="0" smtClean="0">
                  <a:solidFill>
                    <a:schemeClr val="bg2"/>
                  </a:solidFill>
                </a:rPr>
                <a:t>Training </a:t>
              </a:r>
              <a:r>
                <a:rPr lang="tr-TR" altLang="ja-JP" sz="1100" b="1" dirty="0" err="1" smtClean="0">
                  <a:solidFill>
                    <a:schemeClr val="bg2"/>
                  </a:solidFill>
                </a:rPr>
                <a:t>dataset</a:t>
              </a:r>
              <a:r>
                <a:rPr lang="tr-TR" altLang="ja-JP" sz="1100" b="1" dirty="0" smtClean="0">
                  <a:solidFill>
                    <a:schemeClr val="bg2"/>
                  </a:solidFill>
                  <a:ea typeface="MS Mincho" panose="02020609040205080304" pitchFamily="49" charset="-128"/>
                </a:rPr>
                <a:t> </a:t>
              </a:r>
              <a:r>
                <a:rPr lang="tr-TR" altLang="ja-JP" sz="1100" b="1" dirty="0">
                  <a:solidFill>
                    <a:schemeClr val="bg2"/>
                  </a:solidFill>
                  <a:ea typeface="MS Mincho" panose="02020609040205080304" pitchFamily="49" charset="-128"/>
                </a:rPr>
                <a:t>(80</a:t>
              </a:r>
              <a:r>
                <a:rPr lang="tr-TR" altLang="ja-JP" sz="1100" b="1" dirty="0" smtClean="0">
                  <a:solidFill>
                    <a:schemeClr val="bg2"/>
                  </a:solidFill>
                  <a:ea typeface="MS Mincho" panose="02020609040205080304" pitchFamily="49" charset="-128"/>
                </a:rPr>
                <a:t>%)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tr-TR" altLang="ja-JP" sz="1100" b="1" dirty="0">
                <a:solidFill>
                  <a:schemeClr val="bg2"/>
                </a:solidFill>
                <a:ea typeface="MS Mincho" panose="02020609040205080304" pitchFamily="49" charset="-128"/>
              </a:endParaRP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tr-TR" altLang="ja-JP" sz="1100" b="1" dirty="0" err="1" smtClean="0">
                  <a:solidFill>
                    <a:schemeClr val="bg2"/>
                  </a:solidFill>
                  <a:ea typeface="MS Mincho" panose="02020609040205080304" pitchFamily="49" charset="-128"/>
                </a:rPr>
                <a:t>Testing</a:t>
              </a:r>
              <a:r>
                <a:rPr lang="tr-TR" altLang="ja-JP" sz="1100" b="1" dirty="0" smtClean="0">
                  <a:solidFill>
                    <a:schemeClr val="bg2"/>
                  </a:solidFill>
                  <a:ea typeface="MS Mincho" panose="02020609040205080304" pitchFamily="49" charset="-128"/>
                </a:rPr>
                <a:t> </a:t>
              </a:r>
              <a:r>
                <a:rPr lang="tr-TR" altLang="ja-JP" sz="1100" b="1" dirty="0" err="1" smtClean="0">
                  <a:solidFill>
                    <a:schemeClr val="bg2"/>
                  </a:solidFill>
                  <a:ea typeface="MS Mincho" panose="02020609040205080304" pitchFamily="49" charset="-128"/>
                </a:rPr>
                <a:t>dataset</a:t>
              </a:r>
              <a:r>
                <a:rPr lang="tr-TR" altLang="ja-JP" sz="1100" b="1" dirty="0" smtClean="0">
                  <a:solidFill>
                    <a:schemeClr val="bg2"/>
                  </a:solidFill>
                  <a:ea typeface="MS Mincho" panose="02020609040205080304" pitchFamily="49" charset="-128"/>
                </a:rPr>
                <a:t> </a:t>
              </a:r>
              <a:r>
                <a:rPr lang="tr-TR" altLang="ja-JP" sz="1100" b="1" dirty="0">
                  <a:solidFill>
                    <a:schemeClr val="bg2"/>
                  </a:solidFill>
                  <a:ea typeface="MS Mincho" panose="02020609040205080304" pitchFamily="49" charset="-128"/>
                </a:rPr>
                <a:t>(20%)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tr-TR" altLang="tr-TR" sz="1200" b="1" dirty="0"/>
            </a:p>
          </p:txBody>
        </p:sp>
        <p:sp>
          <p:nvSpPr>
            <p:cNvPr id="12301" name="Line 86"/>
            <p:cNvSpPr>
              <a:spLocks noChangeShapeType="1"/>
            </p:cNvSpPr>
            <p:nvPr/>
          </p:nvSpPr>
          <p:spPr bwMode="auto">
            <a:xfrm flipH="1">
              <a:off x="877" y="622"/>
              <a:ext cx="328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2302" name="Line 87"/>
            <p:cNvSpPr>
              <a:spLocks noChangeShapeType="1"/>
            </p:cNvSpPr>
            <p:nvPr/>
          </p:nvSpPr>
          <p:spPr bwMode="auto">
            <a:xfrm>
              <a:off x="2250" y="608"/>
              <a:ext cx="322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2303" name="Line 88"/>
            <p:cNvSpPr>
              <a:spLocks noChangeShapeType="1"/>
            </p:cNvSpPr>
            <p:nvPr/>
          </p:nvSpPr>
          <p:spPr bwMode="auto">
            <a:xfrm>
              <a:off x="495" y="839"/>
              <a:ext cx="0" cy="217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2304" name="Line 89"/>
            <p:cNvSpPr>
              <a:spLocks noChangeShapeType="1"/>
            </p:cNvSpPr>
            <p:nvPr/>
          </p:nvSpPr>
          <p:spPr bwMode="auto">
            <a:xfrm>
              <a:off x="877" y="1273"/>
              <a:ext cx="283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2305" name="Line 90"/>
            <p:cNvSpPr>
              <a:spLocks noChangeShapeType="1"/>
            </p:cNvSpPr>
            <p:nvPr/>
          </p:nvSpPr>
          <p:spPr bwMode="auto">
            <a:xfrm>
              <a:off x="2309" y="1273"/>
              <a:ext cx="253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2306" name="Line 91"/>
            <p:cNvSpPr>
              <a:spLocks noChangeShapeType="1"/>
            </p:cNvSpPr>
            <p:nvPr/>
          </p:nvSpPr>
          <p:spPr bwMode="auto">
            <a:xfrm>
              <a:off x="1706" y="829"/>
              <a:ext cx="0" cy="229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2307" name="Text Box 92"/>
            <p:cNvSpPr txBox="1">
              <a:spLocks noChangeArrowheads="1"/>
            </p:cNvSpPr>
            <p:nvPr/>
          </p:nvSpPr>
          <p:spPr bwMode="auto">
            <a:xfrm>
              <a:off x="1160" y="1632"/>
              <a:ext cx="1146" cy="40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lIns="0" tIns="36000" rIns="0" bIns="10800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tr-TR" altLang="ja-JP" sz="1300" b="1" dirty="0" err="1" smtClean="0">
                  <a:solidFill>
                    <a:schemeClr val="bg2"/>
                  </a:solidFill>
                </a:rPr>
                <a:t>Stepwise</a:t>
              </a:r>
              <a:r>
                <a:rPr lang="tr-TR" altLang="ja-JP" sz="1300" b="1" dirty="0" smtClean="0">
                  <a:solidFill>
                    <a:schemeClr val="bg2"/>
                  </a:solidFill>
                </a:rPr>
                <a:t> </a:t>
              </a:r>
              <a:r>
                <a:rPr lang="tr-TR" altLang="ja-JP" sz="1300" b="1" dirty="0" err="1" smtClean="0">
                  <a:solidFill>
                    <a:schemeClr val="bg2"/>
                  </a:solidFill>
                </a:rPr>
                <a:t>linear</a:t>
              </a:r>
              <a:r>
                <a:rPr lang="tr-TR" altLang="ja-JP" sz="1300" b="1" dirty="0" smtClean="0">
                  <a:solidFill>
                    <a:schemeClr val="bg2"/>
                  </a:solidFill>
                </a:rPr>
                <a:t> </a:t>
              </a:r>
              <a:r>
                <a:rPr lang="tr-TR" altLang="ja-JP" sz="1300" b="1" dirty="0" err="1" smtClean="0">
                  <a:solidFill>
                    <a:schemeClr val="bg2"/>
                  </a:solidFill>
                </a:rPr>
                <a:t>Regression</a:t>
              </a:r>
              <a:endParaRPr lang="tr-TR" altLang="ja-JP" sz="1300" b="1" dirty="0">
                <a:solidFill>
                  <a:schemeClr val="bg2"/>
                </a:solidFill>
              </a:endParaRP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tr-TR" altLang="ja-JP" sz="1300" b="1" dirty="0" smtClean="0">
                  <a:solidFill>
                    <a:schemeClr val="bg2"/>
                  </a:solidFill>
                  <a:ea typeface="MS Mincho" panose="02020609040205080304" pitchFamily="49" charset="-128"/>
                </a:rPr>
                <a:t>(</a:t>
              </a:r>
              <a:r>
                <a:rPr lang="tr-TR" altLang="ja-JP" sz="1300" b="1" dirty="0" err="1" smtClean="0">
                  <a:solidFill>
                    <a:schemeClr val="bg2"/>
                  </a:solidFill>
                </a:rPr>
                <a:t>Variable</a:t>
              </a:r>
              <a:r>
                <a:rPr lang="tr-TR" altLang="ja-JP" sz="1300" b="1" dirty="0" smtClean="0">
                  <a:solidFill>
                    <a:schemeClr val="bg2"/>
                  </a:solidFill>
                </a:rPr>
                <a:t> </a:t>
              </a:r>
              <a:r>
                <a:rPr lang="tr-TR" altLang="ja-JP" sz="1300" b="1" dirty="0" err="1" smtClean="0">
                  <a:solidFill>
                    <a:schemeClr val="bg2"/>
                  </a:solidFill>
                </a:rPr>
                <a:t>selection</a:t>
              </a:r>
              <a:r>
                <a:rPr lang="tr-TR" altLang="ja-JP" sz="1300" b="1" dirty="0" smtClean="0">
                  <a:solidFill>
                    <a:schemeClr val="bg2"/>
                  </a:solidFill>
                  <a:ea typeface="MS Mincho" panose="02020609040205080304" pitchFamily="49" charset="-128"/>
                </a:rPr>
                <a:t>)</a:t>
              </a:r>
              <a:endParaRPr lang="tr-TR" altLang="ja-JP" sz="1300" b="1" dirty="0">
                <a:solidFill>
                  <a:schemeClr val="bg2"/>
                </a:solidFill>
                <a:ea typeface="MS Mincho" panose="02020609040205080304" pitchFamily="49" charset="-128"/>
              </a:endParaRP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tr-TR" altLang="tr-TR" sz="1400" dirty="0">
                <a:solidFill>
                  <a:schemeClr val="bg2"/>
                </a:solidFill>
              </a:endParaRPr>
            </a:p>
          </p:txBody>
        </p:sp>
        <p:sp>
          <p:nvSpPr>
            <p:cNvPr id="12308" name="Line 93"/>
            <p:cNvSpPr>
              <a:spLocks noChangeShapeType="1"/>
            </p:cNvSpPr>
            <p:nvPr/>
          </p:nvSpPr>
          <p:spPr bwMode="auto">
            <a:xfrm>
              <a:off x="1691" y="1497"/>
              <a:ext cx="0" cy="127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2309" name="Text Box 94"/>
            <p:cNvSpPr txBox="1">
              <a:spLocks noChangeArrowheads="1"/>
            </p:cNvSpPr>
            <p:nvPr/>
          </p:nvSpPr>
          <p:spPr bwMode="auto">
            <a:xfrm>
              <a:off x="1163" y="2142"/>
              <a:ext cx="1146" cy="471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lIns="18000" tIns="0" rIns="18000" bIns="10800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tr-TR" altLang="ja-JP" sz="1400" b="1" dirty="0" err="1" smtClean="0">
                  <a:solidFill>
                    <a:schemeClr val="bg2"/>
                  </a:solidFill>
                </a:rPr>
                <a:t>Regression</a:t>
              </a:r>
              <a:r>
                <a:rPr lang="tr-TR" altLang="ja-JP" sz="1400" b="1" dirty="0" smtClean="0">
                  <a:solidFill>
                    <a:schemeClr val="bg2"/>
                  </a:solidFill>
                </a:rPr>
                <a:t> </a:t>
              </a:r>
              <a:r>
                <a:rPr lang="tr-TR" altLang="ja-JP" sz="1400" b="1" dirty="0" err="1" smtClean="0">
                  <a:solidFill>
                    <a:schemeClr val="bg2"/>
                  </a:solidFill>
                </a:rPr>
                <a:t>tree</a:t>
              </a:r>
              <a:r>
                <a:rPr lang="tr-TR" altLang="ja-JP" sz="1400" b="1" dirty="0" smtClean="0">
                  <a:solidFill>
                    <a:schemeClr val="bg2"/>
                  </a:solidFill>
                </a:rPr>
                <a:t> model </a:t>
              </a:r>
              <a:endParaRPr lang="tr-TR" altLang="tr-TR" sz="1800" dirty="0"/>
            </a:p>
          </p:txBody>
        </p:sp>
        <p:sp>
          <p:nvSpPr>
            <p:cNvPr id="12310" name="Line 95"/>
            <p:cNvSpPr>
              <a:spLocks noChangeShapeType="1"/>
            </p:cNvSpPr>
            <p:nvPr/>
          </p:nvSpPr>
          <p:spPr bwMode="auto">
            <a:xfrm>
              <a:off x="1685" y="2038"/>
              <a:ext cx="0" cy="117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2311" name="Text Box 96"/>
            <p:cNvSpPr txBox="1">
              <a:spLocks noChangeArrowheads="1"/>
            </p:cNvSpPr>
            <p:nvPr/>
          </p:nvSpPr>
          <p:spPr bwMode="auto">
            <a:xfrm>
              <a:off x="304" y="2142"/>
              <a:ext cx="764" cy="377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lIns="54000" tIns="10800" rIns="54000" bIns="10800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tr-TR" altLang="ja-JP" sz="1400" b="1" dirty="0" err="1" smtClean="0">
                  <a:solidFill>
                    <a:schemeClr val="bg2"/>
                  </a:solidFill>
                </a:rPr>
                <a:t>Accuracy</a:t>
              </a:r>
              <a:r>
                <a:rPr lang="tr-TR" altLang="ja-JP" sz="1400" b="1" dirty="0" smtClean="0">
                  <a:solidFill>
                    <a:schemeClr val="bg2"/>
                  </a:solidFill>
                </a:rPr>
                <a:t> </a:t>
              </a:r>
              <a:r>
                <a:rPr lang="tr-TR" altLang="ja-JP" sz="1400" b="1" dirty="0" err="1" smtClean="0">
                  <a:solidFill>
                    <a:schemeClr val="bg2"/>
                  </a:solidFill>
                </a:rPr>
                <a:t>analyses</a:t>
              </a:r>
              <a:endParaRPr lang="tr-TR" altLang="tr-TR" sz="1400" b="1" dirty="0">
                <a:solidFill>
                  <a:schemeClr val="bg2"/>
                </a:solidFill>
              </a:endParaRPr>
            </a:p>
          </p:txBody>
        </p:sp>
        <p:sp>
          <p:nvSpPr>
            <p:cNvPr id="12312" name="Line 97"/>
            <p:cNvSpPr>
              <a:spLocks noChangeShapeType="1"/>
            </p:cNvSpPr>
            <p:nvPr/>
          </p:nvSpPr>
          <p:spPr bwMode="auto">
            <a:xfrm flipH="1">
              <a:off x="1068" y="2360"/>
              <a:ext cx="95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2313" name="Line 98"/>
            <p:cNvSpPr>
              <a:spLocks noChangeShapeType="1"/>
            </p:cNvSpPr>
            <p:nvPr/>
          </p:nvSpPr>
          <p:spPr bwMode="auto">
            <a:xfrm>
              <a:off x="2250" y="699"/>
              <a:ext cx="241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2314" name="Line 99"/>
            <p:cNvSpPr>
              <a:spLocks noChangeShapeType="1"/>
            </p:cNvSpPr>
            <p:nvPr/>
          </p:nvSpPr>
          <p:spPr bwMode="auto">
            <a:xfrm>
              <a:off x="2496" y="701"/>
              <a:ext cx="0" cy="1621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2315" name="Text Box 100"/>
            <p:cNvSpPr txBox="1">
              <a:spLocks noChangeArrowheads="1"/>
            </p:cNvSpPr>
            <p:nvPr/>
          </p:nvSpPr>
          <p:spPr bwMode="auto">
            <a:xfrm>
              <a:off x="1156" y="2725"/>
              <a:ext cx="1163" cy="478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tr-TR" altLang="ja-JP" sz="1400" b="1" dirty="0" err="1" smtClean="0">
                  <a:solidFill>
                    <a:schemeClr val="bg2"/>
                  </a:solidFill>
                </a:rPr>
                <a:t>Percent</a:t>
              </a:r>
              <a:r>
                <a:rPr lang="tr-TR" altLang="ja-JP" sz="1400" b="1" dirty="0" smtClean="0">
                  <a:solidFill>
                    <a:schemeClr val="bg2"/>
                  </a:solidFill>
                </a:rPr>
                <a:t> </a:t>
              </a:r>
              <a:r>
                <a:rPr lang="tr-TR" altLang="ja-JP" sz="1400" b="1" dirty="0" err="1" smtClean="0">
                  <a:solidFill>
                    <a:schemeClr val="bg2"/>
                  </a:solidFill>
                </a:rPr>
                <a:t>tree</a:t>
              </a:r>
              <a:r>
                <a:rPr lang="tr-TR" altLang="ja-JP" sz="1400" b="1" dirty="0" smtClean="0">
                  <a:solidFill>
                    <a:schemeClr val="bg2"/>
                  </a:solidFill>
                </a:rPr>
                <a:t> </a:t>
              </a:r>
              <a:r>
                <a:rPr lang="tr-TR" altLang="ja-JP" sz="1400" b="1" dirty="0" err="1" smtClean="0">
                  <a:solidFill>
                    <a:schemeClr val="bg2"/>
                  </a:solidFill>
                </a:rPr>
                <a:t>cover</a:t>
              </a:r>
              <a:r>
                <a:rPr lang="tr-TR" altLang="ja-JP" sz="1400" b="1" dirty="0" smtClean="0">
                  <a:solidFill>
                    <a:schemeClr val="bg2"/>
                  </a:solidFill>
                </a:rPr>
                <a:t> </a:t>
              </a:r>
              <a:r>
                <a:rPr lang="tr-TR" altLang="ja-JP" sz="1400" b="1" dirty="0" err="1" smtClean="0">
                  <a:solidFill>
                    <a:schemeClr val="bg2"/>
                  </a:solidFill>
                </a:rPr>
                <a:t>prediction</a:t>
              </a:r>
              <a:endParaRPr lang="tr-TR" altLang="tr-TR" sz="1400" dirty="0">
                <a:solidFill>
                  <a:schemeClr val="bg2"/>
                </a:solidFill>
              </a:endParaRPr>
            </a:p>
          </p:txBody>
        </p:sp>
        <p:sp>
          <p:nvSpPr>
            <p:cNvPr id="12316" name="Line 101"/>
            <p:cNvSpPr>
              <a:spLocks noChangeShapeType="1"/>
            </p:cNvSpPr>
            <p:nvPr/>
          </p:nvSpPr>
          <p:spPr bwMode="auto">
            <a:xfrm>
              <a:off x="1655" y="2613"/>
              <a:ext cx="0" cy="117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2317" name="Line 102"/>
            <p:cNvSpPr>
              <a:spLocks noChangeShapeType="1"/>
            </p:cNvSpPr>
            <p:nvPr/>
          </p:nvSpPr>
          <p:spPr bwMode="auto">
            <a:xfrm flipH="1">
              <a:off x="2308" y="2326"/>
              <a:ext cx="188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2318" name="Line 103"/>
            <p:cNvSpPr>
              <a:spLocks noChangeShapeType="1"/>
            </p:cNvSpPr>
            <p:nvPr/>
          </p:nvSpPr>
          <p:spPr bwMode="auto">
            <a:xfrm>
              <a:off x="2673" y="1499"/>
              <a:ext cx="0" cy="907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2319" name="Line 104"/>
            <p:cNvSpPr>
              <a:spLocks noChangeShapeType="1"/>
            </p:cNvSpPr>
            <p:nvPr/>
          </p:nvSpPr>
          <p:spPr bwMode="auto">
            <a:xfrm flipH="1">
              <a:off x="2314" y="2398"/>
              <a:ext cx="363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674921" name="Rectangle 105"/>
          <p:cNvSpPr>
            <a:spLocks noChangeArrowheads="1"/>
          </p:cNvSpPr>
          <p:nvPr/>
        </p:nvSpPr>
        <p:spPr bwMode="auto">
          <a:xfrm>
            <a:off x="4576763" y="4580761"/>
            <a:ext cx="4849404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marL="495300" indent="-4953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tabLst>
                <a:tab pos="685800" algn="l"/>
              </a:tabLs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tabLst>
                <a:tab pos="685800" algn="l"/>
              </a:tabLst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tabLst>
                <a:tab pos="685800" algn="l"/>
              </a:tabLs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tabLst>
                <a:tab pos="68580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tabLst>
                <a:tab pos="68580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tabLst>
                <a:tab pos="68580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tabLst>
                <a:tab pos="68580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tabLst>
                <a:tab pos="68580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tabLst>
                <a:tab pos="68580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1600" b="1" dirty="0" err="1" smtClean="0">
                <a:solidFill>
                  <a:srgbClr val="CC3300"/>
                </a:solidFill>
              </a:rPr>
              <a:t>Regression</a:t>
            </a:r>
            <a:r>
              <a:rPr lang="tr-TR" altLang="tr-TR" sz="1600" b="1" dirty="0" smtClean="0">
                <a:solidFill>
                  <a:srgbClr val="CC3300"/>
                </a:solidFill>
              </a:rPr>
              <a:t> </a:t>
            </a:r>
            <a:r>
              <a:rPr lang="tr-TR" altLang="tr-TR" sz="1600" b="1" dirty="0" err="1" smtClean="0">
                <a:solidFill>
                  <a:srgbClr val="CC3300"/>
                </a:solidFill>
              </a:rPr>
              <a:t>tree</a:t>
            </a:r>
            <a:r>
              <a:rPr lang="tr-TR" altLang="tr-TR" sz="1600" b="1" dirty="0" smtClean="0">
                <a:solidFill>
                  <a:srgbClr val="CC3300"/>
                </a:solidFill>
              </a:rPr>
              <a:t> model has 5 </a:t>
            </a:r>
            <a:r>
              <a:rPr lang="tr-TR" altLang="tr-TR" sz="1600" b="1" dirty="0" err="1" smtClean="0">
                <a:solidFill>
                  <a:srgbClr val="CC3300"/>
                </a:solidFill>
              </a:rPr>
              <a:t>stages</a:t>
            </a:r>
            <a:r>
              <a:rPr lang="tr-TR" altLang="tr-TR" sz="1600" b="1" dirty="0" smtClean="0">
                <a:solidFill>
                  <a:srgbClr val="CC3300"/>
                </a:solidFill>
              </a:rPr>
              <a:t>;</a:t>
            </a:r>
            <a:endParaRPr lang="tr-TR" altLang="tr-TR" sz="1400" dirty="0">
              <a:solidFill>
                <a:schemeClr val="bg2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1400" b="1" dirty="0">
                <a:solidFill>
                  <a:schemeClr val="bg2"/>
                </a:solidFill>
              </a:rPr>
              <a:t>i.  </a:t>
            </a:r>
            <a:r>
              <a:rPr lang="tr-TR" altLang="tr-TR" sz="1400" b="1" dirty="0" err="1" smtClean="0">
                <a:solidFill>
                  <a:schemeClr val="bg2"/>
                </a:solidFill>
              </a:rPr>
              <a:t>Creating</a:t>
            </a:r>
            <a:r>
              <a:rPr lang="tr-TR" altLang="tr-TR" sz="1400" b="1" dirty="0" smtClean="0">
                <a:solidFill>
                  <a:schemeClr val="bg2"/>
                </a:solidFill>
              </a:rPr>
              <a:t> </a:t>
            </a:r>
            <a:r>
              <a:rPr lang="tr-TR" altLang="tr-TR" sz="1400" b="1" dirty="0" err="1" smtClean="0">
                <a:solidFill>
                  <a:schemeClr val="bg2"/>
                </a:solidFill>
              </a:rPr>
              <a:t>the</a:t>
            </a:r>
            <a:r>
              <a:rPr lang="tr-TR" altLang="tr-TR" sz="1400" b="1" dirty="0" smtClean="0">
                <a:solidFill>
                  <a:schemeClr val="bg2"/>
                </a:solidFill>
              </a:rPr>
              <a:t> </a:t>
            </a:r>
            <a:r>
              <a:rPr lang="tr-TR" altLang="tr-TR" sz="1400" b="1" dirty="0" err="1" smtClean="0">
                <a:solidFill>
                  <a:schemeClr val="bg2"/>
                </a:solidFill>
              </a:rPr>
              <a:t>reference</a:t>
            </a:r>
            <a:r>
              <a:rPr lang="tr-TR" altLang="tr-TR" sz="1400" b="1" dirty="0" smtClean="0">
                <a:solidFill>
                  <a:schemeClr val="bg2"/>
                </a:solidFill>
              </a:rPr>
              <a:t> </a:t>
            </a:r>
            <a:r>
              <a:rPr lang="tr-TR" altLang="tr-TR" sz="1400" b="1" dirty="0" err="1" smtClean="0">
                <a:solidFill>
                  <a:schemeClr val="bg2"/>
                </a:solidFill>
              </a:rPr>
              <a:t>percent</a:t>
            </a:r>
            <a:r>
              <a:rPr lang="tr-TR" altLang="tr-TR" sz="1400" b="1" dirty="0" smtClean="0">
                <a:solidFill>
                  <a:schemeClr val="bg2"/>
                </a:solidFill>
              </a:rPr>
              <a:t> </a:t>
            </a:r>
            <a:r>
              <a:rPr lang="tr-TR" altLang="tr-TR" sz="1400" b="1" dirty="0" err="1" smtClean="0">
                <a:solidFill>
                  <a:schemeClr val="bg2"/>
                </a:solidFill>
              </a:rPr>
              <a:t>tree</a:t>
            </a:r>
            <a:r>
              <a:rPr lang="tr-TR" altLang="tr-TR" sz="1400" b="1" dirty="0" smtClean="0">
                <a:solidFill>
                  <a:schemeClr val="bg2"/>
                </a:solidFill>
              </a:rPr>
              <a:t> </a:t>
            </a:r>
            <a:r>
              <a:rPr lang="tr-TR" altLang="tr-TR" sz="1400" b="1" dirty="0" err="1" smtClean="0">
                <a:solidFill>
                  <a:schemeClr val="bg2"/>
                </a:solidFill>
              </a:rPr>
              <a:t>cover</a:t>
            </a:r>
            <a:r>
              <a:rPr lang="en-GB" altLang="tr-TR" sz="1400" b="1" dirty="0" smtClean="0">
                <a:solidFill>
                  <a:schemeClr val="bg2"/>
                </a:solidFill>
              </a:rPr>
              <a:t> </a:t>
            </a:r>
            <a:endParaRPr lang="tr-TR" altLang="tr-TR" sz="1400" b="1" dirty="0">
              <a:solidFill>
                <a:schemeClr val="bg2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1400" b="1" dirty="0">
                <a:solidFill>
                  <a:schemeClr val="bg2"/>
                </a:solidFill>
              </a:rPr>
              <a:t>ii. </a:t>
            </a:r>
            <a:r>
              <a:rPr lang="tr-TR" altLang="tr-TR" sz="1400" b="1" dirty="0" err="1" smtClean="0">
                <a:solidFill>
                  <a:schemeClr val="bg2"/>
                </a:solidFill>
              </a:rPr>
              <a:t>Pre-processing</a:t>
            </a:r>
            <a:r>
              <a:rPr lang="tr-TR" altLang="tr-TR" sz="1400" b="1" dirty="0" smtClean="0">
                <a:solidFill>
                  <a:schemeClr val="bg2"/>
                </a:solidFill>
              </a:rPr>
              <a:t> of </a:t>
            </a:r>
            <a:r>
              <a:rPr lang="tr-TR" altLang="tr-TR" sz="1400" b="1" dirty="0" err="1" smtClean="0">
                <a:solidFill>
                  <a:schemeClr val="bg2"/>
                </a:solidFill>
              </a:rPr>
              <a:t>the</a:t>
            </a:r>
            <a:r>
              <a:rPr lang="tr-TR" altLang="tr-TR" sz="1400" b="1" dirty="0" smtClean="0">
                <a:solidFill>
                  <a:schemeClr val="bg2"/>
                </a:solidFill>
              </a:rPr>
              <a:t> </a:t>
            </a:r>
            <a:r>
              <a:rPr lang="tr-TR" altLang="tr-TR" sz="1400" b="1" dirty="0" err="1" smtClean="0">
                <a:solidFill>
                  <a:schemeClr val="bg2"/>
                </a:solidFill>
              </a:rPr>
              <a:t>multi-temporal</a:t>
            </a:r>
            <a:r>
              <a:rPr lang="tr-TR" altLang="tr-TR" sz="1400" b="1" dirty="0" smtClean="0">
                <a:solidFill>
                  <a:schemeClr val="bg2"/>
                </a:solidFill>
              </a:rPr>
              <a:t> MODIS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1400" b="1" dirty="0" err="1" smtClean="0">
                <a:solidFill>
                  <a:schemeClr val="bg2"/>
                </a:solidFill>
              </a:rPr>
              <a:t>dataset</a:t>
            </a:r>
            <a:r>
              <a:rPr lang="en-GB" altLang="tr-TR" sz="1400" b="1" dirty="0" smtClean="0">
                <a:solidFill>
                  <a:schemeClr val="bg2"/>
                </a:solidFill>
              </a:rPr>
              <a:t>,</a:t>
            </a:r>
            <a:endParaRPr lang="tr-TR" altLang="tr-TR" sz="1400" b="1" dirty="0">
              <a:solidFill>
                <a:schemeClr val="bg2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1400" b="1" dirty="0">
                <a:solidFill>
                  <a:schemeClr val="bg2"/>
                </a:solidFill>
              </a:rPr>
              <a:t>iii. </a:t>
            </a:r>
            <a:r>
              <a:rPr lang="tr-TR" altLang="tr-TR" sz="1400" b="1" dirty="0" err="1" smtClean="0">
                <a:solidFill>
                  <a:schemeClr val="bg2"/>
                </a:solidFill>
              </a:rPr>
              <a:t>Selecting</a:t>
            </a:r>
            <a:r>
              <a:rPr lang="tr-TR" altLang="tr-TR" sz="1400" b="1" dirty="0" smtClean="0">
                <a:solidFill>
                  <a:schemeClr val="bg2"/>
                </a:solidFill>
              </a:rPr>
              <a:t> </a:t>
            </a:r>
            <a:r>
              <a:rPr lang="tr-TR" altLang="tr-TR" sz="1400" b="1" dirty="0" err="1" smtClean="0">
                <a:solidFill>
                  <a:schemeClr val="bg2"/>
                </a:solidFill>
              </a:rPr>
              <a:t>the</a:t>
            </a:r>
            <a:r>
              <a:rPr lang="tr-TR" altLang="tr-TR" sz="1400" b="1" dirty="0" smtClean="0">
                <a:solidFill>
                  <a:schemeClr val="bg2"/>
                </a:solidFill>
              </a:rPr>
              <a:t> </a:t>
            </a:r>
            <a:r>
              <a:rPr lang="tr-TR" altLang="tr-TR" sz="1400" b="1" dirty="0" err="1" smtClean="0">
                <a:solidFill>
                  <a:schemeClr val="bg2"/>
                </a:solidFill>
              </a:rPr>
              <a:t>predictors</a:t>
            </a:r>
            <a:r>
              <a:rPr lang="tr-TR" altLang="tr-TR" sz="1400" b="1" dirty="0" smtClean="0">
                <a:solidFill>
                  <a:schemeClr val="bg2"/>
                </a:solidFill>
              </a:rPr>
              <a:t> </a:t>
            </a:r>
            <a:r>
              <a:rPr lang="tr-TR" altLang="tr-TR" sz="1400" b="1" dirty="0" err="1" smtClean="0">
                <a:solidFill>
                  <a:schemeClr val="bg2"/>
                </a:solidFill>
              </a:rPr>
              <a:t>by</a:t>
            </a:r>
            <a:r>
              <a:rPr lang="tr-TR" altLang="tr-TR" sz="1400" b="1" dirty="0" smtClean="0">
                <a:solidFill>
                  <a:schemeClr val="bg2"/>
                </a:solidFill>
              </a:rPr>
              <a:t> SLR</a:t>
            </a:r>
            <a:r>
              <a:rPr lang="en-GB" altLang="tr-TR" sz="1400" b="1" dirty="0" smtClean="0">
                <a:solidFill>
                  <a:schemeClr val="bg2"/>
                </a:solidFill>
              </a:rPr>
              <a:t>, </a:t>
            </a:r>
            <a:endParaRPr lang="tr-TR" altLang="tr-TR" sz="1400" b="1" dirty="0">
              <a:solidFill>
                <a:schemeClr val="bg2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1400" b="1" dirty="0">
                <a:solidFill>
                  <a:schemeClr val="bg2"/>
                </a:solidFill>
              </a:rPr>
              <a:t>iv. </a:t>
            </a:r>
            <a:r>
              <a:rPr lang="tr-TR" altLang="tr-TR" sz="1400" b="1" dirty="0" smtClean="0">
                <a:solidFill>
                  <a:schemeClr val="bg2"/>
                </a:solidFill>
              </a:rPr>
              <a:t>Application of </a:t>
            </a:r>
            <a:r>
              <a:rPr lang="tr-TR" altLang="tr-TR" sz="1400" b="1" dirty="0" err="1" smtClean="0">
                <a:solidFill>
                  <a:schemeClr val="bg2"/>
                </a:solidFill>
              </a:rPr>
              <a:t>the</a:t>
            </a:r>
            <a:r>
              <a:rPr lang="tr-TR" altLang="tr-TR" sz="1400" b="1" dirty="0" smtClean="0">
                <a:solidFill>
                  <a:schemeClr val="bg2"/>
                </a:solidFill>
              </a:rPr>
              <a:t> </a:t>
            </a:r>
            <a:r>
              <a:rPr lang="tr-TR" altLang="tr-TR" sz="1400" b="1" dirty="0" err="1" smtClean="0">
                <a:solidFill>
                  <a:schemeClr val="bg2"/>
                </a:solidFill>
              </a:rPr>
              <a:t>regression</a:t>
            </a:r>
            <a:r>
              <a:rPr lang="tr-TR" altLang="tr-TR" sz="1400" b="1" dirty="0" smtClean="0">
                <a:solidFill>
                  <a:schemeClr val="bg2"/>
                </a:solidFill>
              </a:rPr>
              <a:t> </a:t>
            </a:r>
            <a:r>
              <a:rPr lang="tr-TR" altLang="tr-TR" sz="1400" b="1" dirty="0" err="1" smtClean="0">
                <a:solidFill>
                  <a:schemeClr val="bg2"/>
                </a:solidFill>
              </a:rPr>
              <a:t>tree</a:t>
            </a:r>
            <a:r>
              <a:rPr lang="tr-TR" altLang="tr-TR" sz="1400" b="1" dirty="0" smtClean="0">
                <a:solidFill>
                  <a:schemeClr val="bg2"/>
                </a:solidFill>
              </a:rPr>
              <a:t> model </a:t>
            </a:r>
            <a:r>
              <a:rPr lang="tr-TR" altLang="tr-TR" sz="1400" b="1" dirty="0" err="1" smtClean="0">
                <a:solidFill>
                  <a:schemeClr val="bg2"/>
                </a:solidFill>
              </a:rPr>
              <a:t>and</a:t>
            </a:r>
            <a:r>
              <a:rPr lang="tr-TR" altLang="tr-TR" sz="1400" b="1" dirty="0" smtClean="0">
                <a:solidFill>
                  <a:schemeClr val="bg2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1400" b="1" dirty="0" err="1" smtClean="0">
                <a:solidFill>
                  <a:schemeClr val="bg2"/>
                </a:solidFill>
              </a:rPr>
              <a:t>validation</a:t>
            </a:r>
            <a:endParaRPr lang="en-GB" altLang="tr-TR" sz="1400" b="1" dirty="0">
              <a:solidFill>
                <a:schemeClr val="bg2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AutoNum type="romanLcPeriod" startAt="5"/>
            </a:pPr>
            <a:r>
              <a:rPr lang="tr-TR" altLang="tr-TR" sz="1400" b="1" dirty="0" err="1" smtClean="0">
                <a:solidFill>
                  <a:schemeClr val="bg2"/>
                </a:solidFill>
              </a:rPr>
              <a:t>Mapping</a:t>
            </a:r>
            <a:r>
              <a:rPr lang="tr-TR" altLang="tr-TR" sz="1400" b="1" dirty="0" smtClean="0">
                <a:solidFill>
                  <a:schemeClr val="bg2"/>
                </a:solidFill>
              </a:rPr>
              <a:t> </a:t>
            </a:r>
            <a:r>
              <a:rPr lang="tr-TR" altLang="tr-TR" sz="1400" b="1" dirty="0" err="1" smtClean="0">
                <a:solidFill>
                  <a:schemeClr val="bg2"/>
                </a:solidFill>
              </a:rPr>
              <a:t>the</a:t>
            </a:r>
            <a:r>
              <a:rPr lang="tr-TR" altLang="tr-TR" sz="1400" b="1" dirty="0" smtClean="0">
                <a:solidFill>
                  <a:schemeClr val="bg2"/>
                </a:solidFill>
              </a:rPr>
              <a:t> </a:t>
            </a:r>
            <a:r>
              <a:rPr lang="tr-TR" altLang="tr-TR" sz="1400" b="1" dirty="0" err="1" smtClean="0">
                <a:solidFill>
                  <a:schemeClr val="bg2"/>
                </a:solidFill>
              </a:rPr>
              <a:t>percent</a:t>
            </a:r>
            <a:r>
              <a:rPr lang="tr-TR" altLang="tr-TR" sz="1400" b="1" dirty="0" smtClean="0">
                <a:solidFill>
                  <a:schemeClr val="bg2"/>
                </a:solidFill>
              </a:rPr>
              <a:t> </a:t>
            </a:r>
            <a:r>
              <a:rPr lang="tr-TR" altLang="tr-TR" sz="1400" b="1" dirty="0" err="1" smtClean="0">
                <a:solidFill>
                  <a:schemeClr val="bg2"/>
                </a:solidFill>
              </a:rPr>
              <a:t>tree</a:t>
            </a:r>
            <a:r>
              <a:rPr lang="tr-TR" altLang="tr-TR" sz="1400" b="1" dirty="0" smtClean="0">
                <a:solidFill>
                  <a:schemeClr val="bg2"/>
                </a:solidFill>
              </a:rPr>
              <a:t> </a:t>
            </a:r>
            <a:r>
              <a:rPr lang="tr-TR" altLang="tr-TR" sz="1400" b="1" dirty="0" err="1" smtClean="0">
                <a:solidFill>
                  <a:schemeClr val="bg2"/>
                </a:solidFill>
              </a:rPr>
              <a:t>cover</a:t>
            </a:r>
            <a:r>
              <a:rPr lang="tr-TR" altLang="tr-TR" sz="1400" b="1" dirty="0">
                <a:solidFill>
                  <a:schemeClr val="bg2"/>
                </a:solidFill>
              </a:rPr>
              <a:t> </a:t>
            </a:r>
            <a:r>
              <a:rPr lang="tr-TR" altLang="tr-TR" sz="1400" b="1" dirty="0" err="1" smtClean="0">
                <a:solidFill>
                  <a:schemeClr val="bg2"/>
                </a:solidFill>
              </a:rPr>
              <a:t>by</a:t>
            </a:r>
            <a:r>
              <a:rPr lang="tr-TR" altLang="tr-TR" sz="1400" b="1" dirty="0" smtClean="0">
                <a:solidFill>
                  <a:schemeClr val="bg2"/>
                </a:solidFill>
              </a:rPr>
              <a:t> </a:t>
            </a:r>
            <a:r>
              <a:rPr lang="tr-TR" altLang="tr-TR" sz="1400" b="1" dirty="0" err="1" smtClean="0">
                <a:solidFill>
                  <a:schemeClr val="bg2"/>
                </a:solidFill>
              </a:rPr>
              <a:t>regression</a:t>
            </a:r>
            <a:r>
              <a:rPr lang="tr-TR" altLang="tr-TR" sz="1400" b="1" dirty="0" smtClean="0">
                <a:solidFill>
                  <a:schemeClr val="bg2"/>
                </a:solidFill>
              </a:rPr>
              <a:t> </a:t>
            </a:r>
          </a:p>
          <a:p>
            <a:pPr marL="0" indent="0" eaLnBrk="1" hangingPunct="1">
              <a:spcBef>
                <a:spcPct val="0"/>
              </a:spcBef>
              <a:buClrTx/>
              <a:buSzTx/>
              <a:buNone/>
            </a:pPr>
            <a:r>
              <a:rPr lang="tr-TR" altLang="tr-TR" sz="1400" b="1" dirty="0" err="1" smtClean="0">
                <a:solidFill>
                  <a:schemeClr val="bg2"/>
                </a:solidFill>
              </a:rPr>
              <a:t>tree</a:t>
            </a:r>
            <a:r>
              <a:rPr lang="tr-TR" altLang="tr-TR" sz="1400" b="1" dirty="0" smtClean="0">
                <a:solidFill>
                  <a:schemeClr val="bg2"/>
                </a:solidFill>
              </a:rPr>
              <a:t> model</a:t>
            </a:r>
            <a:endParaRPr lang="tr-TR" altLang="tr-TR" sz="1400" b="1" dirty="0">
              <a:solidFill>
                <a:schemeClr val="bg2"/>
              </a:solidFill>
            </a:endParaRPr>
          </a:p>
        </p:txBody>
      </p:sp>
      <p:sp>
        <p:nvSpPr>
          <p:cNvPr id="37" name="Rectangle 8"/>
          <p:cNvSpPr>
            <a:spLocks noChangeArrowheads="1"/>
          </p:cNvSpPr>
          <p:nvPr/>
        </p:nvSpPr>
        <p:spPr bwMode="auto">
          <a:xfrm>
            <a:off x="250825" y="476250"/>
            <a:ext cx="391645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tr-TR" altLang="tr-TR" b="1" i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Estimation</a:t>
            </a:r>
            <a:r>
              <a:rPr lang="tr-TR" altLang="tr-TR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tr-TR" altLang="tr-TR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of </a:t>
            </a:r>
            <a:r>
              <a:rPr lang="tr-TR" altLang="tr-TR" b="1" i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percent</a:t>
            </a:r>
            <a:r>
              <a:rPr lang="tr-TR" altLang="tr-TR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tr-TR" altLang="tr-TR" b="1" i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tree</a:t>
            </a:r>
            <a:r>
              <a:rPr lang="tr-TR" altLang="tr-TR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tr-TR" altLang="tr-TR" b="1" i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cover</a:t>
            </a:r>
            <a:endParaRPr lang="tr-TR" altLang="tr-TR" b="1" i="1" dirty="0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8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4000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ts val="1200"/>
              </a:spcBef>
              <a:defRPr/>
            </a:pPr>
            <a:r>
              <a:rPr lang="tr-TR" altLang="tr-T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	</a:t>
            </a:r>
            <a:r>
              <a:rPr lang="en-US" sz="2000" b="1" dirty="0" smtClean="0">
                <a:solidFill>
                  <a:schemeClr val="accent1"/>
                </a:solidFill>
              </a:rPr>
              <a:t>Net </a:t>
            </a:r>
            <a:r>
              <a:rPr lang="en-US" sz="2000" b="1" dirty="0">
                <a:solidFill>
                  <a:schemeClr val="accent1"/>
                </a:solidFill>
              </a:rPr>
              <a:t>Primary Productivity (NPP)</a:t>
            </a:r>
            <a:r>
              <a:rPr lang="tr-TR" altLang="tr-TR" sz="2000" b="1" i="1" dirty="0" smtClean="0">
                <a:solidFill>
                  <a:srgbClr val="00797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tr-TR" sz="2000" b="1" i="1" dirty="0">
              <a:solidFill>
                <a:schemeClr val="tx2">
                  <a:lumMod val="2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ea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49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4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74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748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748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500"/>
                                        <p:tgtEl>
                                          <p:spTgt spid="674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74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4895" grpId="0"/>
      <p:bldP spid="6749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3" descr="D:\cenk_belge\cenk_yayin\uluslararasi_konferans_bildiri\istanbul_carbon_summit\NPP_Paper\orman0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925" y="3402013"/>
            <a:ext cx="6456363" cy="325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2"/>
          <p:cNvSpPr>
            <a:spLocks noChangeArrowheads="1"/>
          </p:cNvSpPr>
          <p:nvPr/>
        </p:nvSpPr>
        <p:spPr bwMode="auto">
          <a:xfrm>
            <a:off x="2981325" y="6175375"/>
            <a:ext cx="2849563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1600" b="1">
                <a:solidFill>
                  <a:srgbClr val="C00000"/>
                </a:solidFill>
              </a:rPr>
              <a:t>A sample GeoEye-1 Scene</a:t>
            </a:r>
          </a:p>
        </p:txBody>
      </p:sp>
      <p:pic>
        <p:nvPicPr>
          <p:cNvPr id="13316" name="Picture 14" descr="D:\cenk_belge\cenk_yayin\SCI\ongoing\turkiye_NPP\03_studyarea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706438"/>
            <a:ext cx="5505451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317" name="Düz Ok Bağlayıcısı 2"/>
          <p:cNvCxnSpPr>
            <a:cxnSpLocks noChangeShapeType="1"/>
          </p:cNvCxnSpPr>
          <p:nvPr/>
        </p:nvCxnSpPr>
        <p:spPr bwMode="auto">
          <a:xfrm>
            <a:off x="5497513" y="4808538"/>
            <a:ext cx="865187" cy="0"/>
          </a:xfrm>
          <a:prstGeom prst="straightConnector1">
            <a:avLst/>
          </a:prstGeom>
          <a:noFill/>
          <a:ln w="6350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8" name="Rectangle 8"/>
          <p:cNvSpPr>
            <a:spLocks noChangeArrowheads="1"/>
          </p:cNvSpPr>
          <p:nvPr/>
        </p:nvSpPr>
        <p:spPr bwMode="auto">
          <a:xfrm>
            <a:off x="5722938" y="1052513"/>
            <a:ext cx="3095625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tr-TR" altLang="tr-TR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Estimation</a:t>
            </a:r>
            <a:r>
              <a:rPr lang="tr-TR" altLang="tr-TR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of </a:t>
            </a:r>
            <a:r>
              <a:rPr lang="tr-TR" altLang="tr-TR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percent</a:t>
            </a:r>
            <a:r>
              <a:rPr lang="tr-TR" altLang="tr-TR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tr-TR" altLang="tr-TR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tree</a:t>
            </a:r>
            <a:r>
              <a:rPr lang="tr-TR" altLang="tr-TR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tr-TR" altLang="tr-TR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cover</a:t>
            </a:r>
            <a:endParaRPr lang="tr-TR" altLang="tr-TR" b="1" i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3319" name="Dikdörtgen 5"/>
          <p:cNvSpPr>
            <a:spLocks noChangeArrowheads="1"/>
          </p:cNvSpPr>
          <p:nvPr/>
        </p:nvSpPr>
        <p:spPr bwMode="auto">
          <a:xfrm>
            <a:off x="3683000" y="1422400"/>
            <a:ext cx="46038" cy="46038"/>
          </a:xfrm>
          <a:prstGeom prst="rect">
            <a:avLst/>
          </a:prstGeom>
          <a:solidFill>
            <a:srgbClr val="FF000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tr-TR" altLang="tr-TR" sz="1800"/>
          </a:p>
        </p:txBody>
      </p:sp>
      <p:sp>
        <p:nvSpPr>
          <p:cNvPr id="13320" name="Dikdörtgen 19"/>
          <p:cNvSpPr>
            <a:spLocks noChangeArrowheads="1"/>
          </p:cNvSpPr>
          <p:nvPr/>
        </p:nvSpPr>
        <p:spPr bwMode="auto">
          <a:xfrm>
            <a:off x="2806700" y="1708150"/>
            <a:ext cx="46038" cy="46038"/>
          </a:xfrm>
          <a:prstGeom prst="rect">
            <a:avLst/>
          </a:prstGeom>
          <a:solidFill>
            <a:srgbClr val="FF000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tr-TR" altLang="tr-TR" sz="1800"/>
          </a:p>
        </p:txBody>
      </p:sp>
      <p:sp>
        <p:nvSpPr>
          <p:cNvPr id="13321" name="Dikdörtgen 20"/>
          <p:cNvSpPr>
            <a:spLocks noChangeArrowheads="1"/>
          </p:cNvSpPr>
          <p:nvPr/>
        </p:nvSpPr>
        <p:spPr bwMode="auto">
          <a:xfrm>
            <a:off x="1914525" y="1279525"/>
            <a:ext cx="46038" cy="46038"/>
          </a:xfrm>
          <a:prstGeom prst="rect">
            <a:avLst/>
          </a:prstGeom>
          <a:solidFill>
            <a:srgbClr val="FF000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tr-TR" altLang="tr-TR" sz="1800"/>
          </a:p>
        </p:txBody>
      </p:sp>
      <p:sp>
        <p:nvSpPr>
          <p:cNvPr id="13322" name="Dikdörtgen 21"/>
          <p:cNvSpPr>
            <a:spLocks noChangeArrowheads="1"/>
          </p:cNvSpPr>
          <p:nvPr/>
        </p:nvSpPr>
        <p:spPr bwMode="auto">
          <a:xfrm>
            <a:off x="854075" y="1162050"/>
            <a:ext cx="46038" cy="46038"/>
          </a:xfrm>
          <a:prstGeom prst="rect">
            <a:avLst/>
          </a:prstGeom>
          <a:solidFill>
            <a:srgbClr val="FF000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tr-TR" altLang="tr-TR" sz="1800"/>
          </a:p>
        </p:txBody>
      </p:sp>
      <p:sp>
        <p:nvSpPr>
          <p:cNvPr id="13323" name="Dikdörtgen 22"/>
          <p:cNvSpPr>
            <a:spLocks noChangeArrowheads="1"/>
          </p:cNvSpPr>
          <p:nvPr/>
        </p:nvSpPr>
        <p:spPr bwMode="auto">
          <a:xfrm>
            <a:off x="549275" y="2060575"/>
            <a:ext cx="46038" cy="46038"/>
          </a:xfrm>
          <a:prstGeom prst="rect">
            <a:avLst/>
          </a:prstGeom>
          <a:solidFill>
            <a:srgbClr val="FF000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tr-TR" altLang="tr-TR" sz="1800"/>
          </a:p>
        </p:txBody>
      </p:sp>
      <p:sp>
        <p:nvSpPr>
          <p:cNvPr id="13324" name="Dikdörtgen 23"/>
          <p:cNvSpPr>
            <a:spLocks noChangeArrowheads="1"/>
          </p:cNvSpPr>
          <p:nvPr/>
        </p:nvSpPr>
        <p:spPr bwMode="auto">
          <a:xfrm>
            <a:off x="1581150" y="2301875"/>
            <a:ext cx="46038" cy="46038"/>
          </a:xfrm>
          <a:prstGeom prst="rect">
            <a:avLst/>
          </a:prstGeom>
          <a:solidFill>
            <a:srgbClr val="FF000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tr-TR" altLang="tr-TR" sz="1800"/>
          </a:p>
        </p:txBody>
      </p:sp>
      <p:sp>
        <p:nvSpPr>
          <p:cNvPr id="13325" name="Dikdörtgen 24"/>
          <p:cNvSpPr>
            <a:spLocks noChangeArrowheads="1"/>
          </p:cNvSpPr>
          <p:nvPr/>
        </p:nvSpPr>
        <p:spPr bwMode="auto">
          <a:xfrm>
            <a:off x="2760663" y="2205038"/>
            <a:ext cx="46037" cy="46037"/>
          </a:xfrm>
          <a:prstGeom prst="rect">
            <a:avLst/>
          </a:prstGeom>
          <a:solidFill>
            <a:srgbClr val="FF000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tr-TR" altLang="tr-TR" sz="1800"/>
          </a:p>
        </p:txBody>
      </p:sp>
      <p:sp>
        <p:nvSpPr>
          <p:cNvPr id="13326" name="Dikdörtgen 26"/>
          <p:cNvSpPr>
            <a:spLocks noChangeArrowheads="1"/>
          </p:cNvSpPr>
          <p:nvPr/>
        </p:nvSpPr>
        <p:spPr bwMode="auto">
          <a:xfrm>
            <a:off x="2911475" y="2492375"/>
            <a:ext cx="44450" cy="46038"/>
          </a:xfrm>
          <a:prstGeom prst="rect">
            <a:avLst/>
          </a:prstGeom>
          <a:solidFill>
            <a:srgbClr val="FF000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tr-TR" altLang="tr-TR" sz="1800"/>
          </a:p>
        </p:txBody>
      </p:sp>
      <p:sp>
        <p:nvSpPr>
          <p:cNvPr id="13327" name="Dikdörtgen 29"/>
          <p:cNvSpPr>
            <a:spLocks noChangeArrowheads="1"/>
          </p:cNvSpPr>
          <p:nvPr/>
        </p:nvSpPr>
        <p:spPr bwMode="auto">
          <a:xfrm>
            <a:off x="2105025" y="2520950"/>
            <a:ext cx="46038" cy="46038"/>
          </a:xfrm>
          <a:prstGeom prst="rect">
            <a:avLst/>
          </a:prstGeom>
          <a:solidFill>
            <a:srgbClr val="FF000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tr-TR" altLang="tr-TR" sz="1800"/>
          </a:p>
        </p:txBody>
      </p:sp>
      <p:sp>
        <p:nvSpPr>
          <p:cNvPr id="13328" name="Rectangle 2"/>
          <p:cNvSpPr>
            <a:spLocks noChangeArrowheads="1"/>
          </p:cNvSpPr>
          <p:nvPr/>
        </p:nvSpPr>
        <p:spPr bwMode="auto">
          <a:xfrm>
            <a:off x="6021388" y="3170238"/>
            <a:ext cx="29527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1600" b="1" dirty="0" err="1">
                <a:solidFill>
                  <a:srgbClr val="C00000"/>
                </a:solidFill>
              </a:rPr>
              <a:t>Classified</a:t>
            </a:r>
            <a:r>
              <a:rPr lang="tr-TR" altLang="tr-TR" sz="1600" b="1" dirty="0">
                <a:solidFill>
                  <a:srgbClr val="C00000"/>
                </a:solidFill>
              </a:rPr>
              <a:t> GeoEye-1 Image</a:t>
            </a:r>
          </a:p>
        </p:txBody>
      </p:sp>
      <p:cxnSp>
        <p:nvCxnSpPr>
          <p:cNvPr id="13329" name="Düz Bağlayıcı 7"/>
          <p:cNvCxnSpPr>
            <a:cxnSpLocks noChangeShapeType="1"/>
            <a:stCxn id="13326" idx="2"/>
          </p:cNvCxnSpPr>
          <p:nvPr/>
        </p:nvCxnSpPr>
        <p:spPr bwMode="auto">
          <a:xfrm flipH="1">
            <a:off x="2828925" y="2538413"/>
            <a:ext cx="104775" cy="1041400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330" name="Düz Bağlayıcı 31"/>
          <p:cNvCxnSpPr>
            <a:cxnSpLocks noChangeShapeType="1"/>
          </p:cNvCxnSpPr>
          <p:nvPr/>
        </p:nvCxnSpPr>
        <p:spPr bwMode="auto">
          <a:xfrm>
            <a:off x="2981325" y="2532063"/>
            <a:ext cx="2924175" cy="1047750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331" name="Rectangle 2"/>
          <p:cNvSpPr>
            <a:spLocks noChangeArrowheads="1"/>
          </p:cNvSpPr>
          <p:nvPr/>
        </p:nvSpPr>
        <p:spPr bwMode="auto">
          <a:xfrm>
            <a:off x="298450" y="4392613"/>
            <a:ext cx="22225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1600" b="1">
                <a:solidFill>
                  <a:srgbClr val="C00000"/>
                </a:solidFill>
              </a:rPr>
              <a:t>9 GeoEye-1 Scenes were used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1600" b="1">
                <a:solidFill>
                  <a:srgbClr val="C00000"/>
                </a:solidFill>
              </a:rPr>
              <a:t>as training data</a:t>
            </a:r>
          </a:p>
        </p:txBody>
      </p:sp>
      <p:sp>
        <p:nvSpPr>
          <p:cNvPr id="31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4000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ts val="1200"/>
              </a:spcBef>
              <a:defRPr/>
            </a:pPr>
            <a:r>
              <a:rPr lang="tr-TR" altLang="tr-T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	</a:t>
            </a:r>
            <a:r>
              <a:rPr lang="en-US" sz="2000" b="1" dirty="0" smtClean="0">
                <a:solidFill>
                  <a:schemeClr val="accent1"/>
                </a:solidFill>
              </a:rPr>
              <a:t>Net </a:t>
            </a:r>
            <a:r>
              <a:rPr lang="en-US" sz="2000" b="1" dirty="0">
                <a:solidFill>
                  <a:schemeClr val="accent1"/>
                </a:solidFill>
              </a:rPr>
              <a:t>Primary Productivity (NPP)</a:t>
            </a:r>
            <a:r>
              <a:rPr lang="tr-TR" altLang="tr-TR" sz="2000" b="1" i="1" dirty="0" smtClean="0">
                <a:solidFill>
                  <a:srgbClr val="00797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tr-TR" sz="2000" b="1" i="1" dirty="0">
              <a:solidFill>
                <a:schemeClr val="tx2">
                  <a:lumMod val="2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ea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cenk_belge\cenk_yayin\SCI\ongoing\turkiye_NPP\jpegs\01_percenttree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823913"/>
            <a:ext cx="8380413" cy="390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Rectangle 8"/>
          <p:cNvSpPr>
            <a:spLocks noChangeArrowheads="1"/>
          </p:cNvSpPr>
          <p:nvPr/>
        </p:nvSpPr>
        <p:spPr bwMode="auto">
          <a:xfrm>
            <a:off x="250825" y="692150"/>
            <a:ext cx="391645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tr-TR" altLang="tr-TR" b="1" i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Estimation</a:t>
            </a:r>
            <a:r>
              <a:rPr lang="tr-TR" altLang="tr-TR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tr-TR" altLang="tr-TR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of </a:t>
            </a:r>
            <a:r>
              <a:rPr lang="tr-TR" altLang="tr-TR" b="1" i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percent</a:t>
            </a:r>
            <a:r>
              <a:rPr lang="tr-TR" altLang="tr-TR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tr-TR" altLang="tr-TR" b="1" i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tree</a:t>
            </a:r>
            <a:r>
              <a:rPr lang="tr-TR" altLang="tr-TR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tr-TR" altLang="tr-TR" b="1" i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cover</a:t>
            </a:r>
            <a:endParaRPr lang="tr-TR" altLang="tr-TR" b="1" i="1" dirty="0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4340" name="Rectangle 18"/>
          <p:cNvSpPr>
            <a:spLocks noChangeArrowheads="1"/>
          </p:cNvSpPr>
          <p:nvPr/>
        </p:nvSpPr>
        <p:spPr bwMode="auto">
          <a:xfrm>
            <a:off x="4935538" y="4435475"/>
            <a:ext cx="4500562" cy="209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tr-TR" sz="1000">
                <a:solidFill>
                  <a:schemeClr val="bg2"/>
                </a:solidFill>
              </a:rPr>
              <a:t>Target attribute `dep'</a:t>
            </a:r>
            <a:endParaRPr lang="tr-TR" altLang="tr-TR" sz="1000">
              <a:solidFill>
                <a:schemeClr val="bg2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tr-TR" sz="1000">
                <a:solidFill>
                  <a:schemeClr val="bg2"/>
                </a:solidFill>
              </a:rPr>
              <a:t>Read 1109 cases (16 attributes) from tr10per_str.data</a:t>
            </a:r>
            <a:endParaRPr lang="tr-TR" altLang="tr-TR" sz="1000">
              <a:solidFill>
                <a:schemeClr val="bg2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tr-TR" sz="1000">
                <a:solidFill>
                  <a:schemeClr val="bg2"/>
                </a:solidFill>
              </a:rPr>
              <a:t>Model:</a:t>
            </a:r>
            <a:endParaRPr lang="tr-TR" altLang="tr-TR" sz="1000">
              <a:solidFill>
                <a:schemeClr val="bg2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tr-TR" sz="1000">
                <a:solidFill>
                  <a:schemeClr val="bg2"/>
                </a:solidFill>
              </a:rPr>
              <a:t>  Rule 1: [424 cases, mean 26.6, range 0 to 89, est err 15.1]</a:t>
            </a:r>
            <a:endParaRPr lang="tr-TR" altLang="tr-TR" sz="1000">
              <a:solidFill>
                <a:schemeClr val="bg2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tr-TR" sz="1000">
                <a:solidFill>
                  <a:schemeClr val="bg2"/>
                </a:solidFill>
              </a:rPr>
              <a:t>    if</a:t>
            </a:r>
            <a:endParaRPr lang="tr-TR" altLang="tr-TR" sz="1000">
              <a:solidFill>
                <a:schemeClr val="bg2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tr-TR" sz="1000">
                <a:solidFill>
                  <a:schemeClr val="bg2"/>
                </a:solidFill>
              </a:rPr>
              <a:t>        band03 &gt; 4448</a:t>
            </a:r>
            <a:endParaRPr lang="tr-TR" altLang="tr-TR" sz="1000">
              <a:solidFill>
                <a:schemeClr val="bg2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tr-TR" sz="1000">
                <a:solidFill>
                  <a:schemeClr val="bg2"/>
                </a:solidFill>
              </a:rPr>
              <a:t>        band12 &lt;= 31650</a:t>
            </a:r>
            <a:endParaRPr lang="tr-TR" altLang="tr-TR" sz="1000">
              <a:solidFill>
                <a:schemeClr val="bg2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tr-TR" sz="1000">
                <a:solidFill>
                  <a:schemeClr val="bg2"/>
                </a:solidFill>
              </a:rPr>
              <a:t>    then</a:t>
            </a:r>
            <a:endParaRPr lang="tr-TR" altLang="tr-TR" sz="1000">
              <a:solidFill>
                <a:schemeClr val="bg2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tr-TR" sz="1000">
                <a:solidFill>
                  <a:schemeClr val="bg2"/>
                </a:solidFill>
              </a:rPr>
              <a:t>        dep = 66.2 - 0.1033 band02 + 0.0509 band03 + 0.0388 band01</a:t>
            </a:r>
            <a:endParaRPr lang="tr-TR" altLang="tr-TR" sz="1000">
              <a:solidFill>
                <a:schemeClr val="bg2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tr-TR" sz="1000">
                <a:solidFill>
                  <a:schemeClr val="bg2"/>
                </a:solidFill>
              </a:rPr>
              <a:t>              + 0.0014 band07 - 0.0009 band06 + 0.0012 band04 - 0.0014 band08</a:t>
            </a:r>
            <a:endParaRPr lang="tr-TR" altLang="tr-TR" sz="1000">
              <a:solidFill>
                <a:schemeClr val="bg2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tr-TR" sz="1000">
                <a:solidFill>
                  <a:schemeClr val="bg2"/>
                </a:solidFill>
              </a:rPr>
              <a:t>              + 0.00012 band12 - 0.0007 band09 + 0.002 band05</a:t>
            </a:r>
            <a:endParaRPr lang="tr-TR" altLang="tr-TR" sz="1000">
              <a:solidFill>
                <a:schemeClr val="bg2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tr-TR" sz="1000">
                <a:solidFill>
                  <a:schemeClr val="bg2"/>
                </a:solidFill>
              </a:rPr>
              <a:t>  Rule 2: [672 cases, mean 55.1, range 0 to 96, est err 16.5]</a:t>
            </a:r>
            <a:endParaRPr lang="tr-TR" altLang="tr-TR" sz="1000">
              <a:solidFill>
                <a:schemeClr val="bg2"/>
              </a:solidFill>
            </a:endParaRPr>
          </a:p>
        </p:txBody>
      </p:sp>
      <p:pic>
        <p:nvPicPr>
          <p:cNvPr id="14341" name="Resim 17" descr="T:\PROJELER\intenc\percent_tree_rapor_files_to_sb\per_01_coeff_corr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9" t="7513" r="3751" b="3006"/>
          <a:stretch>
            <a:fillRect/>
          </a:stretch>
        </p:blipFill>
        <p:spPr bwMode="auto">
          <a:xfrm>
            <a:off x="876300" y="4437063"/>
            <a:ext cx="2262188" cy="206216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2" name="Rectangle 2"/>
          <p:cNvSpPr>
            <a:spLocks noChangeArrowheads="1"/>
          </p:cNvSpPr>
          <p:nvPr/>
        </p:nvSpPr>
        <p:spPr bwMode="auto">
          <a:xfrm>
            <a:off x="3679825" y="5360472"/>
            <a:ext cx="119135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1800" b="1" dirty="0" smtClean="0">
                <a:solidFill>
                  <a:srgbClr val="C00000"/>
                </a:solidFill>
              </a:rPr>
              <a:t>R </a:t>
            </a:r>
            <a:r>
              <a:rPr lang="tr-TR" altLang="tr-TR" sz="1800" b="1" dirty="0">
                <a:solidFill>
                  <a:srgbClr val="C00000"/>
                </a:solidFill>
              </a:rPr>
              <a:t>= 0.88</a:t>
            </a: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4000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ts val="1200"/>
              </a:spcBef>
              <a:defRPr/>
            </a:pPr>
            <a:r>
              <a:rPr lang="tr-TR" altLang="tr-T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	</a:t>
            </a:r>
            <a:r>
              <a:rPr lang="en-US" sz="2000" b="1" dirty="0" smtClean="0">
                <a:solidFill>
                  <a:schemeClr val="accent1"/>
                </a:solidFill>
              </a:rPr>
              <a:t>Net </a:t>
            </a:r>
            <a:r>
              <a:rPr lang="en-US" sz="2000" b="1" dirty="0">
                <a:solidFill>
                  <a:schemeClr val="accent1"/>
                </a:solidFill>
              </a:rPr>
              <a:t>Primary Productivity (NPP)</a:t>
            </a:r>
            <a:r>
              <a:rPr lang="tr-TR" altLang="tr-TR" sz="2000" b="1" i="1" dirty="0" smtClean="0">
                <a:solidFill>
                  <a:srgbClr val="00797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tr-TR" sz="2000" b="1" i="1" dirty="0">
              <a:solidFill>
                <a:schemeClr val="tx2">
                  <a:lumMod val="2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ea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xtured">
  <a:themeElements>
    <a:clrScheme name="Textured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is Teması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is Teması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Textured</Template>
  <TotalTime>18485</TotalTime>
  <Pages>64</Pages>
  <Words>1349</Words>
  <Application>Microsoft Office PowerPoint</Application>
  <PresentationFormat>Ekran Gösterisi (4:3)</PresentationFormat>
  <Paragraphs>373</Paragraphs>
  <Slides>35</Slides>
  <Notes>4</Notes>
  <HiddenSlides>0</HiddenSlides>
  <MMClips>0</MMClips>
  <ScaleCrop>false</ScaleCrop>
  <HeadingPairs>
    <vt:vector size="8" baseType="variant">
      <vt:variant>
        <vt:lpstr>Kullanılan Yazı Tipleri</vt:lpstr>
      </vt:variant>
      <vt:variant>
        <vt:i4>9</vt:i4>
      </vt:variant>
      <vt:variant>
        <vt:lpstr>Tema</vt:lpstr>
      </vt:variant>
      <vt:variant>
        <vt:i4>1</vt:i4>
      </vt:variant>
      <vt:variant>
        <vt:lpstr>Eklenmiş OLE Hizmet Programları</vt:lpstr>
      </vt:variant>
      <vt:variant>
        <vt:i4>1</vt:i4>
      </vt:variant>
      <vt:variant>
        <vt:lpstr>Slayt Başlıkları</vt:lpstr>
      </vt:variant>
      <vt:variant>
        <vt:i4>35</vt:i4>
      </vt:variant>
    </vt:vector>
  </HeadingPairs>
  <TitlesOfParts>
    <vt:vector size="46" baseType="lpstr">
      <vt:lpstr>Arial</vt:lpstr>
      <vt:lpstr>Calibri</vt:lpstr>
      <vt:lpstr>MS Mincho</vt:lpstr>
      <vt:lpstr>SimHei</vt:lpstr>
      <vt:lpstr>Symbol</vt:lpstr>
      <vt:lpstr>Tahoma</vt:lpstr>
      <vt:lpstr>Times</vt:lpstr>
      <vt:lpstr>Times New Roman</vt:lpstr>
      <vt:lpstr>Wingdings</vt:lpstr>
      <vt:lpstr>Textured</vt:lpstr>
      <vt:lpstr>MSPhotoEd.3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NC Center for Geographic Information &amp; Analysis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GIS for Elected Officials</dc:title>
  <dc:creator>NC Center for Geographic Information &amp; Analysis</dc:creator>
  <cp:lastModifiedBy>peyzaj peyzaj</cp:lastModifiedBy>
  <cp:revision>718</cp:revision>
  <cp:lastPrinted>2014-04-03T19:03:22Z</cp:lastPrinted>
  <dcterms:created xsi:type="dcterms:W3CDTF">2000-06-09T23:50:38Z</dcterms:created>
  <dcterms:modified xsi:type="dcterms:W3CDTF">2017-09-03T20:41:55Z</dcterms:modified>
</cp:coreProperties>
</file>