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9" r:id="rId2"/>
  </p:sldMasterIdLst>
  <p:notesMasterIdLst>
    <p:notesMasterId r:id="rId18"/>
  </p:notesMasterIdLst>
  <p:sldIdLst>
    <p:sldId id="315" r:id="rId3"/>
    <p:sldId id="327" r:id="rId4"/>
    <p:sldId id="349" r:id="rId5"/>
    <p:sldId id="348" r:id="rId6"/>
    <p:sldId id="350" r:id="rId7"/>
    <p:sldId id="351" r:id="rId8"/>
    <p:sldId id="275" r:id="rId9"/>
    <p:sldId id="291" r:id="rId10"/>
    <p:sldId id="322" r:id="rId11"/>
    <p:sldId id="353" r:id="rId12"/>
    <p:sldId id="355" r:id="rId13"/>
    <p:sldId id="356" r:id="rId14"/>
    <p:sldId id="357" r:id="rId15"/>
    <p:sldId id="359" r:id="rId16"/>
    <p:sldId id="360" r:id="rId17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19">
          <p15:clr>
            <a:srgbClr val="A4A3A4"/>
          </p15:clr>
        </p15:guide>
        <p15:guide id="2" orient="horz" pos="147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56">
          <p15:clr>
            <a:srgbClr val="A4A3A4"/>
          </p15:clr>
        </p15:guide>
        <p15:guide id="5" orient="horz" pos="4085">
          <p15:clr>
            <a:srgbClr val="A4A3A4"/>
          </p15:clr>
        </p15:guide>
        <p15:guide id="6" pos="339">
          <p15:clr>
            <a:srgbClr val="A4A3A4"/>
          </p15:clr>
        </p15:guide>
        <p15:guide id="7" pos="563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mijn, Erika" initials="Erik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66"/>
    <a:srgbClr val="00CC99"/>
    <a:srgbClr val="008080"/>
    <a:srgbClr val="FF9933"/>
    <a:srgbClr val="003366"/>
    <a:srgbClr val="006666"/>
    <a:srgbClr val="339966"/>
    <a:srgbClr val="339933"/>
    <a:srgbClr val="34B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0" autoAdjust="0"/>
    <p:restoredTop sz="88854" autoAdjust="0"/>
  </p:normalViewPr>
  <p:slideViewPr>
    <p:cSldViewPr snapToGrid="0" showGuides="1">
      <p:cViewPr varScale="1">
        <p:scale>
          <a:sx n="96" d="100"/>
          <a:sy n="96" d="100"/>
        </p:scale>
        <p:origin x="-528" y="-112"/>
      </p:cViewPr>
      <p:guideLst>
        <p:guide orient="horz" pos="1219"/>
        <p:guide orient="horz" pos="147"/>
        <p:guide orient="horz"/>
        <p:guide orient="horz" pos="3756"/>
        <p:guide orient="horz" pos="4085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14/9/17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6 months</a:t>
            </a:r>
            <a:r>
              <a:rPr lang="en-GB" baseline="0" dirty="0" smtClean="0"/>
              <a:t> later...</a:t>
            </a:r>
            <a:endParaRPr lang="en-GB" dirty="0" smtClean="0"/>
          </a:p>
          <a:p>
            <a:r>
              <a:rPr lang="en-GB" dirty="0" smtClean="0"/>
              <a:t>These are</a:t>
            </a:r>
            <a:r>
              <a:rPr lang="en-GB" baseline="0" dirty="0" smtClean="0"/>
              <a:t> assuming that the respondents are representative of all the participants (so are for the entire cohort who participated in the workshops)</a:t>
            </a:r>
          </a:p>
          <a:p>
            <a:r>
              <a:rPr lang="en-GB" baseline="0" dirty="0" smtClean="0"/>
              <a:t>Most training sessions (which the participants did) had women in... Although not many women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99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D98169-FD1E-40E5-8666-CFAA58F31E04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55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Green</a:t>
            </a:r>
            <a:r>
              <a:rPr lang="en-GB" baseline="0" smtClean="0"/>
              <a:t> </a:t>
            </a:r>
            <a:r>
              <a:rPr lang="en-GB" smtClean="0"/>
              <a:t>circle</a:t>
            </a:r>
            <a:r>
              <a:rPr lang="en-GB" dirty="0" smtClean="0"/>
              <a:t>: direct contribution of land monitoring: use land use/land cover</a:t>
            </a:r>
            <a:r>
              <a:rPr lang="en-GB" baseline="0" dirty="0" smtClean="0"/>
              <a:t> datasets as </a:t>
            </a:r>
            <a:r>
              <a:rPr lang="en-GB" dirty="0" smtClean="0"/>
              <a:t>essential datasets</a:t>
            </a:r>
          </a:p>
          <a:p>
            <a:r>
              <a:rPr lang="en-GB" dirty="0" smtClean="0"/>
              <a:t>Blue circle:</a:t>
            </a:r>
            <a:r>
              <a:rPr lang="en-GB" baseline="0" dirty="0" smtClean="0"/>
              <a:t> additional contribution of land monitoring: use of land use/land cover datasets as complementary datasets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426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# The numbers in the pie charts refer to the number of indicators for which this</a:t>
            </a:r>
            <a:r>
              <a:rPr lang="en-GB" baseline="0" dirty="0" smtClean="0"/>
              <a:t> type of data is needed.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45D2F-C69D-4D90-B22B-9B2DC58DBD5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75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C8E1F-5F8B-4A7C-B424-F97AC37353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51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3D636C07-7E76-46D3-B86B-6AF7C60E533E}" type="datetimeFigureOut">
              <a:rPr lang="nl-NL" sz="2400">
                <a:solidFill>
                  <a:srgbClr val="005172"/>
                </a:solidFill>
                <a:ea typeface="ＭＳ Ｐゴシック" pitchFamily="34" charset="-128"/>
              </a:rPr>
              <a:pPr algn="ctr"/>
              <a:t>14/9/17</a:t>
            </a:fld>
            <a:endParaRPr lang="nl-NL" sz="2400">
              <a:solidFill>
                <a:srgbClr val="005172"/>
              </a:solidFill>
              <a:ea typeface="ＭＳ Ｐゴシック" pitchFamily="34" charset="-128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endParaRPr lang="nl-NL" sz="2400">
              <a:solidFill>
                <a:srgbClr val="005172"/>
              </a:solidFill>
              <a:ea typeface="ＭＳ Ｐゴシック" pitchFamily="34" charset="-128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A9096D49-DAE3-40DE-93E0-41688E0A5016}" type="slidenum">
              <a:rPr lang="nl-NL" sz="2400">
                <a:solidFill>
                  <a:srgbClr val="005172"/>
                </a:solidFill>
                <a:ea typeface="ＭＳ Ｐゴシック" pitchFamily="34" charset="-128"/>
              </a:rPr>
              <a:pPr algn="ctr"/>
              <a:t>‹#›</a:t>
            </a:fld>
            <a:endParaRPr lang="nl-NL" sz="2400">
              <a:solidFill>
                <a:srgbClr val="00517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370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7240" y="0"/>
            <a:ext cx="4556760" cy="6858000"/>
          </a:xfrm>
          <a:gradFill flip="none" rotWithShape="1">
            <a:gsLst>
              <a:gs pos="0">
                <a:srgbClr val="96A528">
                  <a:shade val="30000"/>
                  <a:satMod val="115000"/>
                </a:srgbClr>
              </a:gs>
              <a:gs pos="50000">
                <a:srgbClr val="96A528">
                  <a:shade val="67500"/>
                  <a:satMod val="115000"/>
                </a:srgbClr>
              </a:gs>
              <a:gs pos="100000">
                <a:srgbClr val="96A52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6A528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BA56-BD86-4C6E-A095-1327F6BDF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 descr="Eu-2-drapeau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54237" cy="900000"/>
          </a:xfrm>
          <a:prstGeom prst="rect">
            <a:avLst/>
          </a:prstGeom>
        </p:spPr>
      </p:pic>
      <p:pic>
        <p:nvPicPr>
          <p:cNvPr id="10" name="Image 9" descr="logo_Copernicu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4000" y="2808000"/>
            <a:ext cx="3760714" cy="1260000"/>
          </a:xfrm>
          <a:prstGeom prst="rect">
            <a:avLst/>
          </a:prstGeom>
        </p:spPr>
      </p:pic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>
                <a:solidFill>
                  <a:prstClr val="black">
                    <a:tint val="75000"/>
                  </a:prstClr>
                </a:solidFill>
              </a:rPr>
              <a:t>23/02/2017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CGLOPS-1 consortium Telco#3 –                   23</a:t>
            </a:r>
            <a:r>
              <a:rPr lang="en-US" baseline="30000" dirty="0" smtClean="0">
                <a:solidFill>
                  <a:prstClr val="black">
                    <a:tint val="75000"/>
                  </a:prstClr>
                </a:solidFill>
              </a:rPr>
              <a:t>rd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February 2017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34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gradFill flip="none" rotWithShape="1">
            <a:gsLst>
              <a:gs pos="0">
                <a:srgbClr val="A2B43E">
                  <a:shade val="30000"/>
                  <a:satMod val="115000"/>
                </a:srgbClr>
              </a:gs>
              <a:gs pos="50000">
                <a:srgbClr val="A2B43E">
                  <a:shade val="67500"/>
                  <a:satMod val="115000"/>
                </a:srgbClr>
              </a:gs>
              <a:gs pos="100000">
                <a:srgbClr val="A2B43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6A528"/>
            </a:solidFill>
          </a:ln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50000"/>
              <a:defRPr sz="2200" b="1">
                <a:solidFill>
                  <a:srgbClr val="346C80"/>
                </a:solidFill>
              </a:defRPr>
            </a:lvl1pPr>
            <a:lvl2pPr>
              <a:buFont typeface="Wingdings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Font typeface="Wingdings" pitchFamily="2" charset="2"/>
              <a:buChar char="Ø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05/12/2013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BA56-BD86-4C6E-A095-1327F6BDF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Image 11" descr="Eu-2-drapeau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60611" y="6138000"/>
            <a:ext cx="1083389" cy="720000"/>
          </a:xfrm>
          <a:prstGeom prst="rect">
            <a:avLst/>
          </a:prstGeom>
        </p:spPr>
      </p:pic>
      <p:pic>
        <p:nvPicPr>
          <p:cNvPr id="9" name="Image 8" descr="logo_Copernicu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6000" y="6120000"/>
            <a:ext cx="214898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15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200" b="1">
                <a:solidFill>
                  <a:srgbClr val="346C80"/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200" b="1">
                <a:solidFill>
                  <a:srgbClr val="346C80"/>
                </a:solidFill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05/12/2013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BA56-BD86-4C6E-A095-1327F6BDF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gradFill flip="none" rotWithShape="1">
            <a:gsLst>
              <a:gs pos="0">
                <a:srgbClr val="A2B43E">
                  <a:shade val="30000"/>
                  <a:satMod val="115000"/>
                </a:srgbClr>
              </a:gs>
              <a:gs pos="50000">
                <a:srgbClr val="A2B43E">
                  <a:shade val="67500"/>
                  <a:satMod val="115000"/>
                </a:srgbClr>
              </a:gs>
              <a:gs pos="100000">
                <a:srgbClr val="A2B43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6A528"/>
            </a:solidFill>
          </a:ln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pic>
        <p:nvPicPr>
          <p:cNvPr id="10" name="Image 9" descr="Eu-2-drapeau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60611" y="6138000"/>
            <a:ext cx="1083389" cy="720000"/>
          </a:xfrm>
          <a:prstGeom prst="rect">
            <a:avLst/>
          </a:prstGeom>
        </p:spPr>
      </p:pic>
      <p:pic>
        <p:nvPicPr>
          <p:cNvPr id="12" name="Image 11" descr="logo_Copernicu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6000" y="6120000"/>
            <a:ext cx="2148980" cy="720000"/>
          </a:xfrm>
          <a:prstGeom prst="rect">
            <a:avLst/>
          </a:prstGeom>
        </p:spPr>
      </p:pic>
      <p:sp>
        <p:nvSpPr>
          <p:cNvPr id="13" name="Espace réservé du pied de page 4"/>
          <p:cNvSpPr txBox="1">
            <a:spLocks/>
          </p:cNvSpPr>
          <p:nvPr userDrawn="1"/>
        </p:nvSpPr>
        <p:spPr>
          <a:xfrm>
            <a:off x="2542945" y="6354380"/>
            <a:ext cx="4093698" cy="394970"/>
          </a:xfrm>
          <a:prstGeom prst="rect">
            <a:avLst/>
          </a:prstGeom>
          <a:gradFill flip="none" rotWithShape="1">
            <a:gsLst>
              <a:gs pos="0">
                <a:srgbClr val="96A528">
                  <a:shade val="30000"/>
                  <a:satMod val="115000"/>
                </a:srgbClr>
              </a:gs>
              <a:gs pos="50000">
                <a:srgbClr val="96A528">
                  <a:shade val="67500"/>
                  <a:satMod val="115000"/>
                </a:srgbClr>
              </a:gs>
              <a:gs pos="100000">
                <a:srgbClr val="96A52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6A528"/>
            </a:solidFill>
          </a:ln>
        </p:spPr>
        <p:txBody>
          <a:bodyPr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</a:rPr>
              <a:t>CGLOPS-1 Consortium Telco#3 – 23</a:t>
            </a:r>
            <a:r>
              <a:rPr lang="en-US" sz="1200" baseline="30000" dirty="0" smtClean="0">
                <a:solidFill>
                  <a:prstClr val="white"/>
                </a:solidFill>
              </a:rPr>
              <a:t>rd</a:t>
            </a:r>
            <a:r>
              <a:rPr lang="en-US" sz="1200" dirty="0" smtClean="0">
                <a:solidFill>
                  <a:prstClr val="white"/>
                </a:solidFill>
              </a:rPr>
              <a:t> February 2017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298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>
                    <a:tint val="75000"/>
                  </a:prstClr>
                </a:solidFill>
              </a:rPr>
              <a:t>05/12/2013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ABA56-BD86-4C6E-A095-1327F6BDF2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gradFill flip="none" rotWithShape="1">
            <a:gsLst>
              <a:gs pos="0">
                <a:srgbClr val="A2B43E">
                  <a:shade val="30000"/>
                  <a:satMod val="115000"/>
                </a:srgbClr>
              </a:gs>
              <a:gs pos="50000">
                <a:srgbClr val="A2B43E">
                  <a:shade val="67500"/>
                  <a:satMod val="115000"/>
                </a:srgbClr>
              </a:gs>
              <a:gs pos="100000">
                <a:srgbClr val="A2B43E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6A528"/>
            </a:solidFill>
          </a:ln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pic>
        <p:nvPicPr>
          <p:cNvPr id="8" name="Image 7" descr="Eu-2-drapeau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60611" y="6138000"/>
            <a:ext cx="1083389" cy="720000"/>
          </a:xfrm>
          <a:prstGeom prst="rect">
            <a:avLst/>
          </a:prstGeom>
        </p:spPr>
      </p:pic>
      <p:pic>
        <p:nvPicPr>
          <p:cNvPr id="10" name="Image 9" descr="logo_Copernicus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6000" y="6120000"/>
            <a:ext cx="2148980" cy="720000"/>
          </a:xfrm>
          <a:prstGeom prst="rect">
            <a:avLst/>
          </a:prstGeom>
        </p:spPr>
      </p:pic>
      <p:sp>
        <p:nvSpPr>
          <p:cNvPr id="11" name="Espace réservé du pied de page 4"/>
          <p:cNvSpPr txBox="1">
            <a:spLocks/>
          </p:cNvSpPr>
          <p:nvPr userDrawn="1"/>
        </p:nvSpPr>
        <p:spPr>
          <a:xfrm>
            <a:off x="2542945" y="6354380"/>
            <a:ext cx="4093698" cy="394970"/>
          </a:xfrm>
          <a:prstGeom prst="rect">
            <a:avLst/>
          </a:prstGeom>
          <a:gradFill flip="none" rotWithShape="1">
            <a:gsLst>
              <a:gs pos="0">
                <a:srgbClr val="96A528">
                  <a:shade val="30000"/>
                  <a:satMod val="115000"/>
                </a:srgbClr>
              </a:gs>
              <a:gs pos="50000">
                <a:srgbClr val="96A528">
                  <a:shade val="67500"/>
                  <a:satMod val="115000"/>
                </a:srgbClr>
              </a:gs>
              <a:gs pos="100000">
                <a:srgbClr val="96A528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96A528"/>
            </a:solidFill>
          </a:ln>
        </p:spPr>
        <p:txBody>
          <a:bodyPr anchor="ctr" anchorCtr="0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</a:rPr>
              <a:t>CGLOPS-1 Consortium Telco#3 – 23</a:t>
            </a:r>
            <a:r>
              <a:rPr lang="en-US" sz="1200" baseline="30000" dirty="0" smtClean="0">
                <a:solidFill>
                  <a:prstClr val="white"/>
                </a:solidFill>
              </a:rPr>
              <a:t>rd</a:t>
            </a:r>
            <a:r>
              <a:rPr lang="en-US" sz="1200" dirty="0" smtClean="0">
                <a:solidFill>
                  <a:prstClr val="white"/>
                </a:solidFill>
              </a:rPr>
              <a:t> February 2017</a:t>
            </a:r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6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2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endParaRPr lang="en-GB" dirty="0" smtClean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520432" y="6370465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defRPr lang="nl-NL" sz="900" smtClean="0">
                <a:latin typeface="Verdana" pitchFamily="34" charset="0"/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  <p:sldLayoutId id="2147483690" r:id="rId21"/>
    <p:sldLayoutId id="2147483717" r:id="rId2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18/10/2016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CGLOPS-1 consortium Telco#2 –                 18</a:t>
            </a:r>
            <a:r>
              <a:rPr lang="en-US" baseline="300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th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October 2016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76ABA56-BD86-4C6E-A095-1327F6BDF2A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7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gif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gif"/><Relationship Id="rId3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46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m.wur.nl/" TargetMode="External"/><Relationship Id="rId4" Type="http://schemas.openxmlformats.org/officeDocument/2006/relationships/hyperlink" Target="http://www.wur.nl/en/project/A-Community-based-interactive-monitoring-system-for-effective-REDD-implementation-in-Peru.htm" TargetMode="External"/><Relationship Id="rId5" Type="http://schemas.openxmlformats.org/officeDocument/2006/relationships/hyperlink" Target="http://collections.plos.org/redd" TargetMode="External"/><Relationship Id="rId6" Type="http://schemas.openxmlformats.org/officeDocument/2006/relationships/hyperlink" Target="http://www.wageningenur.nl/cbm" TargetMode="External"/><Relationship Id="rId7" Type="http://schemas.openxmlformats.org/officeDocument/2006/relationships/image" Target="../media/image19.png"/><Relationship Id="rId8" Type="http://schemas.openxmlformats.org/officeDocument/2006/relationships/image" Target="http://rdcc03.er.usgs.gov/silvacarbon/sites/default/files/SilvaCarbonLOGO_2.pn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ran.r-project.org/web/packages/strucchange/index.html" TargetMode="External"/><Relationship Id="rId4" Type="http://schemas.openxmlformats.org/officeDocument/2006/relationships/hyperlink" Target="http://github.com/dutri001/bfastSpatial" TargetMode="External"/><Relationship Id="rId5" Type="http://schemas.openxmlformats.org/officeDocument/2006/relationships/hyperlink" Target="http://github.com/bendv/timeSyncR" TargetMode="External"/><Relationship Id="rId6" Type="http://schemas.openxmlformats.org/officeDocument/2006/relationships/hyperlink" Target="http://github.com/bendv/rgrowth" TargetMode="External"/><Relationship Id="rId7" Type="http://schemas.openxmlformats.org/officeDocument/2006/relationships/hyperlink" Target="http://github.com/jreiche/multifuse" TargetMode="External"/><Relationship Id="rId1" Type="http://schemas.openxmlformats.org/officeDocument/2006/relationships/slideLayout" Target="../slideLayouts/slideLayout21.xml"/><Relationship Id="rId2" Type="http://schemas.openxmlformats.org/officeDocument/2006/relationships/hyperlink" Target="http://bfast.r-forge.r-project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gi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hyperlink" Target="http://www.gofcgold.wur.nl/" TargetMode="External"/><Relationship Id="rId8" Type="http://schemas.openxmlformats.org/officeDocument/2006/relationships/image" Target="../media/image12.png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http://rdcc03.er.usgs.gov/silvacarbon/sites/default/files/SilvaCarbonLOGO_2.png" TargetMode="External"/><Relationship Id="rId12" Type="http://schemas.openxmlformats.org/officeDocument/2006/relationships/hyperlink" Target="http://www.gofcgold.wur.nl/redd/training-materials/" TargetMode="External"/><Relationship Id="rId13" Type="http://schemas.openxmlformats.org/officeDocument/2006/relationships/hyperlink" Target="https://www.forestcarbonpartnership.org/redd-training-material-forest-monitoring" TargetMode="External"/><Relationship Id="rId14" Type="http://schemas.openxmlformats.org/officeDocument/2006/relationships/image" Target="../media/image20.png"/><Relationship Id="rId1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cid:ii_1567f4117630c90f" TargetMode="External"/><Relationship Id="rId8" Type="http://schemas.openxmlformats.org/officeDocument/2006/relationships/image" Target="../media/image17.png"/><Relationship Id="rId9" Type="http://schemas.openxmlformats.org/officeDocument/2006/relationships/image" Target="../media/image18.gif"/><Relationship Id="rId10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9.gif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www.gofcgold.wur.nl/documents/newsletter/Sustainable_Development_Goals-infobrief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hyperlink" Target="http://www.gofcgold.wur.nl/documents/newsletter/Sustainable_Development_Goals-infobrief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hyperlink" Target="http://www.gofcgold.wur.nl/documents/newsletter/Sustainable_Development_Goals-infobrief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411706"/>
            <a:ext cx="9144000" cy="4571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5172">
                  <a:lumMod val="75000"/>
                </a:srgb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0551" y="380304"/>
            <a:ext cx="88551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dirty="0" smtClean="0">
                <a:solidFill>
                  <a:srgbClr val="005172"/>
                </a:solidFill>
                <a:ea typeface="ＭＳ Ｐゴシック" pitchFamily="34" charset="-128"/>
              </a:rPr>
              <a:t>GOFC-GOLD Land cover team activities and the regional networks:</a:t>
            </a:r>
          </a:p>
          <a:p>
            <a:pPr algn="ctr"/>
            <a:r>
              <a:rPr lang="en-GB" sz="3000" i="1" dirty="0" smtClean="0">
                <a:solidFill>
                  <a:srgbClr val="005172"/>
                </a:solidFill>
                <a:ea typeface="ＭＳ Ｐゴシック" pitchFamily="34" charset="-128"/>
              </a:rPr>
              <a:t>Some experiences and prospects</a:t>
            </a:r>
            <a:endParaRPr lang="en-GB" sz="3000" i="1" dirty="0">
              <a:solidFill>
                <a:srgbClr val="005172"/>
              </a:solidFill>
              <a:ea typeface="ＭＳ Ｐゴシック" pitchFamily="34" charset="-128"/>
            </a:endParaRPr>
          </a:p>
        </p:txBody>
      </p:sp>
      <p:pic>
        <p:nvPicPr>
          <p:cNvPr id="8" name="Picture 7" descr="C:\Users\mora001\Desktop\GOFC-log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025158"/>
            <a:ext cx="1676400" cy="7566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070080" y="3365266"/>
            <a:ext cx="7623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dirty="0" smtClean="0"/>
              <a:t>Martin Herold</a:t>
            </a:r>
          </a:p>
          <a:p>
            <a:pPr algn="ctr"/>
            <a:endParaRPr lang="de-DE" sz="2400" dirty="0"/>
          </a:p>
          <a:p>
            <a:pPr algn="ctr"/>
            <a:r>
              <a:rPr lang="de-DE" sz="2400" dirty="0" smtClean="0"/>
              <a:t>Wageningen University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97" y="6025158"/>
            <a:ext cx="1332119" cy="6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5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CGLOPS: Copernicus global land monitoring service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1" t="9143" r="23123" b="4639"/>
          <a:stretch/>
        </p:blipFill>
        <p:spPr bwMode="auto">
          <a:xfrm>
            <a:off x="94757" y="1529076"/>
            <a:ext cx="4305663" cy="444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20858" r="49426" b="11524"/>
          <a:stretch/>
        </p:blipFill>
        <p:spPr bwMode="auto">
          <a:xfrm>
            <a:off x="4448652" y="1522242"/>
            <a:ext cx="2334878" cy="266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2" t="20858" r="4882" b="11524"/>
          <a:stretch/>
        </p:blipFill>
        <p:spPr bwMode="auto">
          <a:xfrm>
            <a:off x="6819900" y="1521761"/>
            <a:ext cx="2325411" cy="267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2685" y="4318158"/>
            <a:ext cx="4410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100m dynamic global land cover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Serving multiple user needs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2015 onwards operational service with annual updates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Reference data collection and continuous improvements as integral part</a:t>
            </a:r>
          </a:p>
        </p:txBody>
      </p:sp>
      <p:sp>
        <p:nvSpPr>
          <p:cNvPr id="9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51" name="Picture 3" descr="C:\Users\herol001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76" y="6432562"/>
            <a:ext cx="1324924" cy="4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erol001\Desktop\WUR_RGB_standard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35" y="6441186"/>
            <a:ext cx="1515142" cy="2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atei:IIASA logo.sv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6" t="227" r="77476" b="-227"/>
          <a:stretch/>
        </p:blipFill>
        <p:spPr bwMode="auto">
          <a:xfrm>
            <a:off x="4573305" y="6340857"/>
            <a:ext cx="351425" cy="4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99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CGLOPS: Copernicus global land monitoring service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07975" y="1790637"/>
            <a:ext cx="80653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Operational validation (CEOS WGCV stage 4):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</a:rPr>
              <a:t>Flexible sampling design and reference data collection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Using GEO-WIKI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interface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2015 onwards operational service with annual updates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Continuous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lang="en-GB" sz="2400" dirty="0">
                <a:solidFill>
                  <a:prstClr val="black"/>
                </a:solidFill>
              </a:rPr>
              <a:t>r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eference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data collection and continuous improvements as integral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</a:rPr>
              <a:t>Reference data interpretation by regional experts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Role for RNs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</a:rPr>
              <a:t>Africa 2015 – </a:t>
            </a:r>
            <a:r>
              <a:rPr lang="en-GB" sz="2400" dirty="0" err="1" smtClean="0">
                <a:solidFill>
                  <a:prstClr val="black"/>
                </a:solidFill>
              </a:rPr>
              <a:t>Miombo</a:t>
            </a:r>
            <a:r>
              <a:rPr lang="en-GB" sz="2400" dirty="0" smtClean="0">
                <a:solidFill>
                  <a:prstClr val="black"/>
                </a:solidFill>
              </a:rPr>
              <a:t>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Aim to go global within the next year</a:t>
            </a:r>
          </a:p>
        </p:txBody>
      </p:sp>
      <p:sp>
        <p:nvSpPr>
          <p:cNvPr id="9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51" name="Picture 3" descr="C:\Users\herol001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76" y="6432562"/>
            <a:ext cx="1324924" cy="4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erol001\Desktop\WUR_RGB_standar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35" y="6441186"/>
            <a:ext cx="1515142" cy="2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atei:IIASA logo.sv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6" t="227" r="77476" b="-227"/>
          <a:stretch/>
        </p:blipFill>
        <p:spPr bwMode="auto">
          <a:xfrm>
            <a:off x="4573305" y="6340857"/>
            <a:ext cx="351425" cy="4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/>
          <p:cNvPicPr>
            <a:picLocks noGrp="1"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329" y="4073300"/>
            <a:ext cx="1278091" cy="128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0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77_Publications\01 Bolivia Bayesian\Animations\single_pixel_v4_regif_cro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0" y="1138598"/>
            <a:ext cx="9147514" cy="33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1641" y="230189"/>
            <a:ext cx="8256573" cy="840125"/>
          </a:xfrm>
        </p:spPr>
        <p:txBody>
          <a:bodyPr/>
          <a:lstStyle/>
          <a:p>
            <a:r>
              <a:rPr lang="en-GB" sz="2800" dirty="0" smtClean="0">
                <a:solidFill>
                  <a:schemeClr val="tx2"/>
                </a:solidFill>
              </a:rPr>
              <a:t>Near-real time monitoring example</a:t>
            </a:r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2944" y="4652528"/>
            <a:ext cx="1783763" cy="1228009"/>
          </a:xfrm>
          <a:solidFill>
            <a:schemeClr val="bg1"/>
          </a:solidFill>
        </p:spPr>
        <p:txBody>
          <a:bodyPr/>
          <a:lstStyle/>
          <a:p>
            <a:pPr marL="285750" lvl="1">
              <a:lnSpc>
                <a:spcPct val="120000"/>
              </a:lnSpc>
              <a:spcBef>
                <a:spcPts val="1200"/>
              </a:spcBef>
              <a:buClrTx/>
              <a:buSzPct val="140000"/>
            </a:pPr>
            <a:r>
              <a:rPr lang="en-GB" sz="1600" dirty="0" smtClean="0">
                <a:solidFill>
                  <a:schemeClr val="accent6"/>
                </a:solidFill>
              </a:rPr>
              <a:t>Landsat</a:t>
            </a:r>
          </a:p>
          <a:p>
            <a:pPr marL="285750" lvl="1">
              <a:lnSpc>
                <a:spcPct val="120000"/>
              </a:lnSpc>
              <a:spcBef>
                <a:spcPts val="1200"/>
              </a:spcBef>
              <a:buClrTx/>
              <a:buSzPct val="140000"/>
            </a:pPr>
            <a:r>
              <a:rPr lang="en-GB" sz="1600" dirty="0" smtClean="0">
                <a:solidFill>
                  <a:schemeClr val="tx1">
                    <a:lumMod val="75000"/>
                  </a:schemeClr>
                </a:solidFill>
              </a:rPr>
              <a:t>Sentinel-1</a:t>
            </a:r>
          </a:p>
          <a:p>
            <a:pPr marL="285750" lvl="1">
              <a:lnSpc>
                <a:spcPct val="120000"/>
              </a:lnSpc>
              <a:spcBef>
                <a:spcPts val="1200"/>
              </a:spcBef>
              <a:buClrTx/>
              <a:buSzPct val="140000"/>
            </a:pPr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PALSAR-2   </a:t>
            </a:r>
          </a:p>
          <a:p>
            <a:pPr marL="0" lvl="1" indent="0">
              <a:lnSpc>
                <a:spcPct val="120000"/>
              </a:lnSpc>
              <a:spcBef>
                <a:spcPts val="1200"/>
              </a:spcBef>
              <a:buClrTx/>
              <a:buSzPct val="140000"/>
              <a:buNone/>
            </a:pPr>
            <a:endParaRPr lang="en-GB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52413" lvl="1" indent="-252413">
              <a:lnSpc>
                <a:spcPct val="120000"/>
              </a:lnSpc>
              <a:spcBef>
                <a:spcPts val="1200"/>
              </a:spcBef>
              <a:buClrTx/>
              <a:buSzPct val="140000"/>
              <a:buFont typeface="Wingdings" pitchFamily="2" charset="2"/>
              <a:buChar char="§"/>
            </a:pPr>
            <a:endParaRPr lang="en-GB" sz="1600" dirty="0">
              <a:solidFill>
                <a:schemeClr val="tx1"/>
              </a:solidFill>
            </a:endParaRPr>
          </a:p>
          <a:p>
            <a:pPr marL="252413" lvl="1" indent="-252413">
              <a:lnSpc>
                <a:spcPct val="120000"/>
              </a:lnSpc>
              <a:spcBef>
                <a:spcPts val="1200"/>
              </a:spcBef>
              <a:buClrTx/>
              <a:buSzPct val="140000"/>
              <a:buFont typeface="Wingdings" pitchFamily="2" charset="2"/>
              <a:buChar char="§"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3986" y="1701785"/>
            <a:ext cx="3247697" cy="23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608083" y="1138598"/>
            <a:ext cx="5533696" cy="324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16" name="Picture 6" descr="D:\77_Publications\01 Bolivia Bayesian\Animations\single_pixel_v4_regif_cro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8598"/>
            <a:ext cx="9147514" cy="336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mora001\Desktop\CIFOR_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13" y="6031042"/>
            <a:ext cx="807663" cy="7363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699914" y="6482322"/>
            <a:ext cx="23651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Credit: Johannes Reiche</a:t>
            </a:r>
          </a:p>
        </p:txBody>
      </p:sp>
    </p:spTree>
    <p:extLst>
      <p:ext uri="{BB962C8B-B14F-4D97-AF65-F5344CB8AC3E}">
        <p14:creationId xmlns:p14="http://schemas.microsoft.com/office/powerpoint/2010/main" val="383515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77_Publications\01 Bolivia Bayesian\Figures_raw\Fig8_Results_maps_all_large_02122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2283" r="36539" b="15350"/>
          <a:stretch/>
        </p:blipFill>
        <p:spPr bwMode="auto">
          <a:xfrm>
            <a:off x="6553104" y="94592"/>
            <a:ext cx="2480540" cy="236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47178" y="5364388"/>
            <a:ext cx="8071945" cy="1434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5602" name="Picture 2" descr="D:\77_Publications\01 Bolivia Bayesian\Animations\Bayts_subset_750ms_loo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6" y="1427949"/>
            <a:ext cx="7539720" cy="5334180"/>
          </a:xfrm>
          <a:prstGeom prst="rect">
            <a:avLst/>
          </a:prstGeom>
          <a:noFill/>
          <a:ln w="95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63" y="6315080"/>
            <a:ext cx="4246179" cy="49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Placeholder 2"/>
          <p:cNvSpPr txBox="1">
            <a:spLocks/>
          </p:cNvSpPr>
          <p:nvPr/>
        </p:nvSpPr>
        <p:spPr>
          <a:xfrm>
            <a:off x="182277" y="1531852"/>
            <a:ext cx="3900873" cy="2099389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/>
            </a:solidFill>
          </a:ln>
        </p:spPr>
        <p:txBody>
          <a:bodyPr/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0" lvl="1">
              <a:lnSpc>
                <a:spcPct val="120000"/>
              </a:lnSpc>
              <a:spcBef>
                <a:spcPts val="1200"/>
              </a:spcBef>
              <a:buSzPct val="140000"/>
            </a:pPr>
            <a:r>
              <a:rPr lang="en-GB" b="1" dirty="0" smtClean="0">
                <a:solidFill>
                  <a:schemeClr val="tx2"/>
                </a:solidFill>
              </a:rPr>
              <a:t>Temporal accuracy                                    </a:t>
            </a:r>
            <a:r>
              <a:rPr lang="en-GB" dirty="0" smtClean="0">
                <a:solidFill>
                  <a:schemeClr val="tx2"/>
                </a:solidFill>
              </a:rPr>
              <a:t>(Mean time lag of detected changes)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buSzPct val="140000"/>
            </a:pPr>
            <a:r>
              <a:rPr lang="en-GB" sz="1600" dirty="0" smtClean="0"/>
              <a:t>Landsat     		=	60 days	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buSzPct val="140000"/>
            </a:pPr>
            <a:r>
              <a:rPr lang="en-GB" sz="1600" dirty="0" smtClean="0"/>
              <a:t>Sentinel-1 		= 	27 days</a:t>
            </a:r>
          </a:p>
          <a:p>
            <a:pPr marL="0" lvl="1">
              <a:lnSpc>
                <a:spcPct val="120000"/>
              </a:lnSpc>
              <a:spcBef>
                <a:spcPts val="1200"/>
              </a:spcBef>
              <a:buSzPct val="140000"/>
            </a:pPr>
            <a:r>
              <a:rPr lang="en-GB" sz="1600" dirty="0" smtClean="0"/>
              <a:t>Multi-sensor	=	19 days</a:t>
            </a:r>
          </a:p>
          <a:p>
            <a:pPr marL="252413" lvl="1" indent="-252413">
              <a:lnSpc>
                <a:spcPct val="120000"/>
              </a:lnSpc>
              <a:spcBef>
                <a:spcPts val="1200"/>
              </a:spcBef>
              <a:buSzPct val="140000"/>
              <a:buFont typeface="Wingdings" pitchFamily="2" charset="2"/>
              <a:buChar char="§"/>
            </a:pPr>
            <a:endParaRPr lang="en-GB" sz="1600" dirty="0" smtClean="0"/>
          </a:p>
          <a:p>
            <a:pPr marL="252413" lvl="1" indent="-252413">
              <a:lnSpc>
                <a:spcPct val="120000"/>
              </a:lnSpc>
              <a:spcBef>
                <a:spcPts val="1200"/>
              </a:spcBef>
              <a:buSzPct val="140000"/>
              <a:buFont typeface="Wingdings" pitchFamily="2" charset="2"/>
              <a:buChar char="§"/>
            </a:pPr>
            <a:endParaRPr lang="en-GB" sz="1600" dirty="0" smtClean="0"/>
          </a:p>
          <a:p>
            <a:pPr marL="252413" lvl="1" indent="-252413">
              <a:lnSpc>
                <a:spcPct val="120000"/>
              </a:lnSpc>
              <a:spcBef>
                <a:spcPts val="1200"/>
              </a:spcBef>
              <a:buSzPct val="140000"/>
              <a:buFont typeface="Wingdings" pitchFamily="2" charset="2"/>
              <a:buChar char="§"/>
            </a:pPr>
            <a:endParaRPr lang="en-GB" sz="16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06556" y="441588"/>
            <a:ext cx="6821404" cy="98636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927960" y="441588"/>
            <a:ext cx="556739" cy="4460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484699" y="441588"/>
            <a:ext cx="161577" cy="98636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82277" y="94592"/>
            <a:ext cx="387484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Detected deforestation </a:t>
            </a:r>
            <a:r>
              <a:rPr lang="en-GB" sz="2800" dirty="0" smtClean="0">
                <a:solidFill>
                  <a:schemeClr val="tx2"/>
                </a:solidFill>
              </a:rPr>
              <a:t>   </a:t>
            </a:r>
          </a:p>
          <a:p>
            <a:r>
              <a:rPr lang="en-GB" sz="2400" dirty="0" smtClean="0">
                <a:solidFill>
                  <a:schemeClr val="tx2"/>
                </a:solidFill>
              </a:rPr>
              <a:t>(</a:t>
            </a:r>
            <a:r>
              <a:rPr lang="en-GB" sz="2400" dirty="0">
                <a:solidFill>
                  <a:schemeClr val="tx2"/>
                </a:solidFill>
              </a:rPr>
              <a:t>10/2015 - 09/2016)</a:t>
            </a:r>
            <a:endParaRPr lang="en-GB" sz="2400" dirty="0"/>
          </a:p>
        </p:txBody>
      </p:sp>
      <p:pic>
        <p:nvPicPr>
          <p:cNvPr id="11" name="Picture 10" descr="C:\Users\mora001\Desktop\CIFOR_logo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13" y="6031042"/>
            <a:ext cx="807663" cy="73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831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smtClean="0"/>
              <a:t>Interactive forest monitoring system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6714"/>
            <a:ext cx="8546811" cy="311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8974" y="4550375"/>
            <a:ext cx="8447606" cy="16158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itchFamily="34" charset="0"/>
                <a:hlinkClick r:id="rId3"/>
              </a:rPr>
              <a:t>Operational </a:t>
            </a:r>
            <a:r>
              <a:rPr lang="en-GB" sz="1400" dirty="0" smtClean="0">
                <a:latin typeface="Verdana" pitchFamily="34" charset="0"/>
                <a:hlinkClick r:id="rId3"/>
              </a:rPr>
              <a:t>forest change monitoring </a:t>
            </a:r>
            <a:r>
              <a:rPr lang="en-GB" sz="1400" dirty="0">
                <a:latin typeface="Verdana" pitchFamily="34" charset="0"/>
                <a:hlinkClick r:id="rId3"/>
              </a:rPr>
              <a:t>in </a:t>
            </a:r>
            <a:r>
              <a:rPr lang="en-GB" sz="1400" dirty="0" err="1">
                <a:latin typeface="Verdana" pitchFamily="34" charset="0"/>
                <a:hlinkClick r:id="rId3"/>
              </a:rPr>
              <a:t>Kafa</a:t>
            </a:r>
            <a:r>
              <a:rPr lang="en-GB" sz="1400" dirty="0">
                <a:latin typeface="Verdana" pitchFamily="34" charset="0"/>
                <a:hlinkClick r:id="rId3"/>
              </a:rPr>
              <a:t> Biosphere Reserve, Ethiopia in near-real time mode since Oct. 2014 </a:t>
            </a:r>
            <a:endParaRPr lang="en-GB" sz="1400" dirty="0">
              <a:latin typeface="Verdana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itchFamily="34" charset="0"/>
                <a:hlinkClick r:id="rId4"/>
              </a:rPr>
              <a:t>Inception for system at national and local level in Peru – joint research incl. multi-level governance</a:t>
            </a:r>
            <a:endParaRPr lang="en-GB" sz="1400" dirty="0">
              <a:latin typeface="Verdana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itchFamily="34" charset="0"/>
              </a:rPr>
              <a:t>New PLOS-One collection of 12 research papers on feasibility and case studies: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itchFamily="34" charset="0"/>
                <a:hlinkClick r:id="rId5"/>
              </a:rPr>
              <a:t>http://</a:t>
            </a:r>
            <a:r>
              <a:rPr lang="en-GB" sz="1400" dirty="0" smtClean="0">
                <a:latin typeface="Verdana" pitchFamily="34" charset="0"/>
                <a:hlinkClick r:id="rId5"/>
              </a:rPr>
              <a:t>collections.plos.org/redd</a:t>
            </a:r>
            <a:r>
              <a:rPr lang="en-GB" sz="1400" dirty="0" smtClean="0">
                <a:latin typeface="Verdana" pitchFamily="34" charset="0"/>
              </a:rPr>
              <a:t> </a:t>
            </a:r>
            <a:endParaRPr lang="en-GB" sz="1400" dirty="0"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2294" y="4074323"/>
            <a:ext cx="3441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6"/>
              </a:rPr>
              <a:t>http://www.wageningenur.nl/cbm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7" descr="http://rdcc03.er.usgs.gov/silvacarbon/sites/default/files//SilvaCarbonLOGO_2.png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790" y="6166202"/>
            <a:ext cx="1992313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2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988"/>
            <a:ext cx="8229600" cy="1299290"/>
          </a:xfrm>
        </p:spPr>
        <p:txBody>
          <a:bodyPr/>
          <a:lstStyle/>
          <a:p>
            <a:r>
              <a:rPr lang="en-GB" sz="2800" dirty="0" smtClean="0"/>
              <a:t>Some open source Landsat/Sentinel</a:t>
            </a:r>
            <a:br>
              <a:rPr lang="en-GB" sz="2800" dirty="0" smtClean="0"/>
            </a:br>
            <a:r>
              <a:rPr lang="en-GB" sz="2800" dirty="0" smtClean="0"/>
              <a:t>time series tools</a:t>
            </a:r>
            <a:endParaRPr lang="en-GB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0636" y="1828800"/>
            <a:ext cx="8723364" cy="101263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bfast</a:t>
            </a:r>
            <a:r>
              <a:rPr lang="en-GB" sz="2000" dirty="0" smtClean="0"/>
              <a:t> (/ </a:t>
            </a:r>
            <a:r>
              <a:rPr lang="en-GB" sz="2000" dirty="0" err="1" smtClean="0"/>
              <a:t>bfastmonitor</a:t>
            </a:r>
            <a:r>
              <a:rPr lang="en-GB" sz="2000" dirty="0" smtClean="0"/>
              <a:t>) - </a:t>
            </a:r>
            <a:r>
              <a:rPr lang="en-GB" sz="2000" dirty="0" smtClean="0">
                <a:hlinkClick r:id="rId2"/>
              </a:rPr>
              <a:t>http://bfast.r-forge.r-project.org/</a:t>
            </a:r>
            <a:endParaRPr lang="en-GB" sz="20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strucchange</a:t>
            </a:r>
            <a:r>
              <a:rPr lang="en-GB" sz="2000" dirty="0" smtClean="0"/>
              <a:t> - </a:t>
            </a:r>
            <a:r>
              <a:rPr lang="en-GB" sz="2000" dirty="0" smtClean="0">
                <a:hlinkClick r:id="rId3"/>
              </a:rPr>
              <a:t>http://cran.r-project.org/web/packages/strucchange/index.html</a:t>
            </a:r>
            <a:endParaRPr lang="en-GB" sz="20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bfastSpatial</a:t>
            </a:r>
            <a:r>
              <a:rPr lang="en-GB" sz="2000" dirty="0" smtClean="0"/>
              <a:t> - </a:t>
            </a:r>
            <a:r>
              <a:rPr lang="en-GB" sz="2000" dirty="0" smtClean="0">
                <a:hlinkClick r:id="rId4"/>
              </a:rPr>
              <a:t>http://github.com/dutri001/bfastSpatial</a:t>
            </a:r>
            <a:endParaRPr lang="en-GB" sz="20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timeSyncR</a:t>
            </a:r>
            <a:r>
              <a:rPr lang="en-GB" sz="2000" dirty="0" smtClean="0"/>
              <a:t> - </a:t>
            </a:r>
            <a:r>
              <a:rPr lang="en-GB" sz="2000" dirty="0" smtClean="0">
                <a:hlinkClick r:id="rId5"/>
              </a:rPr>
              <a:t>http://github.com/bendv/timeSyncR</a:t>
            </a:r>
            <a:endParaRPr lang="en-GB" sz="20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rgrowth</a:t>
            </a:r>
            <a:r>
              <a:rPr lang="en-GB" sz="2000" dirty="0" smtClean="0"/>
              <a:t> - </a:t>
            </a:r>
            <a:r>
              <a:rPr lang="en-GB" sz="2000" dirty="0" smtClean="0">
                <a:hlinkClick r:id="rId6"/>
              </a:rPr>
              <a:t>http://github.com/bendv/rgrowth</a:t>
            </a:r>
            <a:endParaRPr lang="en-GB" sz="2000" dirty="0" smtClean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MulTiFuse</a:t>
            </a:r>
            <a:r>
              <a:rPr lang="en-GB" sz="2000" dirty="0" smtClean="0"/>
              <a:t> - </a:t>
            </a:r>
            <a:r>
              <a:rPr lang="en-GB" sz="2000" dirty="0" smtClean="0">
                <a:hlinkClick r:id="rId7"/>
              </a:rPr>
              <a:t>http://github.com/jreiche/multifuse</a:t>
            </a:r>
            <a:endParaRPr lang="en-GB" sz="2000" dirty="0" smtClean="0"/>
          </a:p>
          <a:p>
            <a:pPr marL="914400" lvl="1" indent="-457200" algn="l">
              <a:spcBef>
                <a:spcPts val="0"/>
              </a:spcBef>
              <a:buClr>
                <a:srgbClr val="005172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000" dirty="0" smtClean="0">
              <a:solidFill>
                <a:srgbClr val="00517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1000" y="154379"/>
            <a:ext cx="7772400" cy="9101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dirty="0" smtClean="0">
                <a:ea typeface="ＭＳ Ｐゴシック" pitchFamily="34" charset="-128"/>
              </a:rPr>
              <a:t>GOFC-GOLD: active support of UN Conventions, Global Assessment, Users &amp; Monitoring Programs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69124" y="1351635"/>
            <a:ext cx="6370124" cy="48748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/>
              <a:t>Coordinate land cover community ECV input to the WMO Global Climate Observing System (UNFCCC, GCOS)</a:t>
            </a:r>
          </a:p>
          <a:p>
            <a:pPr lvl="0">
              <a:lnSpc>
                <a:spcPct val="100000"/>
              </a:lnSpc>
            </a:pPr>
            <a:r>
              <a:rPr lang="en-GB" sz="2000" dirty="0" smtClean="0"/>
              <a:t>Community consensus guidance (i.e. validation, REDD+ Sourcebook, Biodiversity)</a:t>
            </a:r>
          </a:p>
          <a:p>
            <a:pPr lvl="0">
              <a:lnSpc>
                <a:spcPct val="100000"/>
              </a:lnSpc>
            </a:pPr>
            <a:r>
              <a:rPr lang="en-GB" sz="2000" dirty="0" smtClean="0"/>
              <a:t>Coordinate R&amp;D of Global Forest Observations Initiative (GFOI)</a:t>
            </a:r>
          </a:p>
          <a:p>
            <a:pPr>
              <a:lnSpc>
                <a:spcPct val="100000"/>
              </a:lnSpc>
            </a:pPr>
            <a:r>
              <a:rPr lang="en-GB" sz="2000" dirty="0" smtClean="0"/>
              <a:t>Develop </a:t>
            </a:r>
            <a:r>
              <a:rPr lang="en-GB" sz="2000" dirty="0" err="1" smtClean="0"/>
              <a:t>Worldbank</a:t>
            </a:r>
            <a:r>
              <a:rPr lang="en-GB" sz="2000" dirty="0" smtClean="0"/>
              <a:t> </a:t>
            </a:r>
            <a:r>
              <a:rPr lang="en-GB" sz="2000" dirty="0"/>
              <a:t>Forest Carbon Partnership training </a:t>
            </a:r>
            <a:r>
              <a:rPr lang="en-GB" sz="2000" dirty="0" smtClean="0"/>
              <a:t>materials / eLearning tools</a:t>
            </a:r>
          </a:p>
          <a:p>
            <a:pPr lvl="0">
              <a:lnSpc>
                <a:spcPct val="100000"/>
              </a:lnSpc>
            </a:pPr>
            <a:r>
              <a:rPr lang="en-GB" sz="2000" dirty="0"/>
              <a:t>Support to space agencies and global land monitoring </a:t>
            </a:r>
            <a:r>
              <a:rPr lang="en-GB" sz="2000" dirty="0" smtClean="0"/>
              <a:t>programs (user needs, standards)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Promote </a:t>
            </a:r>
            <a:r>
              <a:rPr lang="en-GB" sz="2000" dirty="0" smtClean="0"/>
              <a:t>transparency and free </a:t>
            </a:r>
            <a:r>
              <a:rPr lang="en-GB" sz="2000" dirty="0"/>
              <a:t>&amp; open source data and tools</a:t>
            </a:r>
          </a:p>
          <a:p>
            <a:pPr lvl="0">
              <a:lnSpc>
                <a:spcPct val="100000"/>
              </a:lnSpc>
            </a:pPr>
            <a:endParaRPr lang="en-GB" sz="1800" dirty="0"/>
          </a:p>
        </p:txBody>
      </p:sp>
      <p:pic>
        <p:nvPicPr>
          <p:cNvPr id="6" name="Picture 2" descr="GCOS_new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78" y="2316816"/>
            <a:ext cx="2120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91" y="3124763"/>
            <a:ext cx="1200663" cy="58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11" descr="logo_WB FCP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4845" y="4560652"/>
            <a:ext cx="972687" cy="710810"/>
          </a:xfrm>
          <a:prstGeom prst="rect">
            <a:avLst/>
          </a:prstGeom>
        </p:spPr>
      </p:pic>
      <p:pic>
        <p:nvPicPr>
          <p:cNvPr id="9" name="Picture 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08" y="1387202"/>
            <a:ext cx="1260631" cy="75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untitle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50"/>
          <a:stretch/>
        </p:blipFill>
        <p:spPr bwMode="auto">
          <a:xfrm>
            <a:off x="6901232" y="5404456"/>
            <a:ext cx="1876849" cy="73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1925" y="6205525"/>
            <a:ext cx="3293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hlinkClick r:id="rId7"/>
              </a:rPr>
              <a:t>http://www.gofcgold.wur.nl</a:t>
            </a:r>
            <a:r>
              <a:rPr lang="en-GB" sz="2000" b="1" dirty="0" smtClean="0">
                <a:hlinkClick r:id="rId7"/>
              </a:rPr>
              <a:t>/</a:t>
            </a:r>
            <a:endParaRPr lang="en-GB" sz="2000" b="1" dirty="0" smtClean="0"/>
          </a:p>
        </p:txBody>
      </p:sp>
      <p:pic>
        <p:nvPicPr>
          <p:cNvPr id="1026" name="Picture 2" descr="http://www.earthobservations.org/images/logos/GEO_logo_without_tex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33" y="3873965"/>
            <a:ext cx="985525" cy="5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ora001\Desktop\GOFC-logo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28" y="6187174"/>
            <a:ext cx="1516117" cy="594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6957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98087" y="-153061"/>
            <a:ext cx="8442796" cy="1299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dirty="0" smtClean="0"/>
              <a:t>GOFC-GOLD: R&amp;D coordination for the GFOI</a:t>
            </a:r>
            <a:endParaRPr lang="en-GB" sz="2400" dirty="0"/>
          </a:p>
        </p:txBody>
      </p:sp>
      <p:sp>
        <p:nvSpPr>
          <p:cNvPr id="69" name="Rectangle 68"/>
          <p:cNvSpPr/>
          <p:nvPr/>
        </p:nvSpPr>
        <p:spPr>
          <a:xfrm>
            <a:off x="7126224" y="2755398"/>
            <a:ext cx="1982301" cy="128423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R&amp;D teams addressing priorities in dedicate projects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71547" y="1222527"/>
            <a:ext cx="3026176" cy="914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Advocacy  role for novel data and approaches: potential and limitations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2258256" y="3027206"/>
            <a:ext cx="1440160" cy="648072"/>
          </a:xfrm>
          <a:prstGeom prst="roundRect">
            <a:avLst/>
          </a:prstGeom>
          <a:solidFill>
            <a:sysClr val="windowText" lastClr="0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Country needs / capacities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2384270" y="2091102"/>
            <a:ext cx="1188132" cy="43204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access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328486" y="3135218"/>
            <a:ext cx="1188132" cy="432048"/>
          </a:xfrm>
          <a:prstGeom prst="round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092682" y="3135218"/>
            <a:ext cx="1188132" cy="43204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384270" y="4179334"/>
            <a:ext cx="1206000" cy="576064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005C2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Capacity building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319485" y="5259454"/>
            <a:ext cx="1206134" cy="576064"/>
          </a:xfrm>
          <a:prstGeom prst="roundRect">
            <a:avLst/>
          </a:prstGeom>
          <a:solidFill>
            <a:srgbClr val="0070C0"/>
          </a:solidFill>
          <a:ln w="25400" cap="flat" cmpd="sng" algn="ctr">
            <a:solidFill>
              <a:srgbClr val="0037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Methods &amp; Guidance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6032294" y="4179334"/>
            <a:ext cx="1248520" cy="57606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72360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R&amp;D coordination</a:t>
            </a:r>
          </a:p>
        </p:txBody>
      </p:sp>
      <p:cxnSp>
        <p:nvCxnSpPr>
          <p:cNvPr id="80" name="Curved Connector 79"/>
          <p:cNvCxnSpPr>
            <a:stCxn id="74" idx="3"/>
            <a:endCxn id="76" idx="0"/>
          </p:cNvCxnSpPr>
          <p:nvPr/>
        </p:nvCxnSpPr>
        <p:spPr>
          <a:xfrm>
            <a:off x="3572403" y="2307126"/>
            <a:ext cx="3114346" cy="828092"/>
          </a:xfrm>
          <a:prstGeom prst="curved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81" name="Curved Connector 80"/>
          <p:cNvCxnSpPr>
            <a:stCxn id="76" idx="2"/>
          </p:cNvCxnSpPr>
          <p:nvPr/>
        </p:nvCxnSpPr>
        <p:spPr>
          <a:xfrm rot="16200000" flipH="1">
            <a:off x="6381247" y="3872775"/>
            <a:ext cx="611009" cy="1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82" name="Curved Connector 81"/>
          <p:cNvCxnSpPr>
            <a:stCxn id="73" idx="2"/>
          </p:cNvCxnSpPr>
          <p:nvPr/>
        </p:nvCxnSpPr>
        <p:spPr>
          <a:xfrm rot="5400000">
            <a:off x="2726308" y="3927307"/>
            <a:ext cx="504056" cy="1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83" name="Curved Connector 82"/>
          <p:cNvCxnSpPr/>
          <p:nvPr/>
        </p:nvCxnSpPr>
        <p:spPr>
          <a:xfrm rot="5400000">
            <a:off x="2690304" y="2775184"/>
            <a:ext cx="504056" cy="1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84" name="Curved Connector 83"/>
          <p:cNvCxnSpPr>
            <a:endCxn id="75" idx="1"/>
          </p:cNvCxnSpPr>
          <p:nvPr/>
        </p:nvCxnSpPr>
        <p:spPr>
          <a:xfrm flipV="1">
            <a:off x="3690984" y="3351242"/>
            <a:ext cx="637504" cy="7856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85" name="Curved Connector 84"/>
          <p:cNvCxnSpPr/>
          <p:nvPr/>
        </p:nvCxnSpPr>
        <p:spPr>
          <a:xfrm flipV="1">
            <a:off x="5524461" y="3361334"/>
            <a:ext cx="576064" cy="3052"/>
          </a:xfrm>
          <a:prstGeom prst="curvedConnector3">
            <a:avLst>
              <a:gd name="adj1" fmla="val 48236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86" name="Curved Connector 85"/>
          <p:cNvCxnSpPr>
            <a:endCxn id="73" idx="1"/>
          </p:cNvCxnSpPr>
          <p:nvPr/>
        </p:nvCxnSpPr>
        <p:spPr>
          <a:xfrm flipV="1">
            <a:off x="1664190" y="3351242"/>
            <a:ext cx="594066" cy="4714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none"/>
          </a:ln>
          <a:effectLst/>
        </p:spPr>
      </p:cxnSp>
      <p:sp>
        <p:nvSpPr>
          <p:cNvPr id="88" name="Rounded Rectangle 87"/>
          <p:cNvSpPr/>
          <p:nvPr/>
        </p:nvSpPr>
        <p:spPr>
          <a:xfrm>
            <a:off x="800094" y="3099213"/>
            <a:ext cx="864000" cy="576000"/>
          </a:xfrm>
          <a:prstGeom prst="roundRect">
            <a:avLst/>
          </a:prstGeom>
          <a:solidFill>
            <a:srgbClr val="C00000"/>
          </a:solidFill>
          <a:ln w="25400" cap="flat" cmpd="sng" algn="ctr">
            <a:solidFill>
              <a:srgbClr val="5C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Space Data</a:t>
            </a:r>
          </a:p>
        </p:txBody>
      </p:sp>
      <p:cxnSp>
        <p:nvCxnSpPr>
          <p:cNvPr id="89" name="Curved Connector 88"/>
          <p:cNvCxnSpPr>
            <a:stCxn id="79" idx="2"/>
            <a:endCxn id="78" idx="3"/>
          </p:cNvCxnSpPr>
          <p:nvPr/>
        </p:nvCxnSpPr>
        <p:spPr>
          <a:xfrm rot="5400000">
            <a:off x="5695043" y="4585975"/>
            <a:ext cx="792088" cy="1130935"/>
          </a:xfrm>
          <a:prstGeom prst="curved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1" name="Curved Connector 90"/>
          <p:cNvCxnSpPr>
            <a:stCxn id="88" idx="0"/>
            <a:endCxn id="74" idx="1"/>
          </p:cNvCxnSpPr>
          <p:nvPr/>
        </p:nvCxnSpPr>
        <p:spPr>
          <a:xfrm rot="5400000" flipH="1" flipV="1">
            <a:off x="1412142" y="2127085"/>
            <a:ext cx="792087" cy="1152176"/>
          </a:xfrm>
          <a:prstGeom prst="curved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93" name="Curved Connector 92"/>
          <p:cNvCxnSpPr>
            <a:stCxn id="88" idx="2"/>
            <a:endCxn id="77" idx="1"/>
          </p:cNvCxnSpPr>
          <p:nvPr/>
        </p:nvCxnSpPr>
        <p:spPr>
          <a:xfrm rot="16200000" flipH="1">
            <a:off x="1412109" y="3495201"/>
            <a:ext cx="792153" cy="1152176"/>
          </a:xfrm>
          <a:prstGeom prst="curved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94" name="Curved Connector 93"/>
          <p:cNvCxnSpPr>
            <a:stCxn id="77" idx="3"/>
            <a:endCxn id="79" idx="1"/>
          </p:cNvCxnSpPr>
          <p:nvPr/>
        </p:nvCxnSpPr>
        <p:spPr>
          <a:xfrm>
            <a:off x="3590270" y="4467366"/>
            <a:ext cx="2442024" cy="127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none"/>
          </a:ln>
          <a:effectLst/>
        </p:spPr>
      </p:cxnSp>
      <p:cxnSp>
        <p:nvCxnSpPr>
          <p:cNvPr id="95" name="Curved Connector 94"/>
          <p:cNvCxnSpPr>
            <a:stCxn id="77" idx="3"/>
            <a:endCxn id="75" idx="2"/>
          </p:cNvCxnSpPr>
          <p:nvPr/>
        </p:nvCxnSpPr>
        <p:spPr>
          <a:xfrm flipV="1">
            <a:off x="3590270" y="3567266"/>
            <a:ext cx="1332282" cy="900100"/>
          </a:xfrm>
          <a:prstGeom prst="curved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97" name="Curved Connector 96"/>
          <p:cNvCxnSpPr>
            <a:stCxn id="79" idx="1"/>
            <a:endCxn id="75" idx="2"/>
          </p:cNvCxnSpPr>
          <p:nvPr/>
        </p:nvCxnSpPr>
        <p:spPr>
          <a:xfrm rot="10800000">
            <a:off x="4922552" y="3567266"/>
            <a:ext cx="1109742" cy="900100"/>
          </a:xfrm>
          <a:prstGeom prst="curved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98" name="Curved Connector 97"/>
          <p:cNvCxnSpPr>
            <a:stCxn id="77" idx="2"/>
            <a:endCxn id="78" idx="1"/>
          </p:cNvCxnSpPr>
          <p:nvPr/>
        </p:nvCxnSpPr>
        <p:spPr>
          <a:xfrm rot="16200000" flipH="1">
            <a:off x="3257333" y="4485340"/>
            <a:ext cx="792088" cy="1332215"/>
          </a:xfrm>
          <a:prstGeom prst="curvedConnector2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00" name="Rectangle 99"/>
          <p:cNvSpPr/>
          <p:nvPr/>
        </p:nvSpPr>
        <p:spPr>
          <a:xfrm>
            <a:off x="4268440" y="1592984"/>
            <a:ext cx="3244199" cy="914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Assessing country needs to define R&amp;D priorities and stimulate research and funding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879952" y="5227573"/>
            <a:ext cx="3208445" cy="159014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synthesis (expert workshops) on key issues (countries, donors) and regular updates of guidance documents (GFOI MGD)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761961" y="5193309"/>
            <a:ext cx="3026176" cy="914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Development of training materials and joint capacity building activities </a:t>
            </a:r>
          </a:p>
        </p:txBody>
      </p:sp>
    </p:spTree>
    <p:extLst>
      <p:ext uri="{BB962C8B-B14F-4D97-AF65-F5344CB8AC3E}">
        <p14:creationId xmlns:p14="http://schemas.microsoft.com/office/powerpoint/2010/main" val="363895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  <p:bldP spid="100" grpId="0" animBg="1"/>
      <p:bldP spid="101" grpId="0" animBg="1"/>
      <p:bldP spid="1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965" y="337068"/>
            <a:ext cx="8442796" cy="840125"/>
          </a:xfrm>
        </p:spPr>
        <p:txBody>
          <a:bodyPr/>
          <a:lstStyle/>
          <a:p>
            <a:r>
              <a:rPr lang="en-GB" sz="2400" dirty="0" smtClean="0"/>
              <a:t>Training materials for </a:t>
            </a:r>
            <a:r>
              <a:rPr lang="en-GB" sz="2400" dirty="0"/>
              <a:t>REDD+ </a:t>
            </a:r>
            <a:r>
              <a:rPr lang="en-GB" sz="2400" dirty="0" smtClean="0"/>
              <a:t>monitoring</a:t>
            </a: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195256" y="1255680"/>
            <a:ext cx="92991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5172"/>
                </a:solidFill>
              </a:rPr>
              <a:t>14 modules: lectures, country examples, exercises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5172"/>
                </a:solidFill>
              </a:rPr>
              <a:t>3 languages </a:t>
            </a:r>
            <a:r>
              <a:rPr lang="en-GB" sz="2400" dirty="0">
                <a:solidFill>
                  <a:srgbClr val="005172"/>
                </a:solidFill>
              </a:rPr>
              <a:t>(English, French, Spanish)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5172"/>
                </a:solidFill>
              </a:rPr>
              <a:t>30</a:t>
            </a:r>
            <a:r>
              <a:rPr lang="en-GB" sz="2400" dirty="0">
                <a:solidFill>
                  <a:srgbClr val="005172"/>
                </a:solidFill>
              </a:rPr>
              <a:t>+ authors, regular updates incl. scientific </a:t>
            </a:r>
            <a:r>
              <a:rPr lang="en-GB" sz="2400" dirty="0" smtClean="0">
                <a:solidFill>
                  <a:srgbClr val="005172"/>
                </a:solidFill>
              </a:rPr>
              <a:t>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5172"/>
                </a:solidFill>
              </a:rPr>
              <a:t>Regional workshops (Asia, Africa, Latin America)</a:t>
            </a:r>
            <a:endParaRPr lang="en-GB" sz="2400" dirty="0">
              <a:solidFill>
                <a:srgbClr val="00517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5172"/>
                </a:solidFill>
              </a:rPr>
              <a:t>Recorded lectures and E-learning tools and webinars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5172"/>
              </a:solidFill>
            </a:endParaRPr>
          </a:p>
        </p:txBody>
      </p:sp>
      <p:pic>
        <p:nvPicPr>
          <p:cNvPr id="7" name="Afbeelding 11" descr="logo_WB FCP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41" y="5153631"/>
            <a:ext cx="964419" cy="70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GOFC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75" y="5109936"/>
            <a:ext cx="1700939" cy="7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us-gov-logo-stacked-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53" y="5241469"/>
            <a:ext cx="1349484" cy="6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UN REDD LOGO ALL RGB-07 em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82" y="4942066"/>
            <a:ext cx="1574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Inline image 1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02" y="6148509"/>
            <a:ext cx="1579485" cy="4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8" y="4768629"/>
            <a:ext cx="10001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bu_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80" y="6119946"/>
            <a:ext cx="1089571" cy="4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http://rdcc03.er.usgs.gov/silvacarbon/sites/default/files//SilvaCarbonLOGO_2.png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5624539"/>
            <a:ext cx="1992313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7842" y="3550497"/>
            <a:ext cx="86352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u="sng" dirty="0">
                <a:solidFill>
                  <a:srgbClr val="005172"/>
                </a:solidFill>
                <a:hlinkClick r:id="rId12"/>
              </a:rPr>
              <a:t>http://www.gofcgold.wur.nl/redd/training-materials</a:t>
            </a:r>
            <a:r>
              <a:rPr lang="en-GB" sz="2600" u="sng" dirty="0" smtClean="0">
                <a:solidFill>
                  <a:srgbClr val="005172"/>
                </a:solidFill>
                <a:hlinkClick r:id="rId12"/>
              </a:rPr>
              <a:t>/</a:t>
            </a:r>
            <a:r>
              <a:rPr lang="en-GB" sz="2600" u="sng" dirty="0" smtClean="0">
                <a:solidFill>
                  <a:srgbClr val="005172"/>
                </a:solidFill>
              </a:rPr>
              <a:t> </a:t>
            </a:r>
            <a:r>
              <a:rPr lang="en-GB" dirty="0">
                <a:solidFill>
                  <a:srgbClr val="005172"/>
                </a:solidFill>
              </a:rPr>
              <a:t/>
            </a:r>
            <a:br>
              <a:rPr lang="en-GB" dirty="0">
                <a:solidFill>
                  <a:srgbClr val="005172"/>
                </a:solidFill>
              </a:rPr>
            </a:br>
            <a:r>
              <a:rPr lang="en-GB" u="sng" dirty="0">
                <a:solidFill>
                  <a:srgbClr val="005172"/>
                </a:solidFill>
                <a:hlinkClick r:id="rId13"/>
              </a:rPr>
              <a:t>https://www.forestcarbonpartnership.org/redd-training-material-forest-monitoring</a:t>
            </a:r>
            <a:endParaRPr lang="en-GB" u="sng" dirty="0">
              <a:solidFill>
                <a:srgbClr val="005172"/>
              </a:solidFill>
            </a:endParaRPr>
          </a:p>
        </p:txBody>
      </p:sp>
      <p:pic>
        <p:nvPicPr>
          <p:cNvPr id="17" name="Picture 2" descr="untitle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582" y="6018911"/>
            <a:ext cx="1111660" cy="67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33" y="6102654"/>
            <a:ext cx="1332119" cy="6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9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192088"/>
            <a:ext cx="8442796" cy="840125"/>
          </a:xfrm>
        </p:spPr>
        <p:txBody>
          <a:bodyPr/>
          <a:lstStyle/>
          <a:p>
            <a:r>
              <a:rPr lang="en-GB" sz="2400" dirty="0" smtClean="0"/>
              <a:t>4 training the trainers workshop – multiplier effect </a:t>
            </a:r>
            <a:endParaRPr lang="en-GB" sz="2400" dirty="0"/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2741" r="13305" b="15104"/>
          <a:stretch/>
        </p:blipFill>
        <p:spPr bwMode="auto">
          <a:xfrm>
            <a:off x="670287" y="1045276"/>
            <a:ext cx="7480935" cy="4508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 descr="logo_WB FCP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37" y="6095683"/>
            <a:ext cx="946938" cy="69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GOFC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80" y="5994041"/>
            <a:ext cx="1742852" cy="75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t="7094" r="66136" b="76884"/>
          <a:stretch>
            <a:fillRect/>
          </a:stretch>
        </p:blipFill>
        <p:spPr bwMode="auto">
          <a:xfrm>
            <a:off x="4822620" y="6059966"/>
            <a:ext cx="1471614" cy="66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5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158"/>
            <a:ext cx="8229600" cy="1091065"/>
          </a:xfrm>
        </p:spPr>
        <p:txBody>
          <a:bodyPr/>
          <a:lstStyle/>
          <a:p>
            <a:r>
              <a:rPr lang="en-GB" sz="2800" dirty="0" smtClean="0"/>
              <a:t>Land </a:t>
            </a:r>
            <a:r>
              <a:rPr lang="en-GB" sz="2800" dirty="0"/>
              <a:t>monitoring, transparency and the Paris </a:t>
            </a:r>
            <a:r>
              <a:rPr lang="en-GB" sz="2800" dirty="0" smtClean="0"/>
              <a:t>Agreement</a:t>
            </a:r>
            <a:endParaRPr lang="en-GB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7138" y="1400291"/>
            <a:ext cx="8723364" cy="4975038"/>
          </a:xfrm>
          <a:prstGeom prst="rect">
            <a:avLst/>
          </a:prstGeom>
        </p:spPr>
        <p:txBody>
          <a:bodyPr/>
          <a:lstStyle/>
          <a:p>
            <a:pPr marL="457200" indent="-457200" algn="l">
              <a:spcBef>
                <a:spcPts val="600"/>
              </a:spcBef>
              <a:buClr>
                <a:srgbClr val="005172"/>
              </a:buClr>
              <a:buSzPct val="100000"/>
              <a:buFont typeface="+mj-lt"/>
              <a:buAutoNum type="arabicPeriod"/>
              <a:defRPr/>
            </a:pPr>
            <a:r>
              <a:rPr lang="en-GB" sz="2200" dirty="0" smtClean="0">
                <a:solidFill>
                  <a:srgbClr val="005172"/>
                </a:solidFill>
                <a:latin typeface="+mn-lt"/>
              </a:rPr>
              <a:t>Forests strong in Paris agreement (Art. 5) versus efforts should not harm food production (Art.2)</a:t>
            </a:r>
          </a:p>
          <a:p>
            <a:pPr marL="457200" indent="-457200" algn="l">
              <a:spcBef>
                <a:spcPts val="600"/>
              </a:spcBef>
              <a:buClr>
                <a:srgbClr val="005172"/>
              </a:buClr>
              <a:buSzPct val="100000"/>
              <a:buFont typeface="+mj-lt"/>
              <a:buAutoNum type="arabicPeriod"/>
              <a:defRPr/>
            </a:pPr>
            <a:r>
              <a:rPr lang="en-GB" sz="2200" dirty="0" smtClean="0">
                <a:solidFill>
                  <a:srgbClr val="005172"/>
                </a:solidFill>
                <a:latin typeface="+mn-lt"/>
              </a:rPr>
              <a:t>Land use sector is unique, i.e. in its large negative emissions potential (1,5-2 degree target):</a:t>
            </a:r>
          </a:p>
          <a:p>
            <a:pPr marL="914400" lvl="1" indent="-457200" algn="l">
              <a:spcBef>
                <a:spcPts val="600"/>
              </a:spcBef>
              <a:buClr>
                <a:srgbClr val="00517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srgbClr val="005172"/>
                </a:solidFill>
                <a:latin typeface="+mn-lt"/>
              </a:rPr>
              <a:t>Forests - only proven Carbon Capture &amp; Storage </a:t>
            </a:r>
          </a:p>
          <a:p>
            <a:pPr marL="457200" indent="-457200" algn="l">
              <a:spcBef>
                <a:spcPts val="600"/>
              </a:spcBef>
              <a:buClr>
                <a:srgbClr val="005172"/>
              </a:buClr>
              <a:buSzPct val="100000"/>
              <a:buFont typeface="+mj-lt"/>
              <a:buAutoNum type="arabicPeriod"/>
              <a:defRPr/>
            </a:pPr>
            <a:r>
              <a:rPr lang="en-GB" sz="2200" dirty="0" smtClean="0">
                <a:solidFill>
                  <a:srgbClr val="005172"/>
                </a:solidFill>
                <a:latin typeface="+mn-lt"/>
              </a:rPr>
              <a:t>Key issues:</a:t>
            </a:r>
          </a:p>
          <a:p>
            <a:pPr marL="914400" lvl="1" indent="-457200">
              <a:spcBef>
                <a:spcPts val="600"/>
              </a:spcBef>
              <a:buClr>
                <a:srgbClr val="00517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005172"/>
                </a:solidFill>
                <a:latin typeface="+mn-lt"/>
              </a:rPr>
              <a:t>Enhancing transparency framework</a:t>
            </a:r>
          </a:p>
          <a:p>
            <a:pPr marL="914400" lvl="1" indent="-457200" algn="l">
              <a:spcBef>
                <a:spcPts val="600"/>
              </a:spcBef>
              <a:buClr>
                <a:srgbClr val="00517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latin typeface="+mn-lt"/>
              </a:rPr>
              <a:t>Regular stock-taking by countries</a:t>
            </a:r>
          </a:p>
          <a:p>
            <a:pPr marL="914400" lvl="1" indent="-457200" algn="l">
              <a:spcBef>
                <a:spcPts val="600"/>
              </a:spcBef>
              <a:buClr>
                <a:srgbClr val="00517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latin typeface="+mn-lt"/>
              </a:rPr>
              <a:t>Global stocktake</a:t>
            </a:r>
          </a:p>
          <a:p>
            <a:pPr marL="914400" lvl="1" indent="-457200" algn="l">
              <a:spcBef>
                <a:spcPts val="600"/>
              </a:spcBef>
              <a:buClr>
                <a:srgbClr val="005172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srgbClr val="005172"/>
                </a:solidFill>
                <a:latin typeface="+mn-lt"/>
              </a:rPr>
              <a:t>Stimulating and implementing activities (bottom up)</a:t>
            </a:r>
          </a:p>
        </p:txBody>
      </p:sp>
    </p:spTree>
    <p:extLst>
      <p:ext uri="{BB962C8B-B14F-4D97-AF65-F5344CB8AC3E}">
        <p14:creationId xmlns:p14="http://schemas.microsoft.com/office/powerpoint/2010/main" val="41943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75685"/>
          </a:xfrm>
        </p:spPr>
        <p:txBody>
          <a:bodyPr/>
          <a:lstStyle/>
          <a:p>
            <a:r>
              <a:rPr lang="en-GB" sz="2400" dirty="0" smtClean="0"/>
              <a:t>Land cover/use for Sustainable Development Goals</a:t>
            </a:r>
            <a:endParaRPr lang="en-GB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1445260"/>
            <a:ext cx="8366760" cy="471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8389" y="1117508"/>
            <a:ext cx="3647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17 goals, </a:t>
            </a:r>
            <a:r>
              <a:rPr lang="en-GB" dirty="0" smtClean="0"/>
              <a:t>169 </a:t>
            </a:r>
            <a:r>
              <a:rPr lang="en-GB" dirty="0"/>
              <a:t>targets, </a:t>
            </a:r>
            <a:r>
              <a:rPr lang="en-GB" dirty="0" smtClean="0"/>
              <a:t>230 </a:t>
            </a:r>
            <a:r>
              <a:rPr lang="en-GB" dirty="0"/>
              <a:t>i</a:t>
            </a:r>
            <a:r>
              <a:rPr lang="en-GB" dirty="0" smtClean="0"/>
              <a:t>ndicators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128940" y="1117508"/>
            <a:ext cx="4262705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b="1" dirty="0" smtClean="0">
                <a:solidFill>
                  <a:schemeClr val="tx2"/>
                </a:solidFill>
                <a:latin typeface="Verdana" pitchFamily="34" charset="0"/>
              </a:rPr>
              <a:t>Land use / land cover datasets essential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35" y="1439594"/>
            <a:ext cx="49327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b="1" dirty="0" smtClean="0">
                <a:solidFill>
                  <a:schemeClr val="accent5"/>
                </a:solidFill>
                <a:latin typeface="Verdana" pitchFamily="34" charset="0"/>
              </a:rPr>
              <a:t>Land use / land cover datasets complementary</a:t>
            </a:r>
          </a:p>
        </p:txBody>
      </p:sp>
      <p:sp>
        <p:nvSpPr>
          <p:cNvPr id="29" name="Oval 28"/>
          <p:cNvSpPr/>
          <p:nvPr/>
        </p:nvSpPr>
        <p:spPr>
          <a:xfrm>
            <a:off x="3137095" y="1829973"/>
            <a:ext cx="1505243" cy="1477108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9615" y="3216813"/>
            <a:ext cx="1505243" cy="1477108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55355" y="3216813"/>
            <a:ext cx="1505243" cy="1477108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175695" y="3232054"/>
            <a:ext cx="1505243" cy="1477108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65495" y="4603654"/>
            <a:ext cx="1505243" cy="1477108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37094" y="4603654"/>
            <a:ext cx="1505243" cy="1477108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455355" y="4603654"/>
            <a:ext cx="1505243" cy="1477108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849290" y="1458559"/>
            <a:ext cx="266400" cy="265523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850858" y="1120755"/>
            <a:ext cx="266400" cy="265523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43278" y="4603654"/>
            <a:ext cx="1505243" cy="1477108"/>
          </a:xfrm>
          <a:prstGeom prst="ellipse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389" y="6233939"/>
            <a:ext cx="914400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GOFC-GOLD SDG </a:t>
            </a:r>
            <a:r>
              <a:rPr lang="en-GB" dirty="0" smtClean="0"/>
              <a:t>assessment: </a:t>
            </a:r>
          </a:p>
          <a:p>
            <a:r>
              <a:rPr lang="en-GB" sz="1600" u="sng" dirty="0" smtClean="0">
                <a:hlinkClick r:id="rId4"/>
              </a:rPr>
              <a:t>http</a:t>
            </a:r>
            <a:r>
              <a:rPr lang="en-GB" sz="1600" u="sng" dirty="0">
                <a:hlinkClick r:id="rId4"/>
              </a:rPr>
              <a:t>://www.gofcgold.wur.nl/documents/newsletter/Sustainable_Development_Goals-infobrief.pdf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2914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112933"/>
            <a:ext cx="2861733" cy="745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91642" y="170919"/>
            <a:ext cx="8442796" cy="1353086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Land Cover Data for Sustainable Dev. Goals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70387"/>
              </p:ext>
            </p:extLst>
          </p:nvPr>
        </p:nvGraphicFramePr>
        <p:xfrm>
          <a:off x="468831" y="787376"/>
          <a:ext cx="8115307" cy="4752732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5143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91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91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91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91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91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955675">
                <a:tc gridSpan="2">
                  <a:txBody>
                    <a:bodyPr/>
                    <a:lstStyle/>
                    <a:p>
                      <a:r>
                        <a:rPr lang="en-GB" sz="1600" dirty="0" smtClean="0"/>
                        <a:t>SDGs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 Use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 Cover</a:t>
                      </a:r>
                      <a:r>
                        <a:rPr lang="en-GB" sz="1400" baseline="0" dirty="0" smtClean="0"/>
                        <a:t>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Land</a:t>
                      </a:r>
                      <a:r>
                        <a:rPr lang="en-GB" sz="1400" baseline="0" dirty="0" smtClean="0"/>
                        <a:t> Cover</a:t>
                      </a:r>
                      <a:r>
                        <a:rPr lang="en-GB" sz="1400" dirty="0" smtClean="0"/>
                        <a:t> Change data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Biomass data (AGB)</a:t>
                      </a:r>
                      <a:endParaRPr lang="en-GB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Fire data </a:t>
                      </a:r>
                      <a:r>
                        <a:rPr lang="en-GB" sz="1100" dirty="0" smtClean="0"/>
                        <a:t>(Active fires, burnt areas)</a:t>
                      </a:r>
                      <a:endParaRPr lang="en-GB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Zero hunger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Clean water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Industry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Cities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Consumption</a:t>
                      </a:r>
                      <a:r>
                        <a:rPr lang="en-GB" sz="1400" baseline="0" dirty="0" smtClean="0"/>
                        <a:t> &amp; production</a:t>
                      </a:r>
                      <a:endParaRPr lang="en-GB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Climate action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Life below water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84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Life on land</a:t>
                      </a:r>
                      <a:endParaRPr lang="en-GB" sz="1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6" t="10781" r="50545" b="62520"/>
          <a:stretch/>
        </p:blipFill>
        <p:spPr bwMode="auto">
          <a:xfrm>
            <a:off x="539155" y="1794534"/>
            <a:ext cx="366693" cy="36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39315" r="83071" b="33473"/>
          <a:stretch/>
        </p:blipFill>
        <p:spPr bwMode="auto">
          <a:xfrm>
            <a:off x="540101" y="2263298"/>
            <a:ext cx="365498" cy="37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6" t="39973" r="34274" b="32205"/>
          <a:stretch/>
        </p:blipFill>
        <p:spPr bwMode="auto">
          <a:xfrm>
            <a:off x="549629" y="2720032"/>
            <a:ext cx="357988" cy="38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6" t="39366" r="2095" b="34295"/>
          <a:stretch/>
        </p:blipFill>
        <p:spPr bwMode="auto">
          <a:xfrm>
            <a:off x="542849" y="3206648"/>
            <a:ext cx="370353" cy="36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68875" r="82765" b="3231"/>
          <a:stretch/>
        </p:blipFill>
        <p:spPr bwMode="auto">
          <a:xfrm>
            <a:off x="546142" y="3683498"/>
            <a:ext cx="364961" cy="38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68605" r="66454" b="3231"/>
          <a:stretch/>
        </p:blipFill>
        <p:spPr bwMode="auto">
          <a:xfrm>
            <a:off x="542656" y="4163504"/>
            <a:ext cx="374062" cy="3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4" t="69714" r="50317" b="4707"/>
          <a:stretch/>
        </p:blipFill>
        <p:spPr bwMode="auto">
          <a:xfrm>
            <a:off x="540101" y="4672135"/>
            <a:ext cx="370109" cy="35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713" r="34426" b="3941"/>
          <a:stretch/>
        </p:blipFill>
        <p:spPr bwMode="auto">
          <a:xfrm>
            <a:off x="525147" y="5121168"/>
            <a:ext cx="379991" cy="37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300561"/>
              </p:ext>
            </p:extLst>
          </p:nvPr>
        </p:nvGraphicFramePr>
        <p:xfrm>
          <a:off x="3134448" y="5632873"/>
          <a:ext cx="5500160" cy="792480"/>
        </p:xfrm>
        <a:graphic>
          <a:graphicData uri="http://schemas.openxmlformats.org/drawingml/2006/table">
            <a:tbl>
              <a:tblPr firstRow="1" bandRow="1" bandCol="1">
                <a:tableStyleId>{69012ECD-51FC-41F1-AA8D-1B2483CD663E}</a:tableStyleId>
              </a:tblPr>
              <a:tblGrid>
                <a:gridCol w="1375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29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293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Essential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essential / complementary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Complementary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Not relevant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4553" y="5664210"/>
            <a:ext cx="313900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  <a:t>Importance of data for</a:t>
            </a:r>
            <a:b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</a:br>
            <a: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  <a:t>indicators in place</a:t>
            </a:r>
            <a:b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</a:br>
            <a:r>
              <a:rPr lang="en-GB" sz="1600" b="1" dirty="0" smtClean="0">
                <a:solidFill>
                  <a:schemeClr val="accent6"/>
                </a:solidFill>
                <a:latin typeface="Verdana" pitchFamily="34" charset="0"/>
              </a:rPr>
              <a:t>to monitor targets/goals: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48546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GOFC-GOLD SDG </a:t>
            </a:r>
            <a:r>
              <a:rPr lang="en-GB" sz="1400" dirty="0" smtClean="0"/>
              <a:t>assessment: </a:t>
            </a:r>
            <a:r>
              <a:rPr lang="en-GB" sz="1200" u="sng" dirty="0">
                <a:hlinkClick r:id="rId9"/>
              </a:rPr>
              <a:t>http://www.gofcgold.wur.nl/documents/newsletter/Sustainable_Development_Goals-infobrief.pdf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1479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92069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 smtClean="0"/>
              <a:t>Data requirements for </a:t>
            </a:r>
            <a:r>
              <a:rPr lang="en-GB" dirty="0"/>
              <a:t>land sub-categories</a:t>
            </a:r>
            <a:br>
              <a:rPr lang="en-GB" dirty="0"/>
            </a:br>
            <a:r>
              <a:rPr lang="en-GB" sz="1400" dirty="0"/>
              <a:t>LU / LC monitoring provides important data </a:t>
            </a:r>
            <a:r>
              <a:rPr lang="en-GB" sz="1400" dirty="0" smtClean="0"/>
              <a:t>to </a:t>
            </a:r>
            <a:r>
              <a:rPr lang="en-GB" sz="1400" dirty="0"/>
              <a:t>monitor 8 goals, 29 targets, and 33 indicators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9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244618" y="5740132"/>
            <a:ext cx="2903008" cy="1077218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/>
              <a:t># The numbers in the pie charts refer to the number of indicators for which </a:t>
            </a:r>
            <a:r>
              <a:rPr lang="en-GB" sz="1600" dirty="0" smtClean="0"/>
              <a:t>the spatial data requirements apply.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521729" y="1150883"/>
            <a:ext cx="463969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Verdana"/>
              </a:rPr>
              <a:t>Land Use data</a:t>
            </a:r>
            <a:endParaRPr lang="en-GB" sz="2000" b="1" dirty="0">
              <a:latin typeface="Verdan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55634" y="1150883"/>
            <a:ext cx="5092675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Verdana"/>
              </a:rPr>
              <a:t>Land Cover data</a:t>
            </a:r>
            <a:endParaRPr lang="en-GB" sz="2000" b="1" dirty="0">
              <a:latin typeface="Verdan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81768" y="4124662"/>
            <a:ext cx="557021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Verdana"/>
              </a:rPr>
              <a:t>Land Cover Change data</a:t>
            </a:r>
            <a:endParaRPr lang="en-GB" sz="2000" b="1" dirty="0">
              <a:latin typeface="Verdana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56" y="4671004"/>
            <a:ext cx="4044699" cy="210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3" y="1725641"/>
            <a:ext cx="3820476" cy="223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0" y="1699600"/>
            <a:ext cx="4451857" cy="242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8376" y="5004486"/>
            <a:ext cx="23373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GOFC-GOLD SDG </a:t>
            </a:r>
            <a:r>
              <a:rPr lang="en-GB" sz="1400" dirty="0" smtClean="0"/>
              <a:t>assessment: </a:t>
            </a:r>
            <a:r>
              <a:rPr lang="en-GB" sz="1200" u="sng" dirty="0">
                <a:hlinkClick r:id="rId6"/>
              </a:rPr>
              <a:t>http://www.gofcgold.wur.nl/documents/newsletter/Sustainable_Development_Goals-infobrief.pdf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9352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5858</TotalTime>
  <Words>969</Words>
  <Application>Microsoft Macintosh PowerPoint</Application>
  <PresentationFormat>On-screen Show (4:3)</PresentationFormat>
  <Paragraphs>129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Wageningen UR</vt:lpstr>
      <vt:lpstr>Thème Office</vt:lpstr>
      <vt:lpstr>PowerPoint Presentation</vt:lpstr>
      <vt:lpstr>GOFC-GOLD: active support of UN Conventions, Global Assessment, Users &amp; Monitoring Programs</vt:lpstr>
      <vt:lpstr>PowerPoint Presentation</vt:lpstr>
      <vt:lpstr>Training materials for REDD+ monitoring</vt:lpstr>
      <vt:lpstr>4 training the trainers workshop – multiplier effect </vt:lpstr>
      <vt:lpstr>Land monitoring, transparency and the Paris Agreement</vt:lpstr>
      <vt:lpstr>Land cover/use for Sustainable Development Goals</vt:lpstr>
      <vt:lpstr>Land Cover Data for Sustainable Dev. Goals</vt:lpstr>
      <vt:lpstr>Data requirements for land sub-categories LU / LC monitoring provides important data to monitor 8 goals, 29 targets, and 33 indicators</vt:lpstr>
      <vt:lpstr>CGLOPS: Copernicus global land monitoring service</vt:lpstr>
      <vt:lpstr>CGLOPS: Copernicus global land monitoring service</vt:lpstr>
      <vt:lpstr>Near-real time monitoring example</vt:lpstr>
      <vt:lpstr>PowerPoint Presentation</vt:lpstr>
      <vt:lpstr>Interactive forest monitoring system</vt:lpstr>
      <vt:lpstr>Some open source Landsat/Sentinel time series tools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Senay Habtezion</cp:lastModifiedBy>
  <cp:revision>489</cp:revision>
  <dcterms:created xsi:type="dcterms:W3CDTF">2011-09-29T08:30:03Z</dcterms:created>
  <dcterms:modified xsi:type="dcterms:W3CDTF">2017-09-14T03:45:25Z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WHUK.pptx</vt:lpwstr>
  </property>
</Properties>
</file>