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77" r:id="rId3"/>
    <p:sldId id="300" r:id="rId4"/>
    <p:sldId id="280" r:id="rId5"/>
    <p:sldId id="281" r:id="rId6"/>
    <p:sldId id="291" r:id="rId7"/>
    <p:sldId id="279" r:id="rId8"/>
    <p:sldId id="295" r:id="rId9"/>
    <p:sldId id="297" r:id="rId10"/>
    <p:sldId id="282" r:id="rId11"/>
    <p:sldId id="283" r:id="rId12"/>
    <p:sldId id="284" r:id="rId13"/>
    <p:sldId id="296" r:id="rId14"/>
    <p:sldId id="285" r:id="rId15"/>
    <p:sldId id="286" r:id="rId16"/>
    <p:sldId id="287" r:id="rId17"/>
    <p:sldId id="288" r:id="rId18"/>
    <p:sldId id="289" r:id="rId19"/>
    <p:sldId id="290" r:id="rId20"/>
    <p:sldId id="292" r:id="rId21"/>
    <p:sldId id="298" r:id="rId22"/>
    <p:sldId id="299" r:id="rId23"/>
    <p:sldId id="293" r:id="rId24"/>
    <p:sldId id="29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5262" autoAdjust="0"/>
  </p:normalViewPr>
  <p:slideViewPr>
    <p:cSldViewPr snapToGrid="0">
      <p:cViewPr varScale="1">
        <p:scale>
          <a:sx n="87" d="100"/>
          <a:sy n="87" d="100"/>
        </p:scale>
        <p:origin x="112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vireo\data\vradeloff\Conf\2017\LCLUC-Rockville-Caucasus\matching_resul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vireo\data\vradeloff\Conf\2017\LCLUC-Rockville-Caucasus\matching_resul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vireo\data\vradeloff\Conf\2017\LCLUC-Rockville-Caucasus\matching_resul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vireo\data\vradeloff\Conf\2017\LCLUC-Rockville-Caucasus\matching_result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vireo\data\vradeloff\Conf\2017\LCLUC-Rockville-Caucasus\matching_resul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021962535001547"/>
          <c:y val="4.7048350883850364E-2"/>
          <c:w val="0.52034538178908951"/>
          <c:h val="0.70992600322550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Sheet2!$F$17</c:f>
              <c:strCache>
                <c:ptCount val="1"/>
                <c:pt idx="0">
                  <c:v>Slope</c:v>
                </c:pt>
              </c:strCache>
            </c:strRef>
          </c:tx>
          <c:spPr>
            <a:solidFill>
              <a:srgbClr val="F4E2B6"/>
            </a:solidFill>
            <a:ln>
              <a:noFill/>
            </a:ln>
            <a:effectLst/>
          </c:spPr>
          <c:invertIfNegative val="0"/>
          <c:cat>
            <c:strRef>
              <c:f>Sheet2!$G$16:$H$16</c:f>
              <c:strCache>
                <c:ptCount val="2"/>
                <c:pt idx="0">
                  <c:v>Stable Ag.</c:v>
                </c:pt>
                <c:pt idx="1">
                  <c:v>Abandoned Ag.</c:v>
                </c:pt>
              </c:strCache>
            </c:strRef>
          </c:cat>
          <c:val>
            <c:numRef>
              <c:f>Sheet2!$G$17:$H$17</c:f>
              <c:numCache>
                <c:formatCode>General</c:formatCode>
                <c:ptCount val="2"/>
                <c:pt idx="0">
                  <c:v>2.83</c:v>
                </c:pt>
                <c:pt idx="1">
                  <c:v>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BD-4E63-8D80-8C3831E1D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73885744"/>
        <c:axId val="1673896624"/>
      </c:barChart>
      <c:catAx>
        <c:axId val="167388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96624"/>
        <c:crosses val="autoZero"/>
        <c:auto val="1"/>
        <c:lblAlgn val="ctr"/>
        <c:lblOffset val="100"/>
        <c:noMultiLvlLbl val="0"/>
      </c:catAx>
      <c:valAx>
        <c:axId val="1673896624"/>
        <c:scaling>
          <c:orientation val="minMax"/>
          <c:max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Slope (degree)</a:t>
                </a:r>
              </a:p>
            </c:rich>
          </c:tx>
          <c:layout>
            <c:manualLayout>
              <c:xMode val="edge"/>
              <c:yMode val="edge"/>
              <c:x val="4.0172591246019421E-3"/>
              <c:y val="0.3257329562084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8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021962535001547"/>
          <c:y val="4.7048350883850364E-2"/>
          <c:w val="0.52034538178908951"/>
          <c:h val="0.70992600322550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Sheet2!$F$17</c:f>
              <c:strCache>
                <c:ptCount val="1"/>
                <c:pt idx="0">
                  <c:v>Slope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Sheet2!$G$16:$H$16</c:f>
              <c:strCache>
                <c:ptCount val="2"/>
                <c:pt idx="0">
                  <c:v>Stable Ag.</c:v>
                </c:pt>
                <c:pt idx="1">
                  <c:v>Abandoned Ag.</c:v>
                </c:pt>
              </c:strCache>
            </c:strRef>
          </c:cat>
          <c:val>
            <c:numRef>
              <c:f>Sheet2!$G$20:$H$20</c:f>
              <c:numCache>
                <c:formatCode>General</c:formatCode>
                <c:ptCount val="2"/>
                <c:pt idx="0">
                  <c:v>315</c:v>
                </c:pt>
                <c:pt idx="1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2B-41C6-9C9F-3178C7EE8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73897168"/>
        <c:axId val="1673899344"/>
      </c:barChart>
      <c:catAx>
        <c:axId val="167389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99344"/>
        <c:crosses val="autoZero"/>
        <c:auto val="1"/>
        <c:lblAlgn val="ctr"/>
        <c:lblOffset val="100"/>
        <c:noMultiLvlLbl val="0"/>
      </c:catAx>
      <c:valAx>
        <c:axId val="16738993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Elevation (m)</a:t>
                </a:r>
              </a:p>
            </c:rich>
          </c:tx>
          <c:layout>
            <c:manualLayout>
              <c:xMode val="edge"/>
              <c:yMode val="edge"/>
              <c:x val="3.9730445850431088E-3"/>
              <c:y val="0.336184263403664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9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021962535001547"/>
          <c:y val="4.7048350883850364E-2"/>
          <c:w val="0.52034538178908951"/>
          <c:h val="0.70992600322550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Sheet2!$F$17</c:f>
              <c:strCache>
                <c:ptCount val="1"/>
                <c:pt idx="0">
                  <c:v>Slope</c:v>
                </c:pt>
              </c:strCache>
            </c:strRef>
          </c:tx>
          <c:spPr>
            <a:solidFill>
              <a:srgbClr val="F79646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Sheet2!$G$16:$H$16</c:f>
              <c:strCache>
                <c:ptCount val="2"/>
                <c:pt idx="0">
                  <c:v>Stable Ag.</c:v>
                </c:pt>
                <c:pt idx="1">
                  <c:v>Abandoned Ag.</c:v>
                </c:pt>
              </c:strCache>
            </c:strRef>
          </c:cat>
          <c:val>
            <c:numRef>
              <c:f>Sheet2!$G$23:$H$23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6F-4F06-8AE2-FD6101076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73884656"/>
        <c:axId val="1673893360"/>
      </c:barChart>
      <c:catAx>
        <c:axId val="16738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93360"/>
        <c:crosses val="autoZero"/>
        <c:auto val="1"/>
        <c:lblAlgn val="ctr"/>
        <c:lblOffset val="100"/>
        <c:noMultiLvlLbl val="0"/>
      </c:catAx>
      <c:valAx>
        <c:axId val="16738933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Nearest road (km)</a:t>
                </a:r>
              </a:p>
            </c:rich>
          </c:tx>
          <c:layout>
            <c:manualLayout>
              <c:xMode val="edge"/>
              <c:yMode val="edge"/>
              <c:x val="4.1283843811113288E-3"/>
              <c:y val="0.290895265557840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021962535001547"/>
          <c:y val="4.7048350883850364E-2"/>
          <c:w val="0.52034538178908951"/>
          <c:h val="0.70992600322550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Sheet2!$F$17</c:f>
              <c:strCache>
                <c:ptCount val="1"/>
                <c:pt idx="0">
                  <c:v>Slope</c:v>
                </c:pt>
              </c:strCache>
            </c:strRef>
          </c:tx>
          <c:spPr>
            <a:solidFill>
              <a:srgbClr val="4F81BD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cat>
            <c:strRef>
              <c:f>Sheet2!$G$16:$H$16</c:f>
              <c:strCache>
                <c:ptCount val="2"/>
                <c:pt idx="0">
                  <c:v>Stable Ag.</c:v>
                </c:pt>
                <c:pt idx="1">
                  <c:v>Abandoned Ag.</c:v>
                </c:pt>
              </c:strCache>
            </c:strRef>
          </c:cat>
          <c:val>
            <c:numRef>
              <c:f>Sheet2!$G$26:$H$26</c:f>
              <c:numCache>
                <c:formatCode>General</c:formatCode>
                <c:ptCount val="2"/>
                <c:pt idx="0">
                  <c:v>3</c:v>
                </c:pt>
                <c:pt idx="1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A4-4F59-A1E6-D3E151271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73887920"/>
        <c:axId val="1673888464"/>
      </c:barChart>
      <c:catAx>
        <c:axId val="167388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88464"/>
        <c:crosses val="autoZero"/>
        <c:auto val="1"/>
        <c:lblAlgn val="ctr"/>
        <c:lblOffset val="100"/>
        <c:noMultiLvlLbl val="0"/>
      </c:catAx>
      <c:valAx>
        <c:axId val="16738884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Nearest village</a:t>
                </a:r>
                <a:r>
                  <a:rPr lang="en-US" baseline="0"/>
                  <a:t> </a:t>
                </a:r>
                <a:endParaRPr lang="en-US"/>
              </a:p>
              <a:p>
                <a:pPr>
                  <a:defRPr/>
                </a:pPr>
                <a:r>
                  <a:rPr lang="en-US"/>
                  <a:t>=</a:t>
                </a:r>
                <a:r>
                  <a:rPr lang="en-US" baseline="0"/>
                  <a:t> </a:t>
                </a:r>
                <a:r>
                  <a:rPr lang="en-US"/>
                  <a:t> (km)</a:t>
                </a:r>
              </a:p>
            </c:rich>
          </c:tx>
          <c:layout>
            <c:manualLayout>
              <c:xMode val="edge"/>
              <c:yMode val="edge"/>
              <c:x val="4.062075682285113E-3"/>
              <c:y val="0.32573295620847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8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021962535001547"/>
          <c:y val="4.7048350883850364E-2"/>
          <c:w val="0.52034538178908951"/>
          <c:h val="0.709926003225500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Sheet2!$F$17</c:f>
              <c:strCache>
                <c:ptCount val="1"/>
                <c:pt idx="0">
                  <c:v>Slope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cat>
            <c:strRef>
              <c:f>Sheet2!$G$16:$H$16</c:f>
              <c:strCache>
                <c:ptCount val="2"/>
                <c:pt idx="0">
                  <c:v>Stable Ag.</c:v>
                </c:pt>
                <c:pt idx="1">
                  <c:v>Abandoned Ag.</c:v>
                </c:pt>
              </c:strCache>
            </c:strRef>
          </c:cat>
          <c:val>
            <c:numRef>
              <c:f>Sheet2!$G$29:$H$29</c:f>
              <c:numCache>
                <c:formatCode>General</c:formatCode>
                <c:ptCount val="2"/>
                <c:pt idx="0">
                  <c:v>10.199999999999999</c:v>
                </c:pt>
                <c:pt idx="1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82-4D08-84D6-0953A3BD7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73889552"/>
        <c:axId val="1673892816"/>
      </c:barChart>
      <c:catAx>
        <c:axId val="167388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92816"/>
        <c:crosses val="autoZero"/>
        <c:auto val="1"/>
        <c:lblAlgn val="ctr"/>
        <c:lblOffset val="100"/>
        <c:noMultiLvlLbl val="0"/>
      </c:catAx>
      <c:valAx>
        <c:axId val="167389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Nearest conflict (km)</a:t>
                </a:r>
              </a:p>
            </c:rich>
          </c:tx>
          <c:layout>
            <c:manualLayout>
              <c:xMode val="edge"/>
              <c:yMode val="edge"/>
              <c:x val="4.0175678285563059E-2"/>
              <c:y val="0.256057574907206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88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4D588-9BEA-4FFA-94C5-76432B1CD1E2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57CB5-7D9D-4AA3-81B8-91C9C4284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8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60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65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29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2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7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14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27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1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7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55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84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45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88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4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8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1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1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7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4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4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57CB5-7D9D-4AA3-81B8-91C9C4284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38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7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3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3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51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5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1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5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3454E-AE2A-4786-A090-ADB74EA31166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532E2-6D4F-48F1-8754-47C9D59F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2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Relationship Id="rId9" Type="http://schemas.openxmlformats.org/officeDocument/2006/relationships/chart" Target="../charts/char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1" b="5287"/>
          <a:stretch/>
        </p:blipFill>
        <p:spPr>
          <a:xfrm>
            <a:off x="0" y="1046128"/>
            <a:ext cx="9144000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321"/>
            <a:ext cx="9144000" cy="11541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Johanna Buchner – University of Wisconsin-Madison</a:t>
            </a:r>
          </a:p>
          <a:p>
            <a:pPr algn="ctr"/>
            <a:r>
              <a:rPr lang="en-US" sz="2100" dirty="0">
                <a:latin typeface="Cambria" panose="02040503050406030204" pitchFamily="18" charset="0"/>
              </a:rPr>
              <a:t>Tbilisi – September 12</a:t>
            </a:r>
            <a:r>
              <a:rPr lang="en-US" sz="2100" baseline="30000" dirty="0">
                <a:latin typeface="Cambria" panose="02040503050406030204" pitchFamily="18" charset="0"/>
              </a:rPr>
              <a:t>th</a:t>
            </a:r>
            <a:endParaRPr lang="en-US" sz="2100" dirty="0">
              <a:latin typeface="Cambria" panose="02040503050406030204" pitchFamily="18" charset="0"/>
            </a:endParaRPr>
          </a:p>
          <a:p>
            <a:pPr algn="ctr"/>
            <a:r>
              <a:rPr lang="en-US" sz="2100" dirty="0">
                <a:latin typeface="Cambria" panose="02040503050406030204" pitchFamily="18" charset="0"/>
              </a:rPr>
              <a:t>Caucasus Regional Network Kick-off Meeting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5570308"/>
            <a:ext cx="914400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 panose="02040503050406030204" pitchFamily="18" charset="0"/>
              </a:rPr>
              <a:t>Effects of Armed conflicts and other Socio-economic Shocks on Land Use Change in the Caucasus</a:t>
            </a:r>
            <a:endParaRPr lang="en-US" sz="2100" dirty="0"/>
          </a:p>
        </p:txBody>
      </p:sp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</p:spTree>
    <p:extLst>
      <p:ext uri="{BB962C8B-B14F-4D97-AF65-F5344CB8AC3E}">
        <p14:creationId xmlns:p14="http://schemas.microsoft.com/office/powerpoint/2010/main" val="3082377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Landsat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FEBC9DAF-803C-4A0D-BB3F-2EF8668AC396}"/>
              </a:ext>
            </a:extLst>
          </p:cNvPr>
          <p:cNvSpPr/>
          <p:nvPr/>
        </p:nvSpPr>
        <p:spPr>
          <a:xfrm>
            <a:off x="398776" y="1721744"/>
            <a:ext cx="1972256" cy="131445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Landsat pool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35 footprints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10891 images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1985-2015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074BF3-54E6-4AD3-9A87-B07DEC14C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5556" r="3515" b="5556"/>
          <a:stretch/>
        </p:blipFill>
        <p:spPr>
          <a:xfrm>
            <a:off x="2662449" y="796626"/>
            <a:ext cx="5724709" cy="538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1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Landsat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0B4368-A3E7-4381-A873-79ADE846EA07}"/>
              </a:ext>
            </a:extLst>
          </p:cNvPr>
          <p:cNvSpPr/>
          <p:nvPr/>
        </p:nvSpPr>
        <p:spPr>
          <a:xfrm>
            <a:off x="1481070" y="2285387"/>
            <a:ext cx="5886450" cy="2228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CD156B-77E6-4EB9-8AFE-78637A4D2CF9}"/>
              </a:ext>
            </a:extLst>
          </p:cNvPr>
          <p:cNvSpPr/>
          <p:nvPr/>
        </p:nvSpPr>
        <p:spPr>
          <a:xfrm>
            <a:off x="1676444" y="2465365"/>
            <a:ext cx="1743075" cy="7558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Cloud + shadow module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52DAFE-B71A-45BD-A444-DBA7284D9630}"/>
              </a:ext>
            </a:extLst>
          </p:cNvPr>
          <p:cNvSpPr/>
          <p:nvPr/>
        </p:nvSpPr>
        <p:spPr>
          <a:xfrm>
            <a:off x="3533819" y="2465365"/>
            <a:ext cx="1743075" cy="7558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Radiometric correction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043961-D308-4A7B-B132-590919890109}"/>
              </a:ext>
            </a:extLst>
          </p:cNvPr>
          <p:cNvSpPr/>
          <p:nvPr/>
        </p:nvSpPr>
        <p:spPr>
          <a:xfrm>
            <a:off x="5391194" y="2465365"/>
            <a:ext cx="1743075" cy="7558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Geometric correction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259DEF-599B-4C84-80EB-A884E47F1A92}"/>
              </a:ext>
            </a:extLst>
          </p:cNvPr>
          <p:cNvSpPr/>
          <p:nvPr/>
        </p:nvSpPr>
        <p:spPr>
          <a:xfrm>
            <a:off x="2569580" y="3543400"/>
            <a:ext cx="1743075" cy="7558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Atmospheric correction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8B0243-F099-4008-9100-D679E07C160E}"/>
              </a:ext>
            </a:extLst>
          </p:cNvPr>
          <p:cNvSpPr/>
          <p:nvPr/>
        </p:nvSpPr>
        <p:spPr>
          <a:xfrm>
            <a:off x="4448219" y="3543400"/>
            <a:ext cx="1743075" cy="7558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DAA520"/>
                </a:solidFill>
                <a:latin typeface="Cambria" panose="02040503050406030204" pitchFamily="18" charset="0"/>
              </a:rPr>
              <a:t>Topographic correction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F06BE6-0730-4703-B0CA-6408C779F535}"/>
              </a:ext>
            </a:extLst>
          </p:cNvPr>
          <p:cNvCxnSpPr/>
          <p:nvPr/>
        </p:nvCxnSpPr>
        <p:spPr>
          <a:xfrm flipH="1">
            <a:off x="3981565" y="3221220"/>
            <a:ext cx="209483" cy="32389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8D2682-4A96-4BF7-9784-0B49BFBA076E}"/>
              </a:ext>
            </a:extLst>
          </p:cNvPr>
          <p:cNvCxnSpPr/>
          <p:nvPr/>
        </p:nvCxnSpPr>
        <p:spPr>
          <a:xfrm>
            <a:off x="4707498" y="3231596"/>
            <a:ext cx="196085" cy="30314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5BBDAA-E61D-4B3C-9681-95079D4F34FD}"/>
              </a:ext>
            </a:extLst>
          </p:cNvPr>
          <p:cNvCxnSpPr/>
          <p:nvPr/>
        </p:nvCxnSpPr>
        <p:spPr>
          <a:xfrm>
            <a:off x="4377729" y="4285637"/>
            <a:ext cx="1" cy="38973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441208-93D7-463B-B643-D763A06C7DB6}"/>
              </a:ext>
            </a:extLst>
          </p:cNvPr>
          <p:cNvCxnSpPr/>
          <p:nvPr/>
        </p:nvCxnSpPr>
        <p:spPr>
          <a:xfrm>
            <a:off x="4400084" y="2113937"/>
            <a:ext cx="1" cy="38973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A9872C42-5BBF-4F79-9E98-8CB702B2BDBC}"/>
              </a:ext>
            </a:extLst>
          </p:cNvPr>
          <p:cNvSpPr/>
          <p:nvPr/>
        </p:nvSpPr>
        <p:spPr>
          <a:xfrm>
            <a:off x="3531184" y="1285792"/>
            <a:ext cx="1687214" cy="850868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Landsat pool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1985-2015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D3C04E2A-8337-4F51-A16D-E6F5DF8DAE48}"/>
              </a:ext>
            </a:extLst>
          </p:cNvPr>
          <p:cNvSpPr/>
          <p:nvPr/>
        </p:nvSpPr>
        <p:spPr>
          <a:xfrm>
            <a:off x="3400916" y="4651241"/>
            <a:ext cx="1947751" cy="89165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Cambria" panose="02040503050406030204" pitchFamily="18" charset="0"/>
              </a:rPr>
              <a:t>Pre-processed Landsat data</a:t>
            </a:r>
          </a:p>
        </p:txBody>
      </p:sp>
    </p:spTree>
    <p:extLst>
      <p:ext uri="{BB962C8B-B14F-4D97-AF65-F5344CB8AC3E}">
        <p14:creationId xmlns:p14="http://schemas.microsoft.com/office/powerpoint/2010/main" val="4015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Landsat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5E3F94-D92C-4E77-8257-A14CBBB694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27" t="30620" r="59317" b="17442"/>
          <a:stretch/>
        </p:blipFill>
        <p:spPr>
          <a:xfrm>
            <a:off x="1238250" y="808843"/>
            <a:ext cx="3393843" cy="4547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1225B1-CE62-476D-B647-CA74158ABE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27" t="30620" r="59938" b="17442"/>
          <a:stretch/>
        </p:blipFill>
        <p:spPr>
          <a:xfrm>
            <a:off x="4632093" y="815248"/>
            <a:ext cx="3321282" cy="45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78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Landsat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5FED42-1483-463A-A4F1-C168FC0595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/>
          <a:stretch/>
        </p:blipFill>
        <p:spPr>
          <a:xfrm>
            <a:off x="824217" y="796626"/>
            <a:ext cx="7355383" cy="554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91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Landsat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737D77-5990-435C-BCAD-2A102F9865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1980" r="1722" b="3580"/>
          <a:stretch/>
        </p:blipFill>
        <p:spPr>
          <a:xfrm>
            <a:off x="962499" y="661860"/>
            <a:ext cx="7267575" cy="555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AE6B3-457C-43B2-B99E-D12AF06CE007}"/>
              </a:ext>
            </a:extLst>
          </p:cNvPr>
          <p:cNvSpPr txBox="1"/>
          <p:nvPr/>
        </p:nvSpPr>
        <p:spPr>
          <a:xfrm>
            <a:off x="7108371" y="892629"/>
            <a:ext cx="2035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Change detection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Forest loss/gain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Agricultural abandonment/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1985/1990, 1990/2000, 2000/2005, 2005/2010, 2010/015</a:t>
            </a:r>
          </a:p>
        </p:txBody>
      </p:sp>
    </p:spTree>
    <p:extLst>
      <p:ext uri="{BB962C8B-B14F-4D97-AF65-F5344CB8AC3E}">
        <p14:creationId xmlns:p14="http://schemas.microsoft.com/office/powerpoint/2010/main" val="1492882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Land abandonment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C8685-5055-49E9-8A24-2682884ED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9" y="971551"/>
            <a:ext cx="8147349" cy="4588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CDE5C2-702B-44BB-94AA-AB67ADD6F5A8}"/>
              </a:ext>
            </a:extLst>
          </p:cNvPr>
          <p:cNvSpPr txBox="1"/>
          <p:nvPr/>
        </p:nvSpPr>
        <p:spPr>
          <a:xfrm>
            <a:off x="6775874" y="5873448"/>
            <a:ext cx="220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Yin et al. in review</a:t>
            </a:r>
          </a:p>
        </p:txBody>
      </p:sp>
    </p:spTree>
    <p:extLst>
      <p:ext uri="{BB962C8B-B14F-4D97-AF65-F5344CB8AC3E}">
        <p14:creationId xmlns:p14="http://schemas.microsoft.com/office/powerpoint/2010/main" val="56789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Land abandonment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303D3E-4FCB-4A95-8289-733300524B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t="4988" r="19389" b="40634"/>
          <a:stretch/>
        </p:blipFill>
        <p:spPr>
          <a:xfrm>
            <a:off x="199388" y="537205"/>
            <a:ext cx="8659624" cy="4101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AE9B0-5A25-427D-8E03-2C61181A9358}"/>
              </a:ext>
            </a:extLst>
          </p:cNvPr>
          <p:cNvSpPr txBox="1"/>
          <p:nvPr/>
        </p:nvSpPr>
        <p:spPr>
          <a:xfrm>
            <a:off x="363416" y="4654369"/>
            <a:ext cx="8331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Spatial and temporal segmentation of Landsat time series to detect extant and timing of agricultural land abandonment 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Agricultural land image objects</a:t>
            </a:r>
          </a:p>
          <a:p>
            <a:pPr marL="342900" indent="-342900">
              <a:buAutoNum type="arabicPeriod"/>
            </a:pPr>
            <a:r>
              <a:rPr lang="en-US" dirty="0"/>
              <a:t>Probability for each object that agri. land was used each year</a:t>
            </a:r>
          </a:p>
          <a:p>
            <a:pPr marL="342900" indent="-342900">
              <a:buAutoNum type="arabicPeriod"/>
            </a:pPr>
            <a:r>
              <a:rPr lang="en-US" dirty="0"/>
              <a:t>Identification of time when agricultural abandonment occurred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DE5C2-702B-44BB-94AA-AB67ADD6F5A8}"/>
              </a:ext>
            </a:extLst>
          </p:cNvPr>
          <p:cNvSpPr txBox="1"/>
          <p:nvPr/>
        </p:nvSpPr>
        <p:spPr>
          <a:xfrm>
            <a:off x="6851256" y="4285037"/>
            <a:ext cx="220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Yin et al. in review</a:t>
            </a:r>
          </a:p>
        </p:txBody>
      </p:sp>
    </p:spTree>
    <p:extLst>
      <p:ext uri="{BB962C8B-B14F-4D97-AF65-F5344CB8AC3E}">
        <p14:creationId xmlns:p14="http://schemas.microsoft.com/office/powerpoint/2010/main" val="4275896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Land abandonment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DE5C2-702B-44BB-94AA-AB67ADD6F5A8}"/>
              </a:ext>
            </a:extLst>
          </p:cNvPr>
          <p:cNvSpPr txBox="1"/>
          <p:nvPr/>
        </p:nvSpPr>
        <p:spPr>
          <a:xfrm>
            <a:off x="6775874" y="5782452"/>
            <a:ext cx="220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Yin et al. in review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625860-2118-4208-BDC3-9868C206D2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" b="3090"/>
          <a:stretch/>
        </p:blipFill>
        <p:spPr>
          <a:xfrm>
            <a:off x="123092" y="766133"/>
            <a:ext cx="5916321" cy="5016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8A53C-6671-4830-8520-D325589F74CB}"/>
              </a:ext>
            </a:extLst>
          </p:cNvPr>
          <p:cNvSpPr txBox="1"/>
          <p:nvPr/>
        </p:nvSpPr>
        <p:spPr>
          <a:xfrm>
            <a:off x="6128657" y="766133"/>
            <a:ext cx="2854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rates of land abandonment compared to Eastern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12% of agricultural land was abandoned in our study area during 1989-2015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Highest rates in Chechnya and Ingushetia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05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Chechnya – armed conflict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2CE8A4-A10C-442A-ACEB-966CF34B602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7802" r="21955" b="41077"/>
          <a:stretch/>
        </p:blipFill>
        <p:spPr bwMode="auto">
          <a:xfrm>
            <a:off x="0" y="1327175"/>
            <a:ext cx="4572000" cy="4236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B3BDDD-D873-44EE-885B-5767C8AC61E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58578" r="21955" b="14802"/>
          <a:stretch/>
        </p:blipFill>
        <p:spPr bwMode="auto">
          <a:xfrm>
            <a:off x="4572000" y="1215978"/>
            <a:ext cx="4572000" cy="22060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455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Chechnya – armed conflict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E10A14-08F2-4891-8A4F-72DC5536E6DF}"/>
              </a:ext>
            </a:extLst>
          </p:cNvPr>
          <p:cNvSpPr txBox="1"/>
          <p:nvPr/>
        </p:nvSpPr>
        <p:spPr>
          <a:xfrm>
            <a:off x="1830191" y="3819149"/>
            <a:ext cx="51892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Book Antiqua" panose="02040602050305030304" pitchFamily="18" charset="0"/>
              </a:rPr>
              <a:t>Abandoned fields much closer to conflicts</a:t>
            </a:r>
          </a:p>
          <a:p>
            <a:pPr algn="ctr"/>
            <a:r>
              <a:rPr lang="en-US" sz="2100" dirty="0">
                <a:latin typeface="Book Antiqua" panose="02040602050305030304" pitchFamily="18" charset="0"/>
              </a:rPr>
              <a:t>Difference significant at p &lt; 0.001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CAD78286-EEC0-4F31-AAD9-CDEE2DE1BA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280847"/>
              </p:ext>
            </p:extLst>
          </p:nvPr>
        </p:nvGraphicFramePr>
        <p:xfrm>
          <a:off x="976818" y="1009352"/>
          <a:ext cx="1404938" cy="364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8ADF8060-8876-44D5-B172-EB4316A1B6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210733"/>
              </p:ext>
            </p:extLst>
          </p:nvPr>
        </p:nvGraphicFramePr>
        <p:xfrm>
          <a:off x="2381755" y="1009352"/>
          <a:ext cx="1403206" cy="364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E25196E8-BA2E-442E-8A1C-770B4CA5BF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909995"/>
              </p:ext>
            </p:extLst>
          </p:nvPr>
        </p:nvGraphicFramePr>
        <p:xfrm>
          <a:off x="3780198" y="1009352"/>
          <a:ext cx="1409268" cy="364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CA55B9EB-B1D1-4DD8-AFA5-7BF1F3614C45}"/>
              </a:ext>
            </a:extLst>
          </p:cNvPr>
          <p:cNvSpPr/>
          <p:nvPr/>
        </p:nvSpPr>
        <p:spPr>
          <a:xfrm>
            <a:off x="5189466" y="1993891"/>
            <a:ext cx="210416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C1238FC0-DFD9-4FC4-ADA8-4E2B88A598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083779"/>
              </p:ext>
            </p:extLst>
          </p:nvPr>
        </p:nvGraphicFramePr>
        <p:xfrm>
          <a:off x="5118028" y="1009352"/>
          <a:ext cx="1406670" cy="364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182B39D1-E386-452C-907E-B43650C90D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198404"/>
              </p:ext>
            </p:extLst>
          </p:nvPr>
        </p:nvGraphicFramePr>
        <p:xfrm>
          <a:off x="6519935" y="1009352"/>
          <a:ext cx="1398010" cy="364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E1850DE-B7FB-429C-897C-F855986DE057}"/>
              </a:ext>
            </a:extLst>
          </p:cNvPr>
          <p:cNvSpPr/>
          <p:nvPr/>
        </p:nvSpPr>
        <p:spPr>
          <a:xfrm>
            <a:off x="5171282" y="1993891"/>
            <a:ext cx="210416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F2E00A-9996-4E0E-BE7E-5A6CFE306687}"/>
              </a:ext>
            </a:extLst>
          </p:cNvPr>
          <p:cNvSpPr txBox="1"/>
          <p:nvPr/>
        </p:nvSpPr>
        <p:spPr>
          <a:xfrm>
            <a:off x="1992909" y="4982117"/>
            <a:ext cx="51892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Book Antiqua" panose="02040602050305030304" pitchFamily="18" charset="0"/>
              </a:rPr>
              <a:t>Abandoned fields much closer to conflicts</a:t>
            </a:r>
          </a:p>
          <a:p>
            <a:pPr algn="ctr"/>
            <a:r>
              <a:rPr lang="en-US" sz="2100" dirty="0">
                <a:latin typeface="Book Antiqua" panose="02040602050305030304" pitchFamily="18" charset="0"/>
              </a:rPr>
              <a:t>Difference significant at p &lt; 0.001</a:t>
            </a:r>
          </a:p>
        </p:txBody>
      </p:sp>
    </p:spTree>
    <p:extLst>
      <p:ext uri="{BB962C8B-B14F-4D97-AF65-F5344CB8AC3E}">
        <p14:creationId xmlns:p14="http://schemas.microsoft.com/office/powerpoint/2010/main" val="374498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Background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F374A9-A04A-4194-9FDA-E5DB7B7803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29" t="11310" r="22265" b="21193"/>
          <a:stretch/>
        </p:blipFill>
        <p:spPr>
          <a:xfrm>
            <a:off x="1649460" y="1339841"/>
            <a:ext cx="6406816" cy="41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2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Armed conflicts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A4A516-F11F-4F38-AEAD-3572B999D1DD}"/>
              </a:ext>
            </a:extLst>
          </p:cNvPr>
          <p:cNvSpPr/>
          <p:nvPr/>
        </p:nvSpPr>
        <p:spPr>
          <a:xfrm>
            <a:off x="199387" y="991699"/>
            <a:ext cx="85309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>
                <a:latin typeface="Cambria" panose="02040503050406030204" pitchFamily="18" charset="0"/>
              </a:rPr>
              <a:t>What were the local effects of armed conflicts on land use change and how far did the effects spill over into adjacent and father away areas?</a:t>
            </a:r>
          </a:p>
          <a:p>
            <a:pPr marL="514350" indent="-514350" algn="just">
              <a:buAutoNum type="arabicPeriod"/>
            </a:pPr>
            <a:endParaRPr lang="en-US" sz="2800" dirty="0">
              <a:latin typeface="Cambria" panose="020405030504060302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>
                <a:latin typeface="Cambria" panose="02040503050406030204" pitchFamily="18" charset="0"/>
              </a:rPr>
              <a:t>How did the effects of armed conflicts differ among the four countries Armenia, Azerbaijan, Georgia and Russia?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2860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Armed conflicts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D71DAF-6518-4E26-B182-435B058F6DF7}"/>
              </a:ext>
            </a:extLst>
          </p:cNvPr>
          <p:cNvCxnSpPr/>
          <p:nvPr/>
        </p:nvCxnSpPr>
        <p:spPr>
          <a:xfrm flipV="1">
            <a:off x="5188378" y="3418416"/>
            <a:ext cx="931133" cy="151658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2DCAF8-5342-4931-A1B4-09980003F612}"/>
              </a:ext>
            </a:extLst>
          </p:cNvPr>
          <p:cNvCxnSpPr/>
          <p:nvPr/>
        </p:nvCxnSpPr>
        <p:spPr>
          <a:xfrm flipV="1">
            <a:off x="6149890" y="3248131"/>
            <a:ext cx="1047555" cy="162957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F81A49F-A46E-43B0-85E0-DE21561F60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59348" y="1643109"/>
          <a:ext cx="2014539" cy="1879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2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0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992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FF99FF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4197A8E3-3DEA-4B06-96E0-20A48BC5C8A5}"/>
              </a:ext>
            </a:extLst>
          </p:cNvPr>
          <p:cNvSpPr/>
          <p:nvPr/>
        </p:nvSpPr>
        <p:spPr>
          <a:xfrm>
            <a:off x="1458704" y="1641129"/>
            <a:ext cx="2016865" cy="187968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030CE78-1340-457D-91A6-780DF24A0C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65319" y="2279997"/>
          <a:ext cx="2014539" cy="1879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2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0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992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92D05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A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857FCA-C3ED-4719-A3C1-5F7FEF30BEA5}"/>
              </a:ext>
            </a:extLst>
          </p:cNvPr>
          <p:cNvCxnSpPr/>
          <p:nvPr/>
        </p:nvCxnSpPr>
        <p:spPr>
          <a:xfrm flipH="1" flipV="1">
            <a:off x="5101526" y="1999252"/>
            <a:ext cx="28575" cy="17587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8D6970-294E-4DED-835A-75BB26A7764C}"/>
              </a:ext>
            </a:extLst>
          </p:cNvPr>
          <p:cNvCxnSpPr/>
          <p:nvPr/>
        </p:nvCxnSpPr>
        <p:spPr>
          <a:xfrm>
            <a:off x="5130103" y="3758014"/>
            <a:ext cx="202168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E3E9BD-6F0F-459E-89B2-C5618F741FF3}"/>
              </a:ext>
            </a:extLst>
          </p:cNvPr>
          <p:cNvSpPr txBox="1"/>
          <p:nvPr/>
        </p:nvSpPr>
        <p:spPr>
          <a:xfrm rot="16200000">
            <a:off x="4436224" y="2809126"/>
            <a:ext cx="960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Land use 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A38CDE-E071-42BF-9A61-D569B6514C6F}"/>
              </a:ext>
            </a:extLst>
          </p:cNvPr>
          <p:cNvSpPr txBox="1"/>
          <p:nvPr/>
        </p:nvSpPr>
        <p:spPr>
          <a:xfrm>
            <a:off x="4729512" y="2235733"/>
            <a:ext cx="44275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100 %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27EFD-63BB-45E4-862A-BA6202EFDB53}"/>
              </a:ext>
            </a:extLst>
          </p:cNvPr>
          <p:cNvSpPr txBox="1"/>
          <p:nvPr/>
        </p:nvSpPr>
        <p:spPr>
          <a:xfrm>
            <a:off x="4800888" y="3405629"/>
            <a:ext cx="38985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10 %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6CAD6A-400F-4F21-A599-D992BEEC2E99}"/>
              </a:ext>
            </a:extLst>
          </p:cNvPr>
          <p:cNvCxnSpPr/>
          <p:nvPr/>
        </p:nvCxnSpPr>
        <p:spPr>
          <a:xfrm>
            <a:off x="6119511" y="2280001"/>
            <a:ext cx="14288" cy="1473011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04EF17C-B0D2-49BB-8C4D-531678A78FCF}"/>
              </a:ext>
            </a:extLst>
          </p:cNvPr>
          <p:cNvSpPr txBox="1"/>
          <p:nvPr/>
        </p:nvSpPr>
        <p:spPr>
          <a:xfrm>
            <a:off x="5877955" y="376302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Armed </a:t>
            </a:r>
          </a:p>
          <a:p>
            <a:r>
              <a:rPr lang="en-US" sz="900" dirty="0"/>
              <a:t>conflict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A9015C-C34E-4FD0-A72F-C18B9948EA56}"/>
              </a:ext>
            </a:extLst>
          </p:cNvPr>
          <p:cNvSpPr txBox="1"/>
          <p:nvPr/>
        </p:nvSpPr>
        <p:spPr>
          <a:xfrm>
            <a:off x="5179350" y="3768029"/>
            <a:ext cx="72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T1 </a:t>
            </a:r>
          </a:p>
          <a:p>
            <a:pPr algn="ctr"/>
            <a:r>
              <a:rPr lang="en-US" sz="900" dirty="0"/>
              <a:t>Pre-conflict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7AE63A-00B4-41E2-927C-7CC0D5BF5B48}"/>
              </a:ext>
            </a:extLst>
          </p:cNvPr>
          <p:cNvSpPr txBox="1"/>
          <p:nvPr/>
        </p:nvSpPr>
        <p:spPr>
          <a:xfrm>
            <a:off x="6336165" y="376302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T2 </a:t>
            </a:r>
          </a:p>
          <a:p>
            <a:pPr algn="ctr"/>
            <a:r>
              <a:rPr lang="en-US" sz="900" dirty="0"/>
              <a:t>Post-conflict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B30AC1-9636-4CF6-9B34-FC5D26F94295}"/>
              </a:ext>
            </a:extLst>
          </p:cNvPr>
          <p:cNvSpPr/>
          <p:nvPr/>
        </p:nvSpPr>
        <p:spPr>
          <a:xfrm>
            <a:off x="6640307" y="4435045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24DD81D-1C7D-4536-9F22-973FDA84F7E0}"/>
              </a:ext>
            </a:extLst>
          </p:cNvPr>
          <p:cNvSpPr/>
          <p:nvPr/>
        </p:nvSpPr>
        <p:spPr>
          <a:xfrm>
            <a:off x="6648520" y="4272581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BB04A5-61C5-4C18-B357-B66E2B6F830C}"/>
              </a:ext>
            </a:extLst>
          </p:cNvPr>
          <p:cNvSpPr txBox="1"/>
          <p:nvPr/>
        </p:nvSpPr>
        <p:spPr>
          <a:xfrm>
            <a:off x="6706867" y="4213853"/>
            <a:ext cx="1124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 conflict (control)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4EEF5F-4822-498F-A63E-A25E02B4602A}"/>
              </a:ext>
            </a:extLst>
          </p:cNvPr>
          <p:cNvSpPr txBox="1"/>
          <p:nvPr/>
        </p:nvSpPr>
        <p:spPr>
          <a:xfrm>
            <a:off x="6706869" y="4362340"/>
            <a:ext cx="11192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Conflict (treatment)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03479D-DC2E-450E-BF20-996F47A2F743}"/>
              </a:ext>
            </a:extLst>
          </p:cNvPr>
          <p:cNvSpPr/>
          <p:nvPr/>
        </p:nvSpPr>
        <p:spPr>
          <a:xfrm>
            <a:off x="5373248" y="3470761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64A12AB-ADFA-4C0C-B39C-95B1FD7F718F}"/>
              </a:ext>
            </a:extLst>
          </p:cNvPr>
          <p:cNvSpPr/>
          <p:nvPr/>
        </p:nvSpPr>
        <p:spPr>
          <a:xfrm>
            <a:off x="5602019" y="3404993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B4AA69-B649-4F01-A077-BEB4CDD93D68}"/>
              </a:ext>
            </a:extLst>
          </p:cNvPr>
          <p:cNvSpPr/>
          <p:nvPr/>
        </p:nvSpPr>
        <p:spPr>
          <a:xfrm>
            <a:off x="5772575" y="3400073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DD913D5-B816-472D-896F-72E3FFE809FD}"/>
              </a:ext>
            </a:extLst>
          </p:cNvPr>
          <p:cNvSpPr/>
          <p:nvPr/>
        </p:nvSpPr>
        <p:spPr>
          <a:xfrm>
            <a:off x="5556911" y="3527248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6175D0E-7F7A-498B-B220-C55561A9ED4A}"/>
              </a:ext>
            </a:extLst>
          </p:cNvPr>
          <p:cNvSpPr/>
          <p:nvPr/>
        </p:nvSpPr>
        <p:spPr>
          <a:xfrm>
            <a:off x="5977027" y="3362216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925FE10-66C0-4453-9DF9-BB348915B762}"/>
              </a:ext>
            </a:extLst>
          </p:cNvPr>
          <p:cNvSpPr/>
          <p:nvPr/>
        </p:nvSpPr>
        <p:spPr>
          <a:xfrm>
            <a:off x="6288767" y="2520188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70990E5-2F38-4477-A3CA-C476B81AA86F}"/>
              </a:ext>
            </a:extLst>
          </p:cNvPr>
          <p:cNvSpPr/>
          <p:nvPr/>
        </p:nvSpPr>
        <p:spPr>
          <a:xfrm>
            <a:off x="6812633" y="2470542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6E9CE5C-EF3C-424D-976C-1607DEEDA4AE}"/>
              </a:ext>
            </a:extLst>
          </p:cNvPr>
          <p:cNvSpPr/>
          <p:nvPr/>
        </p:nvSpPr>
        <p:spPr>
          <a:xfrm>
            <a:off x="6332557" y="2705314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49262B-B307-4576-AEF8-56567159AF46}"/>
              </a:ext>
            </a:extLst>
          </p:cNvPr>
          <p:cNvSpPr/>
          <p:nvPr/>
        </p:nvSpPr>
        <p:spPr>
          <a:xfrm>
            <a:off x="6462086" y="2598800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8AABDCA-F3D2-48DD-BD73-08738B270100}"/>
              </a:ext>
            </a:extLst>
          </p:cNvPr>
          <p:cNvSpPr/>
          <p:nvPr/>
        </p:nvSpPr>
        <p:spPr>
          <a:xfrm>
            <a:off x="6621721" y="2503394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16284A4-047D-4D5F-8EC6-CE5B27CE7DE1}"/>
              </a:ext>
            </a:extLst>
          </p:cNvPr>
          <p:cNvSpPr/>
          <p:nvPr/>
        </p:nvSpPr>
        <p:spPr>
          <a:xfrm>
            <a:off x="6696490" y="2685604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F8A2AD8A-0263-4930-9792-0D44D08B7FCB}"/>
              </a:ext>
            </a:extLst>
          </p:cNvPr>
          <p:cNvSpPr/>
          <p:nvPr/>
        </p:nvSpPr>
        <p:spPr>
          <a:xfrm>
            <a:off x="5991808" y="3489581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D1870425-FD82-4CA9-A746-EB27A5382E42}"/>
              </a:ext>
            </a:extLst>
          </p:cNvPr>
          <p:cNvSpPr/>
          <p:nvPr/>
        </p:nvSpPr>
        <p:spPr>
          <a:xfrm>
            <a:off x="5818171" y="3535313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74CF63F-F11D-403A-963E-5D91BB478925}"/>
              </a:ext>
            </a:extLst>
          </p:cNvPr>
          <p:cNvSpPr/>
          <p:nvPr/>
        </p:nvSpPr>
        <p:spPr>
          <a:xfrm>
            <a:off x="5491098" y="3554611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9C0EF189-125A-4F85-86A1-5E1A70C7152A}"/>
              </a:ext>
            </a:extLst>
          </p:cNvPr>
          <p:cNvSpPr/>
          <p:nvPr/>
        </p:nvSpPr>
        <p:spPr>
          <a:xfrm>
            <a:off x="5394463" y="3624422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572BB19A-256B-4F4B-A045-7F070255EAE4}"/>
              </a:ext>
            </a:extLst>
          </p:cNvPr>
          <p:cNvSpPr/>
          <p:nvPr/>
        </p:nvSpPr>
        <p:spPr>
          <a:xfrm>
            <a:off x="5267559" y="3592217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847FB51D-D183-432E-810C-D6AC0DD0F093}"/>
              </a:ext>
            </a:extLst>
          </p:cNvPr>
          <p:cNvSpPr/>
          <p:nvPr/>
        </p:nvSpPr>
        <p:spPr>
          <a:xfrm>
            <a:off x="6465484" y="3389783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58EFE8ED-A34B-4452-9E7B-3B2AC284E62D}"/>
              </a:ext>
            </a:extLst>
          </p:cNvPr>
          <p:cNvSpPr/>
          <p:nvPr/>
        </p:nvSpPr>
        <p:spPr>
          <a:xfrm>
            <a:off x="6629934" y="3426128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E14AA564-4733-4DDD-8EFA-1BDEF7F84DDA}"/>
              </a:ext>
            </a:extLst>
          </p:cNvPr>
          <p:cNvSpPr/>
          <p:nvPr/>
        </p:nvSpPr>
        <p:spPr>
          <a:xfrm>
            <a:off x="6330772" y="3417931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69C6AD7E-4DCA-4785-A0B1-764782E3A96B}"/>
              </a:ext>
            </a:extLst>
          </p:cNvPr>
          <p:cNvSpPr/>
          <p:nvPr/>
        </p:nvSpPr>
        <p:spPr>
          <a:xfrm>
            <a:off x="6836170" y="3400964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14D26189-3FFB-40EA-97EF-425C43DFAC48}"/>
              </a:ext>
            </a:extLst>
          </p:cNvPr>
          <p:cNvSpPr/>
          <p:nvPr/>
        </p:nvSpPr>
        <p:spPr>
          <a:xfrm>
            <a:off x="7095829" y="3376400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D7568391-EAF3-408D-AA49-908A11C39A46}"/>
              </a:ext>
            </a:extLst>
          </p:cNvPr>
          <p:cNvSpPr/>
          <p:nvPr/>
        </p:nvSpPr>
        <p:spPr>
          <a:xfrm>
            <a:off x="6962038" y="3308744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DDCCB1FD-8643-4B83-99EE-1B1E2DA95C6C}"/>
              </a:ext>
            </a:extLst>
          </p:cNvPr>
          <p:cNvSpPr/>
          <p:nvPr/>
        </p:nvSpPr>
        <p:spPr>
          <a:xfrm>
            <a:off x="5680947" y="3529703"/>
            <a:ext cx="58349" cy="8572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B5C7A1B-29F1-4D86-8042-7A078BB8BF6D}"/>
              </a:ext>
            </a:extLst>
          </p:cNvPr>
          <p:cNvSpPr/>
          <p:nvPr/>
        </p:nvSpPr>
        <p:spPr>
          <a:xfrm>
            <a:off x="1459346" y="4297466"/>
            <a:ext cx="167463" cy="159488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DD3026D-2C0A-4CC7-B01A-EE20CA96D5D8}"/>
              </a:ext>
            </a:extLst>
          </p:cNvPr>
          <p:cNvSpPr/>
          <p:nvPr/>
        </p:nvSpPr>
        <p:spPr>
          <a:xfrm>
            <a:off x="2496020" y="4297466"/>
            <a:ext cx="167463" cy="159488"/>
          </a:xfrm>
          <a:prstGeom prst="rect">
            <a:avLst/>
          </a:prstGeom>
          <a:solidFill>
            <a:srgbClr val="C495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D512B04-6907-41A7-B817-FA1C5A8E5F95}"/>
              </a:ext>
            </a:extLst>
          </p:cNvPr>
          <p:cNvSpPr/>
          <p:nvPr/>
        </p:nvSpPr>
        <p:spPr>
          <a:xfrm>
            <a:off x="1459346" y="4521619"/>
            <a:ext cx="167463" cy="1594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0454C95-DAD9-4233-9E2B-2231EB38B028}"/>
              </a:ext>
            </a:extLst>
          </p:cNvPr>
          <p:cNvSpPr/>
          <p:nvPr/>
        </p:nvSpPr>
        <p:spPr>
          <a:xfrm>
            <a:off x="2496020" y="4521619"/>
            <a:ext cx="167463" cy="159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CE5857F-8CDB-4FC8-8AD7-4DBBC23E9A72}"/>
              </a:ext>
            </a:extLst>
          </p:cNvPr>
          <p:cNvSpPr txBox="1"/>
          <p:nvPr/>
        </p:nvSpPr>
        <p:spPr>
          <a:xfrm>
            <a:off x="1626808" y="4273335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Forest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9BA30DF-AE65-4F4D-A712-C875E434A947}"/>
              </a:ext>
            </a:extLst>
          </p:cNvPr>
          <p:cNvSpPr txBox="1"/>
          <p:nvPr/>
        </p:nvSpPr>
        <p:spPr>
          <a:xfrm>
            <a:off x="1626809" y="4506410"/>
            <a:ext cx="6832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Forest loss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AEA270-167E-4BD5-BB65-863B7CBB2150}"/>
              </a:ext>
            </a:extLst>
          </p:cNvPr>
          <p:cNvSpPr txBox="1"/>
          <p:nvPr/>
        </p:nvSpPr>
        <p:spPr>
          <a:xfrm>
            <a:off x="2663487" y="4273335"/>
            <a:ext cx="7072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Agriculture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261F7F-71EF-4B94-9F55-6D03167C4D93}"/>
              </a:ext>
            </a:extLst>
          </p:cNvPr>
          <p:cNvSpPr txBox="1"/>
          <p:nvPr/>
        </p:nvSpPr>
        <p:spPr>
          <a:xfrm>
            <a:off x="2661718" y="4455299"/>
            <a:ext cx="14205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Agricultural abandonment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32BD06E-B1C9-4831-B578-D8B55089712C}"/>
              </a:ext>
            </a:extLst>
          </p:cNvPr>
          <p:cNvCxnSpPr/>
          <p:nvPr/>
        </p:nvCxnSpPr>
        <p:spPr>
          <a:xfrm>
            <a:off x="4246643" y="3016502"/>
            <a:ext cx="507714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4870258C-8023-4DD2-A4CC-2BFCF317D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51" y="4776673"/>
            <a:ext cx="221456" cy="12858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4DB988F-6FA4-4CD6-AD60-F8EBB634A8C7}"/>
              </a:ext>
            </a:extLst>
          </p:cNvPr>
          <p:cNvSpPr txBox="1"/>
          <p:nvPr/>
        </p:nvSpPr>
        <p:spPr>
          <a:xfrm>
            <a:off x="1626810" y="4737093"/>
            <a:ext cx="7938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Conflict zone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81B374F-A9B0-4AF3-B20A-AF272C9ED74D}"/>
              </a:ext>
            </a:extLst>
          </p:cNvPr>
          <p:cNvSpPr/>
          <p:nvPr/>
        </p:nvSpPr>
        <p:spPr>
          <a:xfrm>
            <a:off x="5209292" y="3494715"/>
            <a:ext cx="74769" cy="7129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374FAED-228F-4F75-A34B-81D88C002F8C}"/>
              </a:ext>
            </a:extLst>
          </p:cNvPr>
          <p:cNvGrpSpPr/>
          <p:nvPr/>
        </p:nvGrpSpPr>
        <p:grpSpPr>
          <a:xfrm>
            <a:off x="2157878" y="2748223"/>
            <a:ext cx="1529106" cy="1402776"/>
            <a:chOff x="3528549" y="2238233"/>
            <a:chExt cx="2038808" cy="1870368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275EC77-9788-415C-89D8-FCDD995F8FF3}"/>
                </a:ext>
              </a:extLst>
            </p:cNvPr>
            <p:cNvCxnSpPr/>
            <p:nvPr/>
          </p:nvCxnSpPr>
          <p:spPr>
            <a:xfrm flipV="1">
              <a:off x="4184435" y="2238233"/>
              <a:ext cx="285207" cy="1774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2A63551-F5A6-437B-9483-A86C33B2AF46}"/>
                </a:ext>
              </a:extLst>
            </p:cNvPr>
            <p:cNvCxnSpPr/>
            <p:nvPr/>
          </p:nvCxnSpPr>
          <p:spPr>
            <a:xfrm flipV="1">
              <a:off x="4184435" y="2238233"/>
              <a:ext cx="691006" cy="4357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7A8FC29-A947-4541-A447-8F93ED04E440}"/>
                </a:ext>
              </a:extLst>
            </p:cNvPr>
            <p:cNvCxnSpPr/>
            <p:nvPr/>
          </p:nvCxnSpPr>
          <p:spPr>
            <a:xfrm flipV="1">
              <a:off x="3533202" y="2520177"/>
              <a:ext cx="1343025" cy="7816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EB32E24-1180-43D7-817C-2EC3700FC5BE}"/>
                </a:ext>
              </a:extLst>
            </p:cNvPr>
            <p:cNvCxnSpPr/>
            <p:nvPr/>
          </p:nvCxnSpPr>
          <p:spPr>
            <a:xfrm flipV="1">
              <a:off x="3531651" y="2800506"/>
              <a:ext cx="1343025" cy="7816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C7663BD-FED7-4EC0-8AF1-2678453A328F}"/>
                </a:ext>
              </a:extLst>
            </p:cNvPr>
            <p:cNvCxnSpPr/>
            <p:nvPr/>
          </p:nvCxnSpPr>
          <p:spPr>
            <a:xfrm flipV="1">
              <a:off x="3528549" y="2855479"/>
              <a:ext cx="1758622" cy="9933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4E3780B-8ED7-4F4C-B5D0-44F52623DC70}"/>
                </a:ext>
              </a:extLst>
            </p:cNvPr>
            <p:cNvCxnSpPr/>
            <p:nvPr/>
          </p:nvCxnSpPr>
          <p:spPr>
            <a:xfrm flipV="1">
              <a:off x="3536815" y="2954294"/>
              <a:ext cx="2029682" cy="11543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A4837A7-4353-48DC-BEE1-DBE4C574995D}"/>
                </a:ext>
              </a:extLst>
            </p:cNvPr>
            <p:cNvCxnSpPr/>
            <p:nvPr/>
          </p:nvCxnSpPr>
          <p:spPr>
            <a:xfrm flipV="1">
              <a:off x="4034808" y="3644784"/>
              <a:ext cx="834105" cy="4550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69B8B8-C615-4834-AFFE-C502B70638B3}"/>
                </a:ext>
              </a:extLst>
            </p:cNvPr>
            <p:cNvCxnSpPr/>
            <p:nvPr/>
          </p:nvCxnSpPr>
          <p:spPr>
            <a:xfrm flipV="1">
              <a:off x="4492463" y="3900692"/>
              <a:ext cx="376450" cy="2052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257366A-276C-4E0B-8997-279E4AC7E5A6}"/>
                </a:ext>
              </a:extLst>
            </p:cNvPr>
            <p:cNvCxnSpPr/>
            <p:nvPr/>
          </p:nvCxnSpPr>
          <p:spPr>
            <a:xfrm flipV="1">
              <a:off x="3531651" y="2855480"/>
              <a:ext cx="349051" cy="170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7479F57-DEB8-43AF-AB53-54505201B6E7}"/>
                </a:ext>
              </a:extLst>
            </p:cNvPr>
            <p:cNvCxnSpPr/>
            <p:nvPr/>
          </p:nvCxnSpPr>
          <p:spPr>
            <a:xfrm flipV="1">
              <a:off x="5174228" y="3258348"/>
              <a:ext cx="393129" cy="2254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E6DE3DD-BC7E-4226-8A1C-C83B017002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75" y="3353336"/>
            <a:ext cx="354330" cy="20574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416F208-409F-4979-9451-6529BC12F8A6}"/>
              </a:ext>
            </a:extLst>
          </p:cNvPr>
          <p:cNvGrpSpPr/>
          <p:nvPr/>
        </p:nvGrpSpPr>
        <p:grpSpPr>
          <a:xfrm>
            <a:off x="2496020" y="4745773"/>
            <a:ext cx="167463" cy="161468"/>
            <a:chOff x="3963507" y="4969357"/>
            <a:chExt cx="223284" cy="215291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2DB69A7-5CBE-46B8-8982-711541FAEBC5}"/>
                </a:ext>
              </a:extLst>
            </p:cNvPr>
            <p:cNvSpPr/>
            <p:nvPr/>
          </p:nvSpPr>
          <p:spPr>
            <a:xfrm>
              <a:off x="3963507" y="4969357"/>
              <a:ext cx="223284" cy="2126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0B466DE-B93B-46F9-8FAB-C7B2C5705DEE}"/>
                </a:ext>
              </a:extLst>
            </p:cNvPr>
            <p:cNvCxnSpPr>
              <a:stCxn id="77" idx="1"/>
            </p:cNvCxnSpPr>
            <p:nvPr/>
          </p:nvCxnSpPr>
          <p:spPr>
            <a:xfrm flipV="1">
              <a:off x="3963507" y="4969358"/>
              <a:ext cx="142603" cy="106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C534536-EBEA-40E9-975E-DD60D40BDC53}"/>
                </a:ext>
              </a:extLst>
            </p:cNvPr>
            <p:cNvCxnSpPr/>
            <p:nvPr/>
          </p:nvCxnSpPr>
          <p:spPr>
            <a:xfrm flipV="1">
              <a:off x="4041832" y="5078323"/>
              <a:ext cx="142603" cy="106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B1CDAD5-A182-41B3-8AC7-6A6BBA7DE289}"/>
                </a:ext>
              </a:extLst>
            </p:cNvPr>
            <p:cNvCxnSpPr/>
            <p:nvPr/>
          </p:nvCxnSpPr>
          <p:spPr>
            <a:xfrm flipV="1">
              <a:off x="3963507" y="4997068"/>
              <a:ext cx="220878" cy="165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6BDA1227-121C-4A4A-84C8-23AF21CDD5A5}"/>
              </a:ext>
            </a:extLst>
          </p:cNvPr>
          <p:cNvSpPr txBox="1"/>
          <p:nvPr/>
        </p:nvSpPr>
        <p:spPr>
          <a:xfrm>
            <a:off x="2661682" y="4734609"/>
            <a:ext cx="9605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Land use change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BB5D33B-FC67-4FBF-B215-32408F37F650}"/>
              </a:ext>
            </a:extLst>
          </p:cNvPr>
          <p:cNvCxnSpPr/>
          <p:nvPr/>
        </p:nvCxnSpPr>
        <p:spPr>
          <a:xfrm flipV="1">
            <a:off x="5252564" y="3369313"/>
            <a:ext cx="1979329" cy="309159"/>
          </a:xfrm>
          <a:prstGeom prst="line">
            <a:avLst/>
          </a:prstGeom>
          <a:ln w="127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3" name="Right Brace 82">
            <a:extLst>
              <a:ext uri="{FF2B5EF4-FFF2-40B4-BE49-F238E27FC236}">
                <a16:creationId xmlns:a16="http://schemas.microsoft.com/office/drawing/2014/main" id="{17D4868C-33EB-419E-915E-AB72B1F3098E}"/>
              </a:ext>
            </a:extLst>
          </p:cNvPr>
          <p:cNvSpPr/>
          <p:nvPr/>
        </p:nvSpPr>
        <p:spPr>
          <a:xfrm>
            <a:off x="7313590" y="2455338"/>
            <a:ext cx="107387" cy="92367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584E610-1960-4F8A-AFD4-A7CC98A472B6}"/>
              </a:ext>
            </a:extLst>
          </p:cNvPr>
          <p:cNvSpPr txBox="1"/>
          <p:nvPr/>
        </p:nvSpPr>
        <p:spPr>
          <a:xfrm>
            <a:off x="7359439" y="2756904"/>
            <a:ext cx="54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Conflict</a:t>
            </a:r>
          </a:p>
          <a:p>
            <a:pPr algn="ctr"/>
            <a:r>
              <a:rPr lang="en-US" sz="900" dirty="0"/>
              <a:t>effect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99EEA6-7683-486E-AC25-C9BFE273B1FE}"/>
              </a:ext>
            </a:extLst>
          </p:cNvPr>
          <p:cNvSpPr txBox="1"/>
          <p:nvPr/>
        </p:nvSpPr>
        <p:spPr>
          <a:xfrm>
            <a:off x="2161827" y="2271319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934713B-2142-4607-8B29-928502445243}"/>
              </a:ext>
            </a:extLst>
          </p:cNvPr>
          <p:cNvSpPr txBox="1"/>
          <p:nvPr/>
        </p:nvSpPr>
        <p:spPr>
          <a:xfrm>
            <a:off x="1423934" y="4981665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E3A8F15-49AF-47FE-BB57-CD72717098E4}"/>
              </a:ext>
            </a:extLst>
          </p:cNvPr>
          <p:cNvSpPr txBox="1"/>
          <p:nvPr/>
        </p:nvSpPr>
        <p:spPr>
          <a:xfrm>
            <a:off x="1626811" y="4966790"/>
            <a:ext cx="142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Unit of interest:</a:t>
            </a:r>
          </a:p>
          <a:p>
            <a:r>
              <a:rPr lang="en-US" sz="900" dirty="0"/>
              <a:t>37.5% land use change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DAECBA0-9172-40A5-BB10-D8BE6D7F0E3E}"/>
              </a:ext>
            </a:extLst>
          </p:cNvPr>
          <p:cNvSpPr/>
          <p:nvPr/>
        </p:nvSpPr>
        <p:spPr>
          <a:xfrm>
            <a:off x="2170138" y="2279997"/>
            <a:ext cx="2011403" cy="187968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315D58D-2288-4225-AE56-EA0CF65179CA}"/>
              </a:ext>
            </a:extLst>
          </p:cNvPr>
          <p:cNvSpPr txBox="1"/>
          <p:nvPr/>
        </p:nvSpPr>
        <p:spPr>
          <a:xfrm>
            <a:off x="1452437" y="1615803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</a:rPr>
              <a:t>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76C128D-95D5-4CDE-AD0B-59D3D2FA2CBB}"/>
              </a:ext>
            </a:extLst>
          </p:cNvPr>
          <p:cNvSpPr txBox="1"/>
          <p:nvPr/>
        </p:nvSpPr>
        <p:spPr>
          <a:xfrm>
            <a:off x="1153171" y="33177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7188446-82B1-4704-90D5-99B3A2BDC7D8}"/>
              </a:ext>
            </a:extLst>
          </p:cNvPr>
          <p:cNvSpPr txBox="1"/>
          <p:nvPr/>
        </p:nvSpPr>
        <p:spPr>
          <a:xfrm>
            <a:off x="1876344" y="3952318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7A6B4C-58F5-4EF1-90AE-4E5293D4262C}"/>
              </a:ext>
            </a:extLst>
          </p:cNvPr>
          <p:cNvSpPr txBox="1"/>
          <p:nvPr/>
        </p:nvSpPr>
        <p:spPr>
          <a:xfrm>
            <a:off x="1049992" y="633429"/>
            <a:ext cx="704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Econometric method -  Difference-in-differences</a:t>
            </a:r>
          </a:p>
        </p:txBody>
      </p:sp>
    </p:spTree>
    <p:extLst>
      <p:ext uri="{BB962C8B-B14F-4D97-AF65-F5344CB8AC3E}">
        <p14:creationId xmlns:p14="http://schemas.microsoft.com/office/powerpoint/2010/main" val="3051377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Protected areas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A4A516-F11F-4F38-AEAD-3572B999D1DD}"/>
              </a:ext>
            </a:extLst>
          </p:cNvPr>
          <p:cNvSpPr/>
          <p:nvPr/>
        </p:nvSpPr>
        <p:spPr>
          <a:xfrm>
            <a:off x="199387" y="991699"/>
            <a:ext cx="85309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>
                <a:latin typeface="Cambria" panose="02040503050406030204" pitchFamily="18" charset="0"/>
              </a:rPr>
              <a:t>Were protected areas effective in preventing forest disturbance?</a:t>
            </a:r>
          </a:p>
          <a:p>
            <a:pPr marL="514350" indent="-514350" algn="just">
              <a:buAutoNum type="arabicPeriod"/>
            </a:pPr>
            <a:endParaRPr lang="en-US" sz="2800" dirty="0">
              <a:latin typeface="Cambria" panose="02040503050406030204" pitchFamily="18" charset="0"/>
            </a:endParaRP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sz="2800" dirty="0">
                <a:latin typeface="Cambria" panose="02040503050406030204" pitchFamily="18" charset="0"/>
              </a:rPr>
              <a:t>Were protected areas established before the collapse of the Soviet Union more effective than protected areas thereafter?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endParaRPr lang="en-US" sz="2800" dirty="0">
              <a:latin typeface="Cambria" panose="020405030504060302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>
                <a:latin typeface="Cambria" panose="02040503050406030204" pitchFamily="18" charset="0"/>
              </a:rPr>
              <a:t>Were protected areas with a higher protection categories more effective than protected areas with a lower one?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9574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Protected areas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4A8CEAF1-00D0-4A31-8577-DD24743481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8889" b="10000"/>
          <a:stretch/>
        </p:blipFill>
        <p:spPr>
          <a:xfrm>
            <a:off x="9661" y="1498782"/>
            <a:ext cx="4662037" cy="3762958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591A5FB-C64B-4D31-9C69-57A1EC10FB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8889" b="11111"/>
          <a:stretch/>
        </p:blipFill>
        <p:spPr>
          <a:xfrm>
            <a:off x="4480708" y="1498781"/>
            <a:ext cx="4663295" cy="376504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AA560A6D-E8B7-461F-929E-9820DE11144D}"/>
              </a:ext>
            </a:extLst>
          </p:cNvPr>
          <p:cNvSpPr txBox="1"/>
          <p:nvPr/>
        </p:nvSpPr>
        <p:spPr>
          <a:xfrm>
            <a:off x="1550735" y="601278"/>
            <a:ext cx="704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Econometric method - Matching statistics</a:t>
            </a:r>
          </a:p>
        </p:txBody>
      </p:sp>
    </p:spTree>
    <p:extLst>
      <p:ext uri="{BB962C8B-B14F-4D97-AF65-F5344CB8AC3E}">
        <p14:creationId xmlns:p14="http://schemas.microsoft.com/office/powerpoint/2010/main" val="1087491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 panose="02040503050406030204" pitchFamily="18" charset="0"/>
              </a:rPr>
              <a:t>SILVIS Lab – University of Wisconsin-Madison</a:t>
            </a:r>
          </a:p>
          <a:p>
            <a:pPr algn="ctr"/>
            <a:r>
              <a:rPr lang="en-US" sz="2100" dirty="0">
                <a:latin typeface="Cambria" panose="02040503050406030204" pitchFamily="18" charset="0"/>
              </a:rPr>
              <a:t>Volker </a:t>
            </a:r>
            <a:r>
              <a:rPr lang="en-US" sz="2100" dirty="0" err="1">
                <a:latin typeface="Cambria" panose="02040503050406030204" pitchFamily="18" charset="0"/>
              </a:rPr>
              <a:t>Radeloff</a:t>
            </a:r>
            <a:r>
              <a:rPr lang="en-US" sz="2100" dirty="0">
                <a:latin typeface="Cambria" panose="02040503050406030204" pitchFamily="18" charset="0"/>
              </a:rPr>
              <a:t> – radeloff@wisc.edu</a:t>
            </a:r>
          </a:p>
          <a:p>
            <a:pPr algn="ctr"/>
            <a:r>
              <a:rPr lang="en-US" sz="2100" dirty="0">
                <a:latin typeface="Cambria" panose="02040503050406030204" pitchFamily="18" charset="0"/>
              </a:rPr>
              <a:t>He Yin – hyin39@wisc.edu</a:t>
            </a:r>
          </a:p>
          <a:p>
            <a:pPr algn="ctr"/>
            <a:r>
              <a:rPr lang="en-US" sz="2100" dirty="0">
                <a:latin typeface="Cambria" panose="02040503050406030204" pitchFamily="18" charset="0"/>
              </a:rPr>
              <a:t>Johanna Buchner – buchner2@wisc.edu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B5460-997D-4C27-9EA4-67FC5B0E5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2"/>
          <a:stretch/>
        </p:blipFill>
        <p:spPr>
          <a:xfrm>
            <a:off x="0" y="1342001"/>
            <a:ext cx="9144000" cy="4199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53D742-1EB9-47C7-A149-2DAC2B9D2F90}"/>
              </a:ext>
            </a:extLst>
          </p:cNvPr>
          <p:cNvSpPr txBox="1"/>
          <p:nvPr/>
        </p:nvSpPr>
        <p:spPr>
          <a:xfrm>
            <a:off x="0" y="5521030"/>
            <a:ext cx="9144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327813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47869-9292-4D32-85AE-E3B3EC3F2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92" t="11711" r="14689"/>
          <a:stretch/>
        </p:blipFill>
        <p:spPr>
          <a:xfrm>
            <a:off x="1239715" y="1485899"/>
            <a:ext cx="6585439" cy="4339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Background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39715" y="5892011"/>
            <a:ext cx="14318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hyin39@wisc.edu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E5B61-6441-411D-9667-735D90D770A2}"/>
              </a:ext>
            </a:extLst>
          </p:cNvPr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</p:spTree>
    <p:extLst>
      <p:ext uri="{BB962C8B-B14F-4D97-AF65-F5344CB8AC3E}">
        <p14:creationId xmlns:p14="http://schemas.microsoft.com/office/powerpoint/2010/main" val="180426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Background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1CBC05-4753-496E-B3D1-158E47E144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03" y="4011049"/>
            <a:ext cx="2055530" cy="15234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1395A8-8F0A-4355-A976-D2D3160B95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" y="3487968"/>
            <a:ext cx="3425883" cy="20464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41582E-CD13-4BCC-A264-4410BEEA37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6"/>
          <a:stretch/>
        </p:blipFill>
        <p:spPr>
          <a:xfrm>
            <a:off x="4715298" y="3986758"/>
            <a:ext cx="2148649" cy="15477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E0C867-B11D-4202-A463-503CCA9B8F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27" y="2547575"/>
            <a:ext cx="2430842" cy="14562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21F2A0-6652-4900-AC22-20833BB49C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2"/>
          <a:stretch/>
        </p:blipFill>
        <p:spPr>
          <a:xfrm>
            <a:off x="4589524" y="2547579"/>
            <a:ext cx="2222753" cy="14634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E6F1F8-B589-4306-8E5D-EFAF8179A3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" y="2547575"/>
            <a:ext cx="2169481" cy="14425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3000259-E318-4DC6-8D13-0266E5D225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76" y="3890375"/>
            <a:ext cx="2295826" cy="16440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3C6CA50-0526-46B6-8829-C6FE8DE2BF1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/>
          <a:stretch/>
        </p:blipFill>
        <p:spPr>
          <a:xfrm>
            <a:off x="6811208" y="2547605"/>
            <a:ext cx="2358368" cy="14634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920C39-E49A-4977-9F08-C7B5A26DBBA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b="-1"/>
          <a:stretch/>
        </p:blipFill>
        <p:spPr>
          <a:xfrm>
            <a:off x="1" y="1241066"/>
            <a:ext cx="2251917" cy="14558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4E346D-CB9F-4405-A865-25A43B8974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82" y="1249668"/>
            <a:ext cx="2414097" cy="16017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271734-05EE-4A1F-A5C2-F843C71151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28" y="1249667"/>
            <a:ext cx="1845235" cy="13297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C953D9C-62CD-4F87-97D0-EA8F301495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19" y="1234918"/>
            <a:ext cx="2704564" cy="152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99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Background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466FB3-7D8B-4AD9-B297-1E43CE539A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7" t="490" r="5171" b="8313"/>
          <a:stretch/>
        </p:blipFill>
        <p:spPr>
          <a:xfrm>
            <a:off x="3427075" y="1342002"/>
            <a:ext cx="1528817" cy="18005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22ACA4-AAB0-47EF-8F65-9C42CA678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1341999"/>
            <a:ext cx="3427073" cy="18540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8AA4D2-86CE-4F8D-9389-0146CD631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989" y="2779812"/>
            <a:ext cx="2229395" cy="14848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A675C9-3145-47EA-8660-A5306CF3B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3976548"/>
            <a:ext cx="2507985" cy="15655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0673A3-C90D-4456-8953-7B03591678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2037" y="2827519"/>
            <a:ext cx="2800350" cy="18882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DA6012-965B-4B89-8830-198916E09D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174"/>
          <a:stretch/>
        </p:blipFill>
        <p:spPr>
          <a:xfrm>
            <a:off x="6697132" y="2722857"/>
            <a:ext cx="2446871" cy="16573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0925D0-54DE-46A6-BA03-CEFC7AA83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0547" y="1342000"/>
            <a:ext cx="2006477" cy="14937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3957B67-A237-48E5-9D85-D68F64EE32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7169" y="2843460"/>
            <a:ext cx="2222204" cy="14680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3ED3FB-6453-49CD-B5E1-1908B650F8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7024" y="1342001"/>
            <a:ext cx="2186978" cy="14568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673F62B-F83C-4541-95AC-680C26CC442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78" t="1258"/>
          <a:stretch/>
        </p:blipFill>
        <p:spPr>
          <a:xfrm>
            <a:off x="1692039" y="4033886"/>
            <a:ext cx="2382050" cy="15082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B310BD-072F-4D01-98E4-F4D46A6C452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82" r="938"/>
          <a:stretch/>
        </p:blipFill>
        <p:spPr>
          <a:xfrm>
            <a:off x="6628952" y="4103684"/>
            <a:ext cx="2492062" cy="14384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C1098D0-DC62-44C4-8836-245F5F869CE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2812"/>
          <a:stretch/>
        </p:blipFill>
        <p:spPr>
          <a:xfrm>
            <a:off x="4073724" y="4301024"/>
            <a:ext cx="2555228" cy="124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33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Armed conflicts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8CE353-568E-43C2-8861-05C38BF394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4445" r="5677" b="2371"/>
          <a:stretch/>
        </p:blipFill>
        <p:spPr>
          <a:xfrm>
            <a:off x="1716364" y="591133"/>
            <a:ext cx="5711271" cy="57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3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Background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3A2D66-EC95-477C-A31D-994108F0429B}"/>
              </a:ext>
            </a:extLst>
          </p:cNvPr>
          <p:cNvGrpSpPr/>
          <p:nvPr/>
        </p:nvGrpSpPr>
        <p:grpSpPr>
          <a:xfrm>
            <a:off x="2943225" y="2152603"/>
            <a:ext cx="3257550" cy="2514600"/>
            <a:chOff x="2407443" y="1945390"/>
            <a:chExt cx="4343400" cy="33528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C0FB6D-2799-46A3-BFCF-44DC467233E7}"/>
                </a:ext>
              </a:extLst>
            </p:cNvPr>
            <p:cNvSpPr/>
            <p:nvPr/>
          </p:nvSpPr>
          <p:spPr>
            <a:xfrm>
              <a:off x="2407443" y="1945390"/>
              <a:ext cx="4343400" cy="3352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F18858-6E68-4D70-BC9E-D5BAA349050B}"/>
                </a:ext>
              </a:extLst>
            </p:cNvPr>
            <p:cNvSpPr txBox="1"/>
            <p:nvPr/>
          </p:nvSpPr>
          <p:spPr>
            <a:xfrm>
              <a:off x="3669247" y="1984859"/>
              <a:ext cx="195207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latin typeface="Cambria" panose="02040503050406030204" pitchFamily="18" charset="0"/>
                </a:rPr>
                <a:t>Socio-economic </a:t>
              </a:r>
            </a:p>
            <a:p>
              <a:pPr algn="ctr"/>
              <a:r>
                <a:rPr lang="en-US" sz="1350" b="1" dirty="0">
                  <a:latin typeface="Cambria" panose="02040503050406030204" pitchFamily="18" charset="0"/>
                </a:rPr>
                <a:t>shocks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EDFCBD9-088D-4C5A-AB9C-1F9D8F182C72}"/>
                </a:ext>
              </a:extLst>
            </p:cNvPr>
            <p:cNvCxnSpPr/>
            <p:nvPr/>
          </p:nvCxnSpPr>
          <p:spPr>
            <a:xfrm>
              <a:off x="3751037" y="3730256"/>
              <a:ext cx="304800" cy="41910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5480E89-9478-4712-A506-22C100430B5C}"/>
                </a:ext>
              </a:extLst>
            </p:cNvPr>
            <p:cNvCxnSpPr/>
            <p:nvPr/>
          </p:nvCxnSpPr>
          <p:spPr>
            <a:xfrm flipH="1">
              <a:off x="5198837" y="3723331"/>
              <a:ext cx="279311" cy="431859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2A4E42-CFD2-484C-A0BD-CB6C223B3D5D}"/>
                </a:ext>
              </a:extLst>
            </p:cNvPr>
            <p:cNvSpPr/>
            <p:nvPr/>
          </p:nvSpPr>
          <p:spPr>
            <a:xfrm>
              <a:off x="2864643" y="2707390"/>
              <a:ext cx="16002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Cambria" panose="02040503050406030204" pitchFamily="18" charset="0"/>
                </a:rPr>
                <a:t>Collapse of Soviet Union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FFD410-F50E-474B-B2A3-FFB7F83D8ABF}"/>
                </a:ext>
              </a:extLst>
            </p:cNvPr>
            <p:cNvSpPr/>
            <p:nvPr/>
          </p:nvSpPr>
          <p:spPr>
            <a:xfrm>
              <a:off x="4678048" y="2707390"/>
              <a:ext cx="16002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Cambria" panose="02040503050406030204" pitchFamily="18" charset="0"/>
                </a:rPr>
                <a:t>Armed conflicts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5E0BA8-0819-4C12-A208-C122044969C0}"/>
                </a:ext>
              </a:extLst>
            </p:cNvPr>
            <p:cNvSpPr/>
            <p:nvPr/>
          </p:nvSpPr>
          <p:spPr>
            <a:xfrm>
              <a:off x="3855243" y="4231390"/>
              <a:ext cx="16002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  <a:latin typeface="Cambria" panose="02040503050406030204" pitchFamily="18" charset="0"/>
                </a:rPr>
                <a:t>Land use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078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Background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0B342E-3A6C-454E-8FB1-FDD671E48943}"/>
              </a:ext>
            </a:extLst>
          </p:cNvPr>
          <p:cNvSpPr/>
          <p:nvPr/>
        </p:nvSpPr>
        <p:spPr>
          <a:xfrm>
            <a:off x="464343" y="2438400"/>
            <a:ext cx="8229600" cy="2133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To advance the understanding of the effect of armed conflicts and other of socio-economic shocks on land use change</a:t>
            </a:r>
          </a:p>
        </p:txBody>
      </p:sp>
    </p:spTree>
    <p:extLst>
      <p:ext uri="{BB962C8B-B14F-4D97-AF65-F5344CB8AC3E}">
        <p14:creationId xmlns:p14="http://schemas.microsoft.com/office/powerpoint/2010/main" val="2740881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21"/>
            <a:ext cx="9144000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Cambria" panose="02040503050406030204" pitchFamily="18" charset="0"/>
              </a:rPr>
              <a:t>Landsat</a:t>
            </a:r>
            <a:endParaRPr lang="en-US" sz="2100" dirty="0">
              <a:latin typeface="Cambria" panose="020405030504060302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8775" y="6334830"/>
            <a:ext cx="2682478" cy="3863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567464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/>
              <a:t>SILVIS Lab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98776" y="6620304"/>
            <a:ext cx="3374330" cy="251216"/>
          </a:xfrm>
          <a:prstGeom prst="rect">
            <a:avLst/>
          </a:prstGeom>
        </p:spPr>
        <p:txBody>
          <a:bodyPr>
            <a:noAutofit/>
          </a:bodyPr>
          <a:lstStyle>
            <a:lvl1pPr marL="587799" indent="-587799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73565" indent="-489833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59331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26795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10527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094260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877992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661724" indent="-391866" algn="l" defTabSz="156746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b="1" dirty="0"/>
              <a:t>Spatial Analysis for Conservation and Sustainability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5323"/>
            <a:ext cx="398775" cy="433777"/>
          </a:xfrm>
          <a:prstGeom prst="rect">
            <a:avLst/>
          </a:prstGeom>
        </p:spPr>
      </p:pic>
      <p:pic>
        <p:nvPicPr>
          <p:cNvPr id="9" name="Picture 2" descr="Y:\LAB_LUNCH\LOGO\LOGO_inspirations\uwlogo_web_sm_f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75" y="6332971"/>
            <a:ext cx="1361942" cy="4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0198" y="6441520"/>
            <a:ext cx="16321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buchner2@wisc.edu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BBF8E2-CE32-4EBB-8DC2-9418CB177C68}"/>
              </a:ext>
            </a:extLst>
          </p:cNvPr>
          <p:cNvSpPr/>
          <p:nvPr/>
        </p:nvSpPr>
        <p:spPr>
          <a:xfrm>
            <a:off x="272186" y="1149682"/>
            <a:ext cx="83492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>
                <a:latin typeface="Cambria" panose="02040503050406030204" pitchFamily="18" charset="0"/>
              </a:rPr>
              <a:t>Does topographic correction of Landsat imagery improve classification accuracy?</a:t>
            </a:r>
          </a:p>
          <a:p>
            <a:pPr marL="514350" indent="-514350" algn="just">
              <a:buAutoNum type="arabicPeriod"/>
            </a:pPr>
            <a:endParaRPr lang="en-US" sz="2800" dirty="0">
              <a:latin typeface="Cambria" panose="020405030504060302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>
                <a:latin typeface="Cambria" panose="02040503050406030204" pitchFamily="18" charset="0"/>
              </a:rPr>
              <a:t>How was forest and agriculture distributed since 1985 and how did it change over time?</a:t>
            </a:r>
          </a:p>
          <a:p>
            <a:pPr marL="514350" indent="-514350" algn="just">
              <a:buAutoNum type="arabicPeriod"/>
            </a:pPr>
            <a:endParaRPr lang="en-US" sz="2800" dirty="0">
              <a:latin typeface="Cambria" panose="020405030504060302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>
                <a:latin typeface="Cambria" panose="02040503050406030204" pitchFamily="18" charset="0"/>
              </a:rPr>
              <a:t>What are the spatial patterns and the rates for each country over time?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5569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844</Words>
  <Application>Microsoft Office PowerPoint</Application>
  <PresentationFormat>On-screen Show (4:3)</PresentationFormat>
  <Paragraphs>216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Book Antiqua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Johanna Bucher</dc:creator>
  <cp:lastModifiedBy>Giorgi Ghambashidze</cp:lastModifiedBy>
  <cp:revision>24</cp:revision>
  <dcterms:created xsi:type="dcterms:W3CDTF">2017-09-07T19:58:13Z</dcterms:created>
  <dcterms:modified xsi:type="dcterms:W3CDTF">2017-09-12T06:27:06Z</dcterms:modified>
</cp:coreProperties>
</file>