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6" r:id="rId2"/>
  </p:sldMasterIdLst>
  <p:notesMasterIdLst>
    <p:notesMasterId r:id="rId46"/>
  </p:notesMasterIdLst>
  <p:sldIdLst>
    <p:sldId id="394" r:id="rId3"/>
    <p:sldId id="585" r:id="rId4"/>
    <p:sldId id="586" r:id="rId5"/>
    <p:sldId id="541" r:id="rId6"/>
    <p:sldId id="557" r:id="rId7"/>
    <p:sldId id="526" r:id="rId8"/>
    <p:sldId id="542" r:id="rId9"/>
    <p:sldId id="563" r:id="rId10"/>
    <p:sldId id="543" r:id="rId11"/>
    <p:sldId id="529" r:id="rId12"/>
    <p:sldId id="525" r:id="rId13"/>
    <p:sldId id="527" r:id="rId14"/>
    <p:sldId id="528" r:id="rId15"/>
    <p:sldId id="530" r:id="rId16"/>
    <p:sldId id="556" r:id="rId17"/>
    <p:sldId id="532" r:id="rId18"/>
    <p:sldId id="553" r:id="rId19"/>
    <p:sldId id="534" r:id="rId20"/>
    <p:sldId id="497" r:id="rId21"/>
    <p:sldId id="560" r:id="rId22"/>
    <p:sldId id="571" r:id="rId23"/>
    <p:sldId id="538" r:id="rId24"/>
    <p:sldId id="535" r:id="rId25"/>
    <p:sldId id="537" r:id="rId26"/>
    <p:sldId id="554" r:id="rId27"/>
    <p:sldId id="561" r:id="rId28"/>
    <p:sldId id="574" r:id="rId29"/>
    <p:sldId id="581" r:id="rId30"/>
    <p:sldId id="583" r:id="rId31"/>
    <p:sldId id="582" r:id="rId32"/>
    <p:sldId id="531" r:id="rId33"/>
    <p:sldId id="566" r:id="rId34"/>
    <p:sldId id="565" r:id="rId35"/>
    <p:sldId id="573" r:id="rId36"/>
    <p:sldId id="575" r:id="rId37"/>
    <p:sldId id="576" r:id="rId38"/>
    <p:sldId id="562" r:id="rId39"/>
    <p:sldId id="570" r:id="rId40"/>
    <p:sldId id="578" r:id="rId41"/>
    <p:sldId id="584" r:id="rId42"/>
    <p:sldId id="577" r:id="rId43"/>
    <p:sldId id="567" r:id="rId44"/>
    <p:sldId id="579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33399"/>
    <a:srgbClr val="FFCCFF"/>
    <a:srgbClr val="FF8080"/>
    <a:srgbClr val="003300"/>
    <a:srgbClr val="008000"/>
    <a:srgbClr val="FF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557" autoAdjust="0"/>
    <p:restoredTop sz="86061" autoAdjust="0"/>
  </p:normalViewPr>
  <p:slideViewPr>
    <p:cSldViewPr>
      <p:cViewPr>
        <p:scale>
          <a:sx n="50" d="100"/>
          <a:sy n="50" d="100"/>
        </p:scale>
        <p:origin x="-2248" y="-4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8378"/>
    </p:cViewPr>
  </p:sorterViewPr>
  <p:notesViewPr>
    <p:cSldViewPr>
      <p:cViewPr>
        <p:scale>
          <a:sx n="100" d="100"/>
          <a:sy n="100" d="100"/>
        </p:scale>
        <p:origin x="-1986" y="21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microsoft.com/office/2015/10/relationships/revisionInfo" Target="revisionInfo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6BBD3569-6F69-47EB-AF46-DD752F095A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005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779ADDA1-3810-4A64-9DB5-1F8C6DE7CF0C}" type="slidenum">
              <a:rPr lang="en-US" altLang="en-US" sz="1200" b="0" smtClean="0"/>
              <a:pPr>
                <a:defRPr/>
              </a:pPr>
              <a:t>4</a:t>
            </a:fld>
            <a:endParaRPr lang="en-US" altLang="en-US" sz="1200" b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We plan to work together with the regional forest and land management agencies to ensure continuous, high quality observations for operational and management applications, </a:t>
            </a:r>
            <a:r>
              <a:rPr lang="en-US" sz="1800" u="sng" dirty="0">
                <a:solidFill>
                  <a:schemeClr val="accent6">
                    <a:lumMod val="75000"/>
                  </a:schemeClr>
                </a:solidFill>
              </a:rPr>
              <a:t>facilitating feasible and sustainable natural resources management practices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BC8743-4EF1-46C4-95D2-9EC711D3D0D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BC8743-4EF1-46C4-95D2-9EC711D3D0D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779ADDA1-3810-4A64-9DB5-1F8C6DE7CF0C}" type="slidenum">
              <a:rPr lang="en-US" altLang="en-US" sz="1200" b="0" smtClean="0"/>
              <a:pPr>
                <a:defRPr/>
              </a:pPr>
              <a:t>26</a:t>
            </a:fld>
            <a:endParaRPr lang="en-US" altLang="en-US" sz="1200" b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We plan to work together with the regional forest and land management agencies to ensure continuous, high quality observations for operational and management applications, </a:t>
            </a:r>
            <a:r>
              <a:rPr lang="en-US" sz="1800" u="sng" dirty="0">
                <a:solidFill>
                  <a:schemeClr val="accent6">
                    <a:lumMod val="75000"/>
                  </a:schemeClr>
                </a:solidFill>
              </a:rPr>
              <a:t>facilitating feasible and sustainable natural resources management practices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333399"/>
                </a:solidFill>
              </a:rPr>
              <a:t>SCERIN research projects in progress</a:t>
            </a:r>
            <a:endParaRPr lang="en-US" altLang="en-US" sz="1200" dirty="0">
              <a:solidFill>
                <a:srgbClr val="3333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D3569-6F69-47EB-AF46-DD752F095A5D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429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779ADDA1-3810-4A64-9DB5-1F8C6DE7CF0C}" type="slidenum">
              <a:rPr lang="en-US" altLang="en-US" sz="1200" b="0" smtClean="0"/>
              <a:pPr>
                <a:defRPr/>
              </a:pPr>
              <a:t>28</a:t>
            </a:fld>
            <a:endParaRPr lang="en-US" altLang="en-US" sz="1200" b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We plan to work together with the regional forest and land management agencies to ensure continuous, high quality observations for operational and management applications, </a:t>
            </a:r>
            <a:r>
              <a:rPr lang="en-US" sz="1800" u="sng" dirty="0">
                <a:solidFill>
                  <a:schemeClr val="accent6">
                    <a:lumMod val="75000"/>
                  </a:schemeClr>
                </a:solidFill>
              </a:rPr>
              <a:t>facilitating feasible and sustainable natural resources management practices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80632-7879-4CC9-99A1-EE0F4DE5C63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779ADDA1-3810-4A64-9DB5-1F8C6DE7CF0C}" type="slidenum">
              <a:rPr lang="en-US" altLang="en-US" sz="1200" b="0" smtClean="0"/>
              <a:pPr>
                <a:defRPr/>
              </a:pPr>
              <a:t>30</a:t>
            </a:fld>
            <a:endParaRPr lang="en-US" altLang="en-US" sz="1200" b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We plan to work together with the regional forest and land management agencies to ensure continuous, high quality observations for operational and management applications, </a:t>
            </a:r>
            <a:r>
              <a:rPr lang="en-US" sz="1800" u="sng" dirty="0">
                <a:solidFill>
                  <a:schemeClr val="accent6">
                    <a:lumMod val="75000"/>
                  </a:schemeClr>
                </a:solidFill>
              </a:rPr>
              <a:t>facilitating feasible and sustainable natural resources management practices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D3569-6F69-47EB-AF46-DD752F095A5D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779ADDA1-3810-4A64-9DB5-1F8C6DE7CF0C}" type="slidenum">
              <a:rPr lang="en-US" altLang="en-US" sz="1200" b="0" smtClean="0"/>
              <a:pPr>
                <a:defRPr/>
              </a:pPr>
              <a:t>34</a:t>
            </a:fld>
            <a:endParaRPr lang="en-US" altLang="en-US" sz="1200" b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We plan to work together with the regional forest and land management agencies to ensure continuous, high quality observations for operational and management applications, </a:t>
            </a:r>
            <a:r>
              <a:rPr lang="en-US" sz="1800" u="sng" dirty="0">
                <a:solidFill>
                  <a:schemeClr val="accent6">
                    <a:lumMod val="75000"/>
                  </a:schemeClr>
                </a:solidFill>
              </a:rPr>
              <a:t>facilitating feasible and sustainable natural resources management practices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779ADDA1-3810-4A64-9DB5-1F8C6DE7CF0C}" type="slidenum">
              <a:rPr lang="en-US" altLang="en-US" sz="1200" b="0" smtClean="0"/>
              <a:pPr>
                <a:defRPr/>
              </a:pPr>
              <a:t>35</a:t>
            </a:fld>
            <a:endParaRPr lang="en-US" altLang="en-US" sz="1200" b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We plan to work together with the regional forest and land management agencies to ensure continuous, high quality observations for operational and management applications, </a:t>
            </a:r>
            <a:r>
              <a:rPr lang="en-US" sz="1800" u="sng" dirty="0">
                <a:solidFill>
                  <a:schemeClr val="accent6">
                    <a:lumMod val="75000"/>
                  </a:schemeClr>
                </a:solidFill>
              </a:rPr>
              <a:t>facilitating feasible and sustainable natural resources management practices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779ADDA1-3810-4A64-9DB5-1F8C6DE7CF0C}" type="slidenum">
              <a:rPr lang="en-US" altLang="en-US" sz="1200" b="0" smtClean="0"/>
              <a:pPr>
                <a:defRPr/>
              </a:pPr>
              <a:t>5</a:t>
            </a:fld>
            <a:endParaRPr lang="en-US" altLang="en-US" sz="1200" b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We plan to work together with the regional forest and land management agencies to ensure continuous, high quality observations for operational and management applications, </a:t>
            </a:r>
            <a:r>
              <a:rPr lang="en-US" sz="1800" u="sng" dirty="0">
                <a:solidFill>
                  <a:schemeClr val="accent6">
                    <a:lumMod val="75000"/>
                  </a:schemeClr>
                </a:solidFill>
              </a:rPr>
              <a:t>facilitating feasible and sustainable natural resources management practices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779ADDA1-3810-4A64-9DB5-1F8C6DE7CF0C}" type="slidenum">
              <a:rPr lang="en-US" altLang="en-US" sz="1200" b="0" smtClean="0"/>
              <a:pPr>
                <a:defRPr/>
              </a:pPr>
              <a:t>36</a:t>
            </a:fld>
            <a:endParaRPr lang="en-US" altLang="en-US" sz="1200" b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We plan to work together with the regional forest and land management agencies to ensure continuous, high quality observations for operational and management applications, </a:t>
            </a:r>
            <a:r>
              <a:rPr lang="en-US" sz="1800" u="sng" dirty="0">
                <a:solidFill>
                  <a:schemeClr val="accent6">
                    <a:lumMod val="75000"/>
                  </a:schemeClr>
                </a:solidFill>
              </a:rPr>
              <a:t>facilitating feasible and sustainable natural resources management practices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779ADDA1-3810-4A64-9DB5-1F8C6DE7CF0C}" type="slidenum">
              <a:rPr lang="en-US" altLang="en-US" sz="1200" b="0" smtClean="0"/>
              <a:pPr>
                <a:defRPr/>
              </a:pPr>
              <a:t>37</a:t>
            </a:fld>
            <a:endParaRPr lang="en-US" altLang="en-US" sz="1200" b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We plan to work together with the regional forest and land management agencies to ensure continuous, high quality observations for operational and management applications, </a:t>
            </a:r>
            <a:r>
              <a:rPr lang="en-US" sz="1800" u="sng" dirty="0">
                <a:solidFill>
                  <a:schemeClr val="accent6">
                    <a:lumMod val="75000"/>
                  </a:schemeClr>
                </a:solidFill>
              </a:rPr>
              <a:t>facilitating feasible and sustainable natural resources management practices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779ADDA1-3810-4A64-9DB5-1F8C6DE7CF0C}" type="slidenum">
              <a:rPr lang="en-US" altLang="en-US" sz="1200" b="0" smtClean="0"/>
              <a:pPr>
                <a:defRPr/>
              </a:pPr>
              <a:t>38</a:t>
            </a:fld>
            <a:endParaRPr lang="en-US" altLang="en-US" sz="1200" b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We plan to work together with the regional forest and land management agencies to ensure continuous, high quality observations for operational and management applications, </a:t>
            </a:r>
            <a:r>
              <a:rPr lang="en-US" sz="1800" u="sng" dirty="0">
                <a:solidFill>
                  <a:schemeClr val="accent6">
                    <a:lumMod val="75000"/>
                  </a:schemeClr>
                </a:solidFill>
              </a:rPr>
              <a:t>facilitating feasible and sustainable natural resources management practices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779ADDA1-3810-4A64-9DB5-1F8C6DE7CF0C}" type="slidenum">
              <a:rPr lang="en-US" altLang="en-US" sz="1200" b="0" smtClean="0"/>
              <a:pPr>
                <a:defRPr/>
              </a:pPr>
              <a:t>40</a:t>
            </a:fld>
            <a:endParaRPr lang="en-US" altLang="en-US" sz="1200" b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We plan to work together with the regional forest and land management agencies to ensure continuous, high quality observations for operational and management applications, </a:t>
            </a:r>
            <a:r>
              <a:rPr lang="en-US" sz="1800" u="sng" dirty="0">
                <a:solidFill>
                  <a:schemeClr val="accent6">
                    <a:lumMod val="75000"/>
                  </a:schemeClr>
                </a:solidFill>
              </a:rPr>
              <a:t>facilitating feasible and sustainable natural resources management practices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779ADDA1-3810-4A64-9DB5-1F8C6DE7CF0C}" type="slidenum">
              <a:rPr lang="en-US" altLang="en-US" sz="1200" b="0" smtClean="0"/>
              <a:pPr>
                <a:defRPr/>
              </a:pPr>
              <a:t>41</a:t>
            </a:fld>
            <a:endParaRPr lang="en-US" altLang="en-US" sz="1200" b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We plan to work together with the regional forest and land management agencies to ensure continuous, high quality observations for operational and management applications, </a:t>
            </a:r>
            <a:r>
              <a:rPr lang="en-US" sz="1800" u="sng" dirty="0">
                <a:solidFill>
                  <a:schemeClr val="accent6">
                    <a:lumMod val="75000"/>
                  </a:schemeClr>
                </a:solidFill>
              </a:rPr>
              <a:t>facilitating feasible and sustainable natural resources management practices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779ADDA1-3810-4A64-9DB5-1F8C6DE7CF0C}" type="slidenum">
              <a:rPr lang="en-US" altLang="en-US" sz="1200" b="0" smtClean="0"/>
              <a:pPr>
                <a:defRPr/>
              </a:pPr>
              <a:t>12</a:t>
            </a:fld>
            <a:endParaRPr lang="en-US" altLang="en-US" sz="1200" b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We plan to work together with the regional forest and land management agencies to ensure continuous, high quality observations for operational and management applications, </a:t>
            </a:r>
            <a:r>
              <a:rPr lang="en-US" sz="1800" u="sng" dirty="0">
                <a:solidFill>
                  <a:schemeClr val="accent6">
                    <a:lumMod val="75000"/>
                  </a:schemeClr>
                </a:solidFill>
              </a:rPr>
              <a:t>facilitating feasible and sustainable natural resources management practices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 sz="1000" dirty="0"/>
              <a:t>Global monitoring well adapted but regional scale changes might be overlooked</a:t>
            </a:r>
            <a:endParaRPr lang="sk-SK" altLang="en-US" sz="10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779ADDA1-3810-4A64-9DB5-1F8C6DE7CF0C}" type="slidenum">
              <a:rPr lang="en-US" altLang="en-US" sz="1200" b="0" smtClean="0"/>
              <a:pPr>
                <a:defRPr/>
              </a:pPr>
              <a:t>15</a:t>
            </a:fld>
            <a:endParaRPr lang="en-US" altLang="en-US" sz="1200" b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We plan to work together with the regional forest and land management agencies to ensure continuous, high quality observations for operational and management applications, </a:t>
            </a:r>
            <a:r>
              <a:rPr lang="en-US" sz="1800" u="sng" dirty="0">
                <a:solidFill>
                  <a:schemeClr val="accent6">
                    <a:lumMod val="75000"/>
                  </a:schemeClr>
                </a:solidFill>
              </a:rPr>
              <a:t>facilitating feasible and sustainable natural resources management practices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B2BA56-B202-4CA4-AE55-DBDD722FCAF6}" type="slidenum">
              <a:rPr lang="en-US" sz="1200" b="0">
                <a:solidFill>
                  <a:prstClr val="black"/>
                </a:solidFill>
              </a:rPr>
              <a:pPr/>
              <a:t>16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We plan to work together with the regional forest and land management agencies to ensure continuous, high quality observations for operational and management applications, </a:t>
            </a:r>
            <a:r>
              <a:rPr lang="en-US" sz="1800" u="sng" dirty="0">
                <a:solidFill>
                  <a:schemeClr val="accent6">
                    <a:lumMod val="75000"/>
                  </a:schemeClr>
                </a:solidFill>
              </a:rPr>
              <a:t>facilitating feasible and sustainable natural resources management practices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B2BA56-B202-4CA4-AE55-DBDD722FCAF6}" type="slidenum">
              <a:rPr lang="en-US" sz="1200" b="0">
                <a:solidFill>
                  <a:prstClr val="black"/>
                </a:solidFill>
              </a:rPr>
              <a:pPr/>
              <a:t>17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We plan to work together with the regional forest and land management agencies to ensure continuous, high quality observations for operational and management applications, </a:t>
            </a:r>
            <a:r>
              <a:rPr lang="en-US" sz="1800" u="sng" dirty="0">
                <a:solidFill>
                  <a:schemeClr val="accent6">
                    <a:lumMod val="75000"/>
                  </a:schemeClr>
                </a:solidFill>
              </a:rPr>
              <a:t>facilitating feasible and sustainable natural resources management practices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06774-C1A7-4602-8154-D9FB6F337EB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z="18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779ADDA1-3810-4A64-9DB5-1F8C6DE7CF0C}" type="slidenum">
              <a:rPr lang="en-US" altLang="en-US" sz="1200" b="0" smtClean="0"/>
              <a:pPr>
                <a:defRPr/>
              </a:pPr>
              <a:t>21</a:t>
            </a:fld>
            <a:endParaRPr lang="en-US" altLang="en-US" sz="1200" b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We plan to work together with the regional forest and land management agencies to ensure continuous, high quality observations for operational and management applications, </a:t>
            </a:r>
            <a:r>
              <a:rPr lang="en-US" sz="1800" u="sng" dirty="0">
                <a:solidFill>
                  <a:schemeClr val="accent6">
                    <a:lumMod val="75000"/>
                  </a:schemeClr>
                </a:solidFill>
              </a:rPr>
              <a:t>facilitating feasible and sustainable natural resources management practices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83948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238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1414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5FAA744D-F5D2-4679-A9AC-F6CD6CDB4F92}" type="datetimeFigureOut">
              <a:rPr lang="en-GB"/>
              <a:pPr>
                <a:defRPr/>
              </a:pPr>
              <a:t>11/09/2017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D1EC71C-6FA3-4DDC-A70D-0C8A66B023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47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526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339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7888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5579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1747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52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691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07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globe_wgcv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1542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5237619-5F02-4FE3-81D4-9FBC9D50E615}" type="datetimeFigureOut">
              <a:rPr lang="ru-RU"/>
              <a:pPr>
                <a:defRPr/>
              </a:pPr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E65E092-6F33-4A03-BA20-79F082F3A6D6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.png"/><Relationship Id="rId3" Type="http://schemas.openxmlformats.org/officeDocument/2006/relationships/hyperlink" Target="mailto:albrecht@natur.cuni.cz" TargetMode="External"/><Relationship Id="rId7" Type="http://schemas.openxmlformats.org/officeDocument/2006/relationships/image" Target="../media/image18.jpeg"/><Relationship Id="rId12" Type="http://schemas.openxmlformats.org/officeDocument/2006/relationships/image" Target="../media/image13.png"/><Relationship Id="rId2" Type="http://schemas.openxmlformats.org/officeDocument/2006/relationships/hyperlink" Target="mailto:petya.campbell@nasa.gov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.png"/><Relationship Id="rId5" Type="http://schemas.openxmlformats.org/officeDocument/2006/relationships/image" Target="../media/image16.jpeg"/><Relationship Id="rId10" Type="http://schemas.openxmlformats.org/officeDocument/2006/relationships/image" Target="../media/image12.png"/><Relationship Id="rId4" Type="http://schemas.openxmlformats.org/officeDocument/2006/relationships/hyperlink" Target="mailto:lucie.kupova@gmail.com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fao.org/gtos/gofc-gold/net-SEERIN.html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hyperlink" Target="http://www.csebr.cz/scerin" TargetMode="External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9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12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.png"/><Relationship Id="rId5" Type="http://schemas.openxmlformats.org/officeDocument/2006/relationships/image" Target="../media/image23.jpeg"/><Relationship Id="rId10" Type="http://schemas.openxmlformats.org/officeDocument/2006/relationships/image" Target="../media/image12.png"/><Relationship Id="rId4" Type="http://schemas.openxmlformats.org/officeDocument/2006/relationships/image" Target="../media/image22.png"/><Relationship Id="rId9" Type="http://schemas.openxmlformats.org/officeDocument/2006/relationships/image" Target="../media/image7.png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fao.org/gtos/gofc-gold/net-SEERIN.html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hyperlink" Target="http://www.csebr.cz/scerin" TargetMode="External"/><Relationship Id="rId9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10" Type="http://schemas.openxmlformats.org/officeDocument/2006/relationships/image" Target="../media/image27.jpe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.png"/><Relationship Id="rId3" Type="http://schemas.openxmlformats.org/officeDocument/2006/relationships/image" Target="../media/image28.jpeg"/><Relationship Id="rId7" Type="http://schemas.openxmlformats.org/officeDocument/2006/relationships/image" Target="../media/image6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13.png"/><Relationship Id="rId5" Type="http://schemas.openxmlformats.org/officeDocument/2006/relationships/image" Target="../media/image30.jpeg"/><Relationship Id="rId10" Type="http://schemas.openxmlformats.org/officeDocument/2006/relationships/image" Target="../media/image2.png"/><Relationship Id="rId4" Type="http://schemas.openxmlformats.org/officeDocument/2006/relationships/image" Target="../media/image29.jpeg"/><Relationship Id="rId9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7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fao.org/gtos/gofc-gold/net-SEERIN.html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hyperlink" Target="http://www.csebr.cz/scerin" TargetMode="External"/><Relationship Id="rId9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fao.org/gtos/gofc-gold/net-SEERIN.html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hyperlink" Target="http://www.csebr.cz/scerin" TargetMode="External"/><Relationship Id="rId9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wur.org/2016/Charles-University-in-Prague.php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fao.org/gtos/gofc-gold/net-SEERIN.html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hyperlink" Target="http://www.csebr.cz/scerin" TargetMode="External"/><Relationship Id="rId9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fao.org/gtos/gofc-gold/net-SEERIN.html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hyperlink" Target="http://www.csebr.cz/scerin" TargetMode="External"/><Relationship Id="rId9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fao.org/gtos/gofc-gold/net-SEERIN.html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hyperlink" Target="http://www.csebr.cz/scerin" TargetMode="External"/><Relationship Id="rId9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fao.org/gtos/gofc-gold/net-SEERIN.html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hyperlink" Target="http://www.csebr.cz/scerin" TargetMode="External"/><Relationship Id="rId9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fao.org/gtos/gofc-gold/net-SEERIN.html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hyperlink" Target="http://www.csebr.cz/scerin" TargetMode="External"/><Relationship Id="rId9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Relationship Id="rId9" Type="http://schemas.openxmlformats.org/officeDocument/2006/relationships/hyperlink" Target="mailto:albrecht@natur.cuni.cz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jpeg"/><Relationship Id="rId7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64699" y="4565556"/>
            <a:ext cx="8610600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228600" indent="-228600">
              <a:tabLst>
                <a:tab pos="228600" algn="l"/>
              </a:tabLst>
              <a:defRPr sz="22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tabLst>
                <a:tab pos="228600" algn="l"/>
              </a:tabLst>
              <a:defRPr sz="22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tabLst>
                <a:tab pos="228600" algn="l"/>
              </a:tabLst>
              <a:defRPr sz="22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tabLst>
                <a:tab pos="228600" algn="l"/>
              </a:tabLst>
              <a:defRPr sz="22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tabLst>
                <a:tab pos="228600" algn="l"/>
              </a:tabLst>
              <a:defRPr sz="22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2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2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2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2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indent="0" algn="ctr">
              <a:spcBef>
                <a:spcPts val="600"/>
              </a:spcBef>
            </a:pPr>
            <a:r>
              <a:rPr lang="cs-CZ" altLang="en-US" sz="2000" b="0" baseline="30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1</a:t>
            </a:r>
            <a:r>
              <a:rPr lang="en-GB" altLang="en-US" sz="2000" b="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Charles University in Prague, Faculty of Science, Prague, Czech Republic </a:t>
            </a:r>
          </a:p>
          <a:p>
            <a:pPr marL="0" indent="0" algn="ctr">
              <a:spcBef>
                <a:spcPts val="600"/>
              </a:spcBef>
            </a:pPr>
            <a:r>
              <a:rPr lang="cs-CZ" altLang="en-US" sz="2000" b="0" baseline="30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2</a:t>
            </a:r>
            <a:r>
              <a:rPr lang="en-GB" altLang="en-US" sz="2000" b="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Joint Center for Earth Systems Technology, University of Maryland Baltimore County,  and NASA Goddard Space Flight </a:t>
            </a:r>
            <a:r>
              <a:rPr lang="en-US" altLang="en-US" sz="2000" b="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Center</a:t>
            </a:r>
            <a:r>
              <a:rPr lang="en-GB" altLang="en-US" sz="2000" b="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, Greenbelt, Maryland, USA</a:t>
            </a:r>
          </a:p>
          <a:p>
            <a:pPr marL="0" indent="0" algn="ctr"/>
            <a:endParaRPr lang="cs-CZ" altLang="en-US" sz="2000" b="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838200" y="381000"/>
            <a:ext cx="7705725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GB" altLang="en-US" sz="2800" i="1" dirty="0">
                <a:solidFill>
                  <a:srgbClr val="333399"/>
                </a:solidFill>
                <a:latin typeface="Calibri" pitchFamily="34" charset="0"/>
                <a:cs typeface="Times New Roman" pitchFamily="18" charset="0"/>
              </a:rPr>
              <a:t>The GOFC-GOLD South Central and Eastern European Network (SCERIN)</a:t>
            </a:r>
          </a:p>
          <a:p>
            <a:pPr algn="ctr"/>
            <a:endParaRPr lang="en-GB" altLang="en-US" sz="2800" b="0" i="1" dirty="0">
              <a:solidFill>
                <a:srgbClr val="333399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en-GB" altLang="en-US" sz="3600" dirty="0">
                <a:solidFill>
                  <a:srgbClr val="333399"/>
                </a:solidFill>
                <a:latin typeface="Calibri" pitchFamily="34" charset="0"/>
                <a:cs typeface="Times New Roman" pitchFamily="18" charset="0"/>
              </a:rPr>
              <a:t>SCERIN</a:t>
            </a:r>
            <a:endParaRPr lang="en-US" altLang="en-US" sz="3600" dirty="0">
              <a:solidFill>
                <a:srgbClr val="333399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en-US" altLang="en-US" sz="3600" dirty="0">
                <a:solidFill>
                  <a:srgbClr val="333399"/>
                </a:solidFill>
                <a:latin typeface="Calibri" pitchFamily="34" charset="0"/>
                <a:cs typeface="Times New Roman" pitchFamily="18" charset="0"/>
              </a:rPr>
              <a:t>Experience from SCERIN (South, Central and East European RI network)</a:t>
            </a:r>
            <a:endParaRPr lang="cs-CZ" altLang="en-US" sz="3600" dirty="0">
              <a:solidFill>
                <a:srgbClr val="333399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endParaRPr lang="en-GB" altLang="en-US" sz="3600" dirty="0">
              <a:solidFill>
                <a:srgbClr val="333399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en-GB" altLang="en-US" sz="3200" b="0" i="1" u="sng" dirty="0">
                <a:solidFill>
                  <a:srgbClr val="333399"/>
                </a:solidFill>
                <a:latin typeface="Calibri" pitchFamily="34" charset="0"/>
                <a:cs typeface="Times New Roman" pitchFamily="18" charset="0"/>
              </a:rPr>
              <a:t>Jana </a:t>
            </a:r>
            <a:r>
              <a:rPr lang="en-GB" altLang="en-US" sz="3200" b="0" i="1" u="sng" dirty="0" err="1">
                <a:solidFill>
                  <a:srgbClr val="333399"/>
                </a:solidFill>
                <a:latin typeface="Calibri" pitchFamily="34" charset="0"/>
                <a:cs typeface="Times New Roman" pitchFamily="18" charset="0"/>
              </a:rPr>
              <a:t>Albrechtová</a:t>
            </a:r>
            <a:r>
              <a:rPr lang="cs-CZ" altLang="en-US" sz="3200" b="0" baseline="30000" dirty="0">
                <a:solidFill>
                  <a:srgbClr val="333399"/>
                </a:solidFill>
                <a:latin typeface="Calibri" pitchFamily="34" charset="0"/>
                <a:cs typeface="Times New Roman" pitchFamily="18" charset="0"/>
              </a:rPr>
              <a:t>1</a:t>
            </a:r>
            <a:r>
              <a:rPr lang="en-GB" altLang="en-US" sz="3200" b="0" dirty="0">
                <a:solidFill>
                  <a:srgbClr val="333399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cs-CZ" altLang="en-US" sz="3200" b="0" i="1" dirty="0">
                <a:solidFill>
                  <a:srgbClr val="333399"/>
                </a:solidFill>
                <a:latin typeface="Calibri" pitchFamily="34" charset="0"/>
                <a:cs typeface="Times New Roman" pitchFamily="18" charset="0"/>
              </a:rPr>
              <a:t>P</a:t>
            </a:r>
            <a:r>
              <a:rPr lang="en-GB" altLang="en-US" sz="3200" b="0" i="1" dirty="0" err="1">
                <a:solidFill>
                  <a:srgbClr val="333399"/>
                </a:solidFill>
                <a:latin typeface="Calibri" pitchFamily="34" charset="0"/>
                <a:cs typeface="Times New Roman" pitchFamily="18" charset="0"/>
              </a:rPr>
              <a:t>etya</a:t>
            </a:r>
            <a:r>
              <a:rPr lang="en-GB" altLang="en-US" sz="3200" b="0" i="1" dirty="0">
                <a:solidFill>
                  <a:srgbClr val="333399"/>
                </a:solidFill>
                <a:latin typeface="Calibri" pitchFamily="34" charset="0"/>
                <a:cs typeface="Times New Roman" pitchFamily="18" charset="0"/>
              </a:rPr>
              <a:t> Campbell</a:t>
            </a:r>
            <a:r>
              <a:rPr lang="cs-CZ" altLang="en-US" sz="3200" b="0" baseline="30000" dirty="0">
                <a:solidFill>
                  <a:srgbClr val="333399"/>
                </a:solidFill>
                <a:latin typeface="Calibri" pitchFamily="34" charset="0"/>
                <a:cs typeface="Times New Roman" pitchFamily="18" charset="0"/>
              </a:rPr>
              <a:t>2</a:t>
            </a:r>
            <a:endParaRPr lang="en-GB" altLang="en-US" sz="3200" b="0" baseline="30000" dirty="0">
              <a:solidFill>
                <a:srgbClr val="333399"/>
              </a:solidFill>
              <a:latin typeface="Calibri" pitchFamily="34" charset="0"/>
            </a:endParaRPr>
          </a:p>
        </p:txBody>
      </p:sp>
      <p:pic>
        <p:nvPicPr>
          <p:cNvPr id="8197" name="Picture 9" descr="HSBL_logo02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926138"/>
            <a:ext cx="106680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3" descr="C:\Users\pentchev\AppData\Local\Temp\JCET_logo_no_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36016"/>
            <a:ext cx="838200" cy="82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9" name="Group 15"/>
          <p:cNvGrpSpPr>
            <a:grpSpLocks/>
          </p:cNvGrpSpPr>
          <p:nvPr/>
        </p:nvGrpSpPr>
        <p:grpSpPr bwMode="auto">
          <a:xfrm>
            <a:off x="0" y="5961063"/>
            <a:ext cx="914400" cy="896937"/>
            <a:chOff x="561315" y="415145"/>
            <a:chExt cx="2179673" cy="2268196"/>
          </a:xfrm>
        </p:grpSpPr>
        <p:pic>
          <p:nvPicPr>
            <p:cNvPr id="17" name="Picture 16" descr="NASA-logo.t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1315" y="415145"/>
              <a:ext cx="1850453" cy="150945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4" descr="http://neptune.gsfc.nasa.gov/images/goddardsignature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lum bright="-100000" contrast="-100000"/>
            </a:blip>
            <a:srcRect/>
            <a:stretch>
              <a:fillRect/>
            </a:stretch>
          </p:blipFill>
          <p:spPr bwMode="auto">
            <a:xfrm>
              <a:off x="715540" y="2069850"/>
              <a:ext cx="2025448" cy="613491"/>
            </a:xfrm>
            <a:prstGeom prst="rect">
              <a:avLst/>
            </a:prstGeom>
            <a:noFill/>
          </p:spPr>
        </p:pic>
      </p:grpSp>
      <p:pic>
        <p:nvPicPr>
          <p:cNvPr id="8200" name="Picture 10" descr="NASA Land Cover Land Use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3276600" y="6262688"/>
            <a:ext cx="28035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5" descr=":GOFC-Gold-logo-blktxt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296025"/>
            <a:ext cx="17526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4" descr=":start logo-smal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756276"/>
            <a:ext cx="18288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www.planet-action.org/automne_modules_files/polyProjects/public/r7524_129_kareliii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"/>
            <a:ext cx="1481271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04800" y="1219200"/>
            <a:ext cx="77724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8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Participants</a:t>
            </a:r>
            <a:endParaRPr lang="en-US" sz="280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228600" y="2291953"/>
            <a:ext cx="883920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cs-CZ" altLang="en-US" sz="2000" b="0" u="sng" dirty="0">
                <a:solidFill>
                  <a:srgbClr val="FF0000"/>
                </a:solidFill>
                <a:latin typeface="Arial" pitchFamily="34" charset="0"/>
              </a:rPr>
              <a:t>I</a:t>
            </a:r>
            <a:r>
              <a:rPr lang="en-US" altLang="en-US" sz="2000" b="0" u="sng" dirty="0" err="1">
                <a:solidFill>
                  <a:srgbClr val="FF0000"/>
                </a:solidFill>
                <a:latin typeface="Arial" pitchFamily="34" charset="0"/>
              </a:rPr>
              <a:t>nformal</a:t>
            </a:r>
            <a:r>
              <a:rPr lang="en-US" altLang="en-US" sz="2000" b="0" u="sng" dirty="0">
                <a:solidFill>
                  <a:srgbClr val="FF0000"/>
                </a:solidFill>
                <a:latin typeface="Arial" pitchFamily="34" charset="0"/>
              </a:rPr>
              <a:t> network of scientists and other professionals</a:t>
            </a:r>
            <a:r>
              <a:rPr lang="en-US" altLang="en-US" sz="2000" b="0" dirty="0">
                <a:solidFill>
                  <a:srgbClr val="FF0000"/>
                </a:solidFill>
                <a:latin typeface="Arial" pitchFamily="34" charset="0"/>
              </a:rPr>
              <a:t> based in the region or with scientific interests in the region</a:t>
            </a:r>
            <a:r>
              <a:rPr lang="en-US" altLang="en-US" sz="2000" b="0" dirty="0">
                <a:latin typeface="Arial" pitchFamily="34" charset="0"/>
              </a:rPr>
              <a:t>.</a:t>
            </a:r>
            <a:endParaRPr lang="cs-CZ" altLang="en-US" sz="2000" b="0" dirty="0">
              <a:latin typeface="Arial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cs-CZ" altLang="en-US" sz="2000" b="0" u="sng" dirty="0">
              <a:latin typeface="Arial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000" b="0" dirty="0">
                <a:solidFill>
                  <a:srgbClr val="FF0000"/>
                </a:solidFill>
                <a:latin typeface="Arial" pitchFamily="34" charset="0"/>
              </a:rPr>
              <a:t>S</a:t>
            </a:r>
            <a:r>
              <a:rPr lang="cs-CZ" altLang="en-US" sz="2000" b="0" dirty="0">
                <a:solidFill>
                  <a:srgbClr val="FF0000"/>
                </a:solidFill>
                <a:latin typeface="Arial" pitchFamily="34" charset="0"/>
              </a:rPr>
              <a:t>C</a:t>
            </a:r>
            <a:r>
              <a:rPr lang="en-US" altLang="en-US" sz="2000" b="0" dirty="0">
                <a:solidFill>
                  <a:srgbClr val="FF0000"/>
                </a:solidFill>
                <a:latin typeface="Arial" pitchFamily="34" charset="0"/>
              </a:rPr>
              <a:t>ERIN’s participants </a:t>
            </a:r>
            <a:r>
              <a:rPr lang="en-US" sz="2000" b="0" dirty="0">
                <a:solidFill>
                  <a:srgbClr val="FF0000"/>
                </a:solidFill>
                <a:latin typeface="Arial" pitchFamily="34" charset="0"/>
              </a:rPr>
              <a:t>work together with the regional forest and land management agencies</a:t>
            </a:r>
            <a:r>
              <a:rPr lang="en-US" sz="2000" b="0" dirty="0">
                <a:solidFill>
                  <a:srgbClr val="000099"/>
                </a:solidFill>
                <a:latin typeface="Arial" pitchFamily="34" charset="0"/>
              </a:rPr>
              <a:t> to ensure </a:t>
            </a:r>
            <a:r>
              <a:rPr lang="en-US" sz="2000" b="0" u="sng" dirty="0">
                <a:solidFill>
                  <a:srgbClr val="000099"/>
                </a:solidFill>
                <a:latin typeface="Arial" pitchFamily="34" charset="0"/>
              </a:rPr>
              <a:t>continuous, high quality observations and information products</a:t>
            </a:r>
            <a:r>
              <a:rPr lang="en-US" sz="2000" b="0" dirty="0">
                <a:solidFill>
                  <a:srgbClr val="000099"/>
                </a:solidFill>
                <a:latin typeface="Arial" pitchFamily="34" charset="0"/>
              </a:rPr>
              <a:t> for operational and management applications, to facilitate </a:t>
            </a:r>
            <a:r>
              <a:rPr lang="en-US" sz="2000" b="0" u="sng" dirty="0">
                <a:solidFill>
                  <a:srgbClr val="000099"/>
                </a:solidFill>
                <a:latin typeface="Arial" pitchFamily="34" charset="0"/>
              </a:rPr>
              <a:t>feasible and sustainable natural resources management </a:t>
            </a:r>
            <a:r>
              <a:rPr lang="en-US" sz="2000" b="0" dirty="0">
                <a:solidFill>
                  <a:srgbClr val="000099"/>
                </a:solidFill>
                <a:latin typeface="Arial" pitchFamily="34" charset="0"/>
              </a:rPr>
              <a:t>practices. </a:t>
            </a:r>
            <a:endParaRPr lang="en-US" altLang="en-US" sz="2000" b="0" dirty="0">
              <a:solidFill>
                <a:srgbClr val="000099"/>
              </a:solidFill>
              <a:latin typeface="Arial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endParaRPr lang="cs-CZ" altLang="en-US" sz="2000" b="0" u="sng" dirty="0"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0" hangingPunct="0">
              <a:defRPr/>
            </a:pPr>
            <a:r>
              <a:rPr lang="cs-CZ" sz="360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SCERIN: </a:t>
            </a:r>
            <a:r>
              <a:rPr lang="cs-CZ" sz="3600" kern="0" dirty="0" err="1">
                <a:solidFill>
                  <a:srgbClr val="FF0000"/>
                </a:solidFill>
                <a:latin typeface="Arial" pitchFamily="34" charset="0"/>
              </a:rPr>
              <a:t>participants</a:t>
            </a:r>
            <a:endParaRPr lang="cs-CZ" sz="3600" kern="0" dirty="0">
              <a:solidFill>
                <a:srgbClr val="FF0000"/>
              </a:solidFill>
              <a:latin typeface="Arial" pitchFamily="34" charset="0"/>
            </a:endParaRPr>
          </a:p>
          <a:p>
            <a:pPr>
              <a:defRPr/>
            </a:pP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GOFC-GOLD 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South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Central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cs-CZ" sz="2000" b="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Eastern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 European Regional Information Network</a:t>
            </a:r>
          </a:p>
        </p:txBody>
      </p:sp>
      <p:grpSp>
        <p:nvGrpSpPr>
          <p:cNvPr id="2" name="Skupina 7"/>
          <p:cNvGrpSpPr/>
          <p:nvPr/>
        </p:nvGrpSpPr>
        <p:grpSpPr>
          <a:xfrm>
            <a:off x="0" y="6324600"/>
            <a:ext cx="9144000" cy="533401"/>
            <a:chOff x="0" y="6324600"/>
            <a:chExt cx="9144000" cy="533401"/>
          </a:xfrm>
        </p:grpSpPr>
        <p:pic>
          <p:nvPicPr>
            <p:cNvPr id="9" name="Picture 10" descr="NASA Land Cover Land Use Logo"/>
            <p:cNvPicPr>
              <a:picLocks noChangeAspect="1" noChangeArrowheads="1"/>
            </p:cNvPicPr>
            <p:nvPr/>
          </p:nvPicPr>
          <p:blipFill>
            <a:blip r:embed="rId2" cstate="print"/>
            <a:srcRect b="50000"/>
            <a:stretch>
              <a:fillRect/>
            </a:stretch>
          </p:blipFill>
          <p:spPr bwMode="auto">
            <a:xfrm>
              <a:off x="1905000" y="6374446"/>
              <a:ext cx="2803390" cy="483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 descr=":GOFC-Gold-logo-blktxt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43400" y="6415136"/>
              <a:ext cx="1371600" cy="44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ovéPole 8"/>
            <p:cNvSpPr txBox="1">
              <a:spLocks noChangeArrowheads="1"/>
            </p:cNvSpPr>
            <p:nvPr/>
          </p:nvSpPr>
          <p:spPr bwMode="auto">
            <a:xfrm>
              <a:off x="5715000" y="6396038"/>
              <a:ext cx="3429000" cy="461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solidFill>
                    <a:srgbClr val="000000"/>
                  </a:solidFill>
                  <a:latin typeface="Arial" pitchFamily="34" charset="0"/>
                </a:rPr>
                <a:t>NASA </a:t>
              </a:r>
              <a:r>
                <a:rPr lang="cs-CZ" sz="12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Arial" pitchFamily="34" charset="0"/>
                </a:rPr>
                <a:t>LCLUC Spring Science Team Meeting 2014</a:t>
              </a:r>
              <a:r>
                <a:rPr lang="cs-CZ" sz="1200" dirty="0">
                  <a:solidFill>
                    <a:srgbClr val="000000"/>
                  </a:solidFill>
                  <a:latin typeface="Arial" pitchFamily="34" charset="0"/>
                </a:rPr>
                <a:t>, 23-25 </a:t>
              </a:r>
              <a:r>
                <a:rPr lang="cs-CZ" sz="1200" dirty="0" err="1">
                  <a:solidFill>
                    <a:srgbClr val="000000"/>
                  </a:solidFill>
                  <a:latin typeface="Arial" pitchFamily="34" charset="0"/>
                </a:rPr>
                <a:t>April</a:t>
              </a:r>
              <a:r>
                <a:rPr lang="cs-CZ" sz="12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</a:p>
          </p:txBody>
        </p:sp>
        <p:pic>
          <p:nvPicPr>
            <p:cNvPr id="12" name="Picture 9" descr="Image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500" y="6400800"/>
              <a:ext cx="47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HSBL_logo02.bmp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1961" y="6324601"/>
              <a:ext cx="61063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C:\Users\pentchev\AppData\Local\Temp\JCET_logo_no_bg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19781" y="6400800"/>
              <a:ext cx="46621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685800" y="6400800"/>
              <a:ext cx="457200" cy="457200"/>
              <a:chOff x="561315" y="415145"/>
              <a:chExt cx="2179673" cy="2268196"/>
            </a:xfrm>
          </p:grpSpPr>
          <p:pic>
            <p:nvPicPr>
              <p:cNvPr id="17" name="Picture 16" descr="NASA-logo.tif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61315" y="415145"/>
                <a:ext cx="1850453" cy="15094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8" name="Picture 4" descr="http://neptune.gsfc.nasa.gov/images/goddardsignature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lum bright="-100000" contrast="-100000"/>
              </a:blip>
              <a:srcRect/>
              <a:stretch>
                <a:fillRect/>
              </a:stretch>
            </p:blipFill>
            <p:spPr bwMode="auto">
              <a:xfrm>
                <a:off x="715540" y="2069850"/>
                <a:ext cx="2025448" cy="613491"/>
              </a:xfrm>
              <a:prstGeom prst="rect">
                <a:avLst/>
              </a:prstGeom>
              <a:noFill/>
            </p:spPr>
          </p:pic>
        </p:grpSp>
        <p:sp>
          <p:nvSpPr>
            <p:cNvPr id="16" name="Obdélník 15"/>
            <p:cNvSpPr/>
            <p:nvPr/>
          </p:nvSpPr>
          <p:spPr bwMode="auto">
            <a:xfrm>
              <a:off x="0" y="6324600"/>
              <a:ext cx="9144000" cy="76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00200" y="1011734"/>
            <a:ext cx="7543800" cy="538609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cs-CZ" b="1" dirty="0">
                <a:solidFill>
                  <a:srgbClr val="00CC9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Network </a:t>
            </a:r>
            <a:r>
              <a:rPr lang="cs-CZ" b="1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Coordinator</a:t>
            </a:r>
            <a:r>
              <a:rPr lang="cs-CZ" b="1" dirty="0">
                <a:solidFill>
                  <a:srgbClr val="00CC9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in U.S.: </a:t>
            </a:r>
            <a:br>
              <a:rPr lang="cs-CZ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Petya</a:t>
            </a:r>
            <a:r>
              <a:rPr lang="cs-CZ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Campbell</a:t>
            </a:r>
            <a:r>
              <a:rPr lang="cs-CZ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  <a:cs typeface="Arial" pitchFamily="34" charset="0"/>
                <a:hlinkClick r:id="rId2"/>
              </a:rPr>
              <a:t>petya.campbell</a:t>
            </a:r>
            <a:r>
              <a:rPr lang="cs-CZ" sz="2000" b="1" dirty="0">
                <a:solidFill>
                  <a:srgbClr val="00CC99">
                    <a:lumMod val="50000"/>
                  </a:srgbClr>
                </a:solidFill>
                <a:latin typeface="Arial" pitchFamily="34" charset="0"/>
                <a:cs typeface="Arial" pitchFamily="34" charset="0"/>
                <a:hlinkClick r:id="rId2"/>
              </a:rPr>
              <a:t>@</a:t>
            </a:r>
            <a:r>
              <a:rPr lang="cs-CZ" sz="2000" b="1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  <a:cs typeface="Arial" pitchFamily="34" charset="0"/>
                <a:hlinkClick r:id="rId2"/>
              </a:rPr>
              <a:t>nasa.gov</a:t>
            </a:r>
            <a:br>
              <a:rPr lang="cs-CZ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Joint Center </a:t>
            </a:r>
            <a:r>
              <a:rPr lang="cs-CZ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cs-CZ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Earth</a:t>
            </a:r>
            <a:r>
              <a:rPr lang="cs-CZ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Systems</a:t>
            </a:r>
            <a:r>
              <a:rPr lang="cs-CZ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Technology (JCET), University </a:t>
            </a:r>
            <a:r>
              <a:rPr lang="cs-CZ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Maryland Baltimore </a:t>
            </a:r>
            <a:r>
              <a:rPr lang="cs-CZ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County</a:t>
            </a:r>
            <a:br>
              <a:rPr lang="cs-CZ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NASA </a:t>
            </a:r>
            <a:r>
              <a:rPr lang="cs-CZ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Goddard</a:t>
            </a:r>
            <a:r>
              <a:rPr lang="cs-CZ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Space</a:t>
            </a:r>
            <a:r>
              <a:rPr lang="cs-CZ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Flight</a:t>
            </a:r>
            <a:r>
              <a:rPr lang="cs-CZ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Center, </a:t>
            </a:r>
            <a:r>
              <a:rPr lang="cs-CZ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Biospheric</a:t>
            </a:r>
            <a:r>
              <a:rPr lang="cs-CZ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Sciences</a:t>
            </a:r>
            <a:r>
              <a:rPr lang="cs-CZ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Branch</a:t>
            </a:r>
            <a:r>
              <a:rPr lang="cs-CZ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Greenbelt</a:t>
            </a:r>
            <a:r>
              <a:rPr lang="cs-CZ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Maryland 20771, USA </a:t>
            </a:r>
            <a:br>
              <a:rPr lang="cs-CZ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cs-CZ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cs-CZ" b="1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Regional</a:t>
            </a:r>
            <a:r>
              <a:rPr lang="cs-CZ" b="1" dirty="0">
                <a:solidFill>
                  <a:srgbClr val="00CC9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Contacts</a:t>
            </a:r>
            <a:r>
              <a:rPr lang="cs-CZ" b="1" dirty="0">
                <a:solidFill>
                  <a:srgbClr val="00CC9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cs-CZ" b="1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Europe</a:t>
            </a:r>
            <a:r>
              <a:rPr lang="cs-CZ" b="1" dirty="0">
                <a:solidFill>
                  <a:srgbClr val="00CC9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b="1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Czech</a:t>
            </a:r>
            <a:r>
              <a:rPr lang="cs-CZ" b="1" dirty="0">
                <a:solidFill>
                  <a:srgbClr val="00CC9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Republic</a:t>
            </a:r>
            <a:r>
              <a:rPr lang="cs-CZ" b="1" dirty="0">
                <a:solidFill>
                  <a:srgbClr val="00CC9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defRPr/>
            </a:pPr>
            <a:r>
              <a:rPr lang="cs-CZ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Jana Albrechtova </a:t>
            </a:r>
            <a:r>
              <a:rPr lang="cs-CZ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"/>
              </a:rPr>
              <a:t> </a:t>
            </a:r>
            <a:r>
              <a:rPr lang="cs-CZ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"/>
              </a:rPr>
              <a:t>albrecht</a:t>
            </a:r>
            <a:r>
              <a:rPr lang="cs-CZ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"/>
              </a:rPr>
              <a:t>@</a:t>
            </a:r>
            <a:r>
              <a:rPr lang="cs-CZ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"/>
              </a:rPr>
              <a:t>natur.cuni.cz</a:t>
            </a:r>
            <a:r>
              <a:rPr lang="cs-CZ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"/>
              </a:rPr>
              <a:t> </a:t>
            </a:r>
            <a:br>
              <a:rPr lang="cs-CZ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solidFill>
                  <a:srgbClr val="000000"/>
                </a:solidFill>
                <a:latin typeface="Arial" pitchFamily="34" charset="0"/>
              </a:rPr>
              <a:t>Charles University,  </a:t>
            </a:r>
            <a:r>
              <a:rPr lang="cs-CZ" sz="2000" dirty="0" err="1">
                <a:solidFill>
                  <a:srgbClr val="000000"/>
                </a:solidFill>
                <a:latin typeface="Arial" pitchFamily="34" charset="0"/>
              </a:rPr>
              <a:t>Prague</a:t>
            </a:r>
            <a:r>
              <a:rPr lang="cs-CZ" sz="20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cs-CZ" sz="2000" dirty="0" err="1">
                <a:solidFill>
                  <a:srgbClr val="000000"/>
                </a:solidFill>
                <a:latin typeface="Arial" pitchFamily="34" charset="0"/>
              </a:rPr>
              <a:t>Czech</a:t>
            </a:r>
            <a:r>
              <a:rPr lang="cs-CZ" sz="2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 charset="0"/>
              </a:rPr>
              <a:t>Republic</a:t>
            </a:r>
            <a:endParaRPr lang="cs-CZ" sz="2000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defRPr/>
            </a:pPr>
            <a:r>
              <a:rPr lang="cs-CZ" sz="2000" dirty="0" err="1">
                <a:solidFill>
                  <a:srgbClr val="000000"/>
                </a:solidFill>
                <a:latin typeface="Arial" pitchFamily="34" charset="0"/>
              </a:rPr>
              <a:t>Faculty</a:t>
            </a:r>
            <a:r>
              <a:rPr lang="cs-CZ" sz="2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 charset="0"/>
              </a:rPr>
              <a:t>of</a:t>
            </a:r>
            <a:r>
              <a:rPr lang="cs-CZ" sz="2000" dirty="0">
                <a:solidFill>
                  <a:srgbClr val="000000"/>
                </a:solidFill>
                <a:latin typeface="Arial" pitchFamily="34" charset="0"/>
              </a:rPr>
              <a:t> Science, Department </a:t>
            </a:r>
            <a:r>
              <a:rPr lang="cs-CZ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Experimental</a:t>
            </a:r>
            <a:r>
              <a:rPr lang="cs-CZ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Plant</a:t>
            </a:r>
            <a:r>
              <a:rPr lang="cs-CZ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Biology, </a:t>
            </a:r>
            <a:br>
              <a:rPr lang="cs-CZ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cs-CZ" sz="2000" b="1" dirty="0">
              <a:solidFill>
                <a:srgbClr val="000000"/>
              </a:solidFill>
              <a:latin typeface="Arial" pitchFamily="34" charset="0"/>
              <a:cs typeface="Arial" pitchFamily="34" charset="0"/>
              <a:hlinkClick r:id="rId3"/>
            </a:endParaRPr>
          </a:p>
          <a:p>
            <a:pPr eaLnBrk="0" hangingPunct="0">
              <a:defRPr/>
            </a:pPr>
            <a:r>
              <a:rPr lang="cs-CZ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Lucie Kupkova </a:t>
            </a:r>
            <a:r>
              <a:rPr lang="cs-CZ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4"/>
              </a:rPr>
              <a:t>lucie.kupova</a:t>
            </a:r>
            <a:r>
              <a:rPr lang="cs-CZ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4"/>
              </a:rPr>
              <a:t>@</a:t>
            </a:r>
            <a:r>
              <a:rPr lang="cs-CZ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4"/>
              </a:rPr>
              <a:t>gmail.com</a:t>
            </a:r>
            <a:endParaRPr lang="cs-CZ" sz="2000" b="1" dirty="0">
              <a:solidFill>
                <a:srgbClr val="000000"/>
              </a:solidFill>
              <a:latin typeface="Arial" pitchFamily="34" charset="0"/>
              <a:cs typeface="Arial" pitchFamily="34" charset="0"/>
              <a:hlinkClick r:id="rId3"/>
            </a:endParaRPr>
          </a:p>
          <a:p>
            <a:pPr>
              <a:defRPr/>
            </a:pPr>
            <a:r>
              <a:rPr lang="cs-CZ" sz="2000" dirty="0">
                <a:solidFill>
                  <a:srgbClr val="000000"/>
                </a:solidFill>
                <a:latin typeface="Arial" pitchFamily="34" charset="0"/>
              </a:rPr>
              <a:t>Charles University </a:t>
            </a:r>
            <a:r>
              <a:rPr lang="cs-CZ" sz="2000" dirty="0" err="1">
                <a:solidFill>
                  <a:srgbClr val="000000"/>
                </a:solidFill>
                <a:latin typeface="Arial" pitchFamily="34" charset="0"/>
              </a:rPr>
              <a:t>Prague</a:t>
            </a:r>
            <a:r>
              <a:rPr lang="cs-CZ" sz="20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cs-CZ" sz="2000" dirty="0" err="1">
                <a:solidFill>
                  <a:srgbClr val="000000"/>
                </a:solidFill>
                <a:latin typeface="Arial" pitchFamily="34" charset="0"/>
              </a:rPr>
              <a:t>Czech</a:t>
            </a:r>
            <a:r>
              <a:rPr lang="cs-CZ" sz="2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 charset="0"/>
              </a:rPr>
              <a:t>Republic</a:t>
            </a:r>
            <a:r>
              <a:rPr lang="cs-CZ" sz="2000" dirty="0">
                <a:solidFill>
                  <a:srgbClr val="000000"/>
                </a:solidFill>
                <a:latin typeface="Arial" pitchFamily="34" charset="0"/>
              </a:rPr>
              <a:t> </a:t>
            </a:r>
          </a:p>
          <a:p>
            <a:pPr>
              <a:defRPr/>
            </a:pPr>
            <a:r>
              <a:rPr lang="cs-CZ" sz="2000" dirty="0" err="1">
                <a:solidFill>
                  <a:srgbClr val="000000"/>
                </a:solidFill>
                <a:latin typeface="Arial" pitchFamily="34" charset="0"/>
              </a:rPr>
              <a:t>Faculty</a:t>
            </a:r>
            <a:r>
              <a:rPr lang="cs-CZ" sz="2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 charset="0"/>
              </a:rPr>
              <a:t>of</a:t>
            </a:r>
            <a:r>
              <a:rPr lang="cs-CZ" sz="2000" dirty="0">
                <a:solidFill>
                  <a:srgbClr val="000000"/>
                </a:solidFill>
                <a:latin typeface="Arial" pitchFamily="34" charset="0"/>
              </a:rPr>
              <a:t> Science, Department </a:t>
            </a:r>
            <a:r>
              <a:rPr lang="cs-CZ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Applied</a:t>
            </a:r>
            <a:r>
              <a:rPr lang="cs-CZ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Geoinformatics</a:t>
            </a:r>
            <a:r>
              <a:rPr lang="cs-CZ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cs-CZ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Cartography</a:t>
            </a:r>
            <a:endParaRPr lang="cs-CZ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0" hangingPunct="0">
              <a:defRPr/>
            </a:pPr>
            <a:r>
              <a:rPr lang="cs-CZ" sz="3200" b="1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About</a:t>
            </a:r>
            <a:r>
              <a:rPr lang="cs-CZ" sz="3200" b="1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SCERIN: </a:t>
            </a:r>
            <a:r>
              <a:rPr lang="cs-CZ" sz="3200" b="1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coordination</a:t>
            </a:r>
            <a:endParaRPr lang="cs-CZ" sz="3200" b="1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GOFC-GOLD 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South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Central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cs-CZ" sz="2000" b="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Eastern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 European Regional Information Network</a:t>
            </a:r>
          </a:p>
          <a:p>
            <a:pPr>
              <a:defRPr/>
            </a:pPr>
            <a:endParaRPr lang="en-US" sz="2000" b="0" kern="0" dirty="0">
              <a:solidFill>
                <a:srgbClr val="00CC99">
                  <a:lumMod val="50000"/>
                </a:srgbClr>
              </a:solidFill>
              <a:latin typeface="Arial" pitchFamily="34" charset="0"/>
            </a:endParaRPr>
          </a:p>
          <a:p>
            <a:pPr eaLnBrk="0" hangingPunct="0">
              <a:defRPr/>
            </a:pPr>
            <a:endParaRPr lang="cs-CZ" sz="3200" b="1" kern="0" dirty="0">
              <a:solidFill>
                <a:srgbClr val="00CC99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2" descr="http://kfrserver.natur.cuni.cz/lide/albrecht/image_files/albrechtov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08821"/>
            <a:ext cx="885825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http://ts1.mm.bing.net/th?id=H.4922007705158392&amp;pid=1.7&amp;w=225&amp;h=152&amp;c=7&amp;rs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4821"/>
            <a:ext cx="16002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http://m3.licdn.com/mpr/pub/image-qjFKhigVB9bP8v_mnMnvQ9Wv0Duxb0t7qjFBQzgj0-Bp3CHgqjFBcMHV0G-92UI5INaQ/lucie-kupkov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61421"/>
            <a:ext cx="1181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Skupina 7"/>
          <p:cNvGrpSpPr/>
          <p:nvPr/>
        </p:nvGrpSpPr>
        <p:grpSpPr>
          <a:xfrm>
            <a:off x="0" y="6324600"/>
            <a:ext cx="9144000" cy="594658"/>
            <a:chOff x="0" y="6324600"/>
            <a:chExt cx="9144000" cy="594658"/>
          </a:xfrm>
        </p:grpSpPr>
        <p:pic>
          <p:nvPicPr>
            <p:cNvPr id="8" name="Picture 10" descr="NASA Land Cover Land Use Logo"/>
            <p:cNvPicPr>
              <a:picLocks noChangeAspect="1" noChangeArrowheads="1"/>
            </p:cNvPicPr>
            <p:nvPr/>
          </p:nvPicPr>
          <p:blipFill>
            <a:blip r:embed="rId8" cstate="print"/>
            <a:srcRect b="50000"/>
            <a:stretch>
              <a:fillRect/>
            </a:stretch>
          </p:blipFill>
          <p:spPr bwMode="auto">
            <a:xfrm>
              <a:off x="1905000" y="6374446"/>
              <a:ext cx="2803390" cy="483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:GOFC-Gold-logo-blktxt.gi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343400" y="6415136"/>
              <a:ext cx="1371600" cy="44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ovéPole 8"/>
            <p:cNvSpPr txBox="1">
              <a:spLocks noChangeArrowheads="1"/>
            </p:cNvSpPr>
            <p:nvPr/>
          </p:nvSpPr>
          <p:spPr bwMode="auto">
            <a:xfrm>
              <a:off x="5715000" y="6396038"/>
              <a:ext cx="3429000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CAUCrin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Kickoff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Meeting, Tbilisi</a:t>
              </a:r>
            </a:p>
            <a:p>
              <a:pPr eaLnBrk="0" hangingPunct="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201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7, 11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September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</a:p>
          </p:txBody>
        </p:sp>
        <p:pic>
          <p:nvPicPr>
            <p:cNvPr id="11" name="Picture 9" descr="Image1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7500" y="6400800"/>
              <a:ext cx="47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9" descr="HSBL_logo02.bmp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141961" y="6324601"/>
              <a:ext cx="61063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3" descr="C:\Users\pentchev\AppData\Local\Temp\JCET_logo_no_bg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819781" y="6400800"/>
              <a:ext cx="46621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15"/>
            <p:cNvGrpSpPr>
              <a:grpSpLocks/>
            </p:cNvGrpSpPr>
            <p:nvPr/>
          </p:nvGrpSpPr>
          <p:grpSpPr bwMode="auto">
            <a:xfrm>
              <a:off x="685800" y="6400800"/>
              <a:ext cx="457200" cy="457200"/>
              <a:chOff x="561315" y="415145"/>
              <a:chExt cx="2179673" cy="2268196"/>
            </a:xfrm>
          </p:grpSpPr>
          <p:pic>
            <p:nvPicPr>
              <p:cNvPr id="16" name="Picture 16" descr="NASA-logo.tif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561315" y="415145"/>
                <a:ext cx="1850453" cy="15094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Picture 4" descr="http://neptune.gsfc.nasa.gov/images/goddardsignature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lum bright="-100000" contrast="-100000"/>
              </a:blip>
              <a:srcRect/>
              <a:stretch>
                <a:fillRect/>
              </a:stretch>
            </p:blipFill>
            <p:spPr bwMode="auto">
              <a:xfrm>
                <a:off x="715540" y="2069850"/>
                <a:ext cx="2025448" cy="613491"/>
              </a:xfrm>
              <a:prstGeom prst="rect">
                <a:avLst/>
              </a:prstGeom>
              <a:noFill/>
            </p:spPr>
          </p:pic>
        </p:grpSp>
        <p:sp>
          <p:nvSpPr>
            <p:cNvPr id="15" name="Obdélník 14"/>
            <p:cNvSpPr/>
            <p:nvPr/>
          </p:nvSpPr>
          <p:spPr bwMode="auto">
            <a:xfrm>
              <a:off x="0" y="6324600"/>
              <a:ext cx="9144000" cy="76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9694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143000" y="1295400"/>
            <a:ext cx="6705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/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381000" y="1219200"/>
            <a:ext cx="8686800" cy="406265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defRPr/>
            </a:pPr>
            <a:r>
              <a:rPr lang="cs-CZ" sz="2800" dirty="0">
                <a:solidFill>
                  <a:srgbClr val="3333FF"/>
                </a:solidFill>
                <a:latin typeface="Arial" pitchFamily="34" charset="0"/>
              </a:rPr>
              <a:t>G</a:t>
            </a:r>
            <a:r>
              <a:rPr lang="en-US" sz="2800" dirty="0" err="1">
                <a:solidFill>
                  <a:srgbClr val="3333FF"/>
                </a:solidFill>
                <a:latin typeface="Arial" pitchFamily="34" charset="0"/>
              </a:rPr>
              <a:t>oals</a:t>
            </a:r>
            <a:r>
              <a:rPr lang="en-US" sz="2800" dirty="0">
                <a:solidFill>
                  <a:srgbClr val="3333FF"/>
                </a:solidFill>
                <a:latin typeface="Arial" pitchFamily="34" charset="0"/>
              </a:rPr>
              <a:t> </a:t>
            </a:r>
            <a:r>
              <a:rPr lang="cs-CZ" sz="2800" dirty="0">
                <a:solidFill>
                  <a:srgbClr val="3333FF"/>
                </a:solidFill>
                <a:latin typeface="Arial" pitchFamily="34" charset="0"/>
              </a:rPr>
              <a:t>:</a:t>
            </a:r>
          </a:p>
          <a:p>
            <a:pPr marL="282575" indent="-282575" eaLnBrk="0" hangingPunct="0">
              <a:buFont typeface="+mj-lt"/>
              <a:buAutoNum type="arabicPeriod"/>
              <a:defRPr/>
            </a:pPr>
            <a:r>
              <a:rPr lang="cs-CZ" sz="2000" b="0" dirty="0">
                <a:latin typeface="Arial" pitchFamily="34" charset="0"/>
              </a:rPr>
              <a:t>T</a:t>
            </a:r>
            <a:r>
              <a:rPr lang="en-US" sz="2000" b="0" dirty="0">
                <a:latin typeface="Arial" pitchFamily="34" charset="0"/>
              </a:rPr>
              <a:t>o promote and coordinate the production and provision of Earth System observations, </a:t>
            </a:r>
            <a:r>
              <a:rPr lang="en-US" sz="2000" b="0" i="1" u="sng" dirty="0">
                <a:solidFill>
                  <a:srgbClr val="FF0000"/>
                </a:solidFill>
                <a:latin typeface="Arial" pitchFamily="34" charset="0"/>
              </a:rPr>
              <a:t>adapted and/or designed </a:t>
            </a:r>
            <a:r>
              <a:rPr lang="en-US" sz="2000" b="0" dirty="0">
                <a:latin typeface="Arial" pitchFamily="34" charset="0"/>
              </a:rPr>
              <a:t>for the user communities in South, Central and Eastern Europe</a:t>
            </a:r>
          </a:p>
          <a:p>
            <a:pPr eaLnBrk="0" hangingPunct="0">
              <a:defRPr/>
            </a:pPr>
            <a:r>
              <a:rPr lang="en-US" sz="2000" b="0" dirty="0">
                <a:latin typeface="Arial" pitchFamily="34" charset="0"/>
              </a:rPr>
              <a:t>  </a:t>
            </a:r>
            <a:endParaRPr lang="cs-CZ" sz="2000" b="0" dirty="0">
              <a:latin typeface="Arial" pitchFamily="34" charset="0"/>
            </a:endParaRPr>
          </a:p>
          <a:p>
            <a:pPr marL="282575" indent="-282575" eaLnBrk="0" hangingPunct="0">
              <a:defRPr/>
            </a:pPr>
            <a:r>
              <a:rPr lang="en-US" sz="2000" b="0" dirty="0">
                <a:latin typeface="Arial" pitchFamily="34" charset="0"/>
              </a:rPr>
              <a:t>2. </a:t>
            </a:r>
            <a:r>
              <a:rPr lang="cs-CZ" sz="2000" b="0" dirty="0">
                <a:latin typeface="Arial" pitchFamily="34" charset="0"/>
              </a:rPr>
              <a:t>To </a:t>
            </a:r>
            <a:r>
              <a:rPr lang="en-US" sz="2000" b="0" dirty="0">
                <a:solidFill>
                  <a:srgbClr val="FF0000"/>
                </a:solidFill>
                <a:latin typeface="Arial" pitchFamily="34" charset="0"/>
              </a:rPr>
              <a:t>focus on regional and local issues</a:t>
            </a:r>
            <a:r>
              <a:rPr lang="en-US" sz="2000" b="0" dirty="0">
                <a:latin typeface="Arial" pitchFamily="34" charset="0"/>
              </a:rPr>
              <a:t> related to satellite data products, methodologies, and end users </a:t>
            </a:r>
            <a:endParaRPr lang="cs-CZ" sz="2000" b="0" dirty="0">
              <a:latin typeface="Arial" pitchFamily="34" charset="0"/>
            </a:endParaRPr>
          </a:p>
          <a:p>
            <a:pPr marL="282575" indent="-282575" eaLnBrk="0" hangingPunct="0">
              <a:defRPr/>
            </a:pPr>
            <a:endParaRPr lang="cs-CZ" sz="2000" b="0" dirty="0">
              <a:latin typeface="Arial" pitchFamily="34" charset="0"/>
            </a:endParaRPr>
          </a:p>
          <a:p>
            <a:pPr marL="282575" indent="-282575" eaLnBrk="0" hangingPunct="0">
              <a:defRPr/>
            </a:pPr>
            <a:r>
              <a:rPr lang="cs-CZ" sz="2000" b="0" dirty="0">
                <a:latin typeface="Arial" pitchFamily="34" charset="0"/>
              </a:rPr>
              <a:t>3. </a:t>
            </a:r>
            <a:r>
              <a:rPr lang="en-US" altLang="en-US" sz="2000" b="0" dirty="0">
                <a:latin typeface="Arial" pitchFamily="34" charset="0"/>
              </a:rPr>
              <a:t>SCERIN </a:t>
            </a:r>
            <a:r>
              <a:rPr lang="en-US" altLang="en-US" sz="2000" b="0" dirty="0" err="1">
                <a:solidFill>
                  <a:srgbClr val="FF0000"/>
                </a:solidFill>
                <a:latin typeface="Arial" pitchFamily="34" charset="0"/>
              </a:rPr>
              <a:t>contribut</a:t>
            </a:r>
            <a:r>
              <a:rPr lang="cs-CZ" altLang="en-US" sz="2000" b="0" dirty="0">
                <a:solidFill>
                  <a:srgbClr val="FF0000"/>
                </a:solidFill>
                <a:latin typeface="Arial" pitchFamily="34" charset="0"/>
              </a:rPr>
              <a:t>ion</a:t>
            </a:r>
            <a:r>
              <a:rPr lang="en-US" altLang="en-US" sz="2000" b="0" dirty="0">
                <a:solidFill>
                  <a:srgbClr val="FF0000"/>
                </a:solidFill>
                <a:latin typeface="Arial" pitchFamily="34" charset="0"/>
              </a:rPr>
              <a:t> to </a:t>
            </a:r>
            <a:r>
              <a:rPr lang="en-US" altLang="en-US" sz="2000" b="0" u="sng" dirty="0">
                <a:solidFill>
                  <a:srgbClr val="FF0000"/>
                </a:solidFill>
                <a:latin typeface="Arial" pitchFamily="34" charset="0"/>
              </a:rPr>
              <a:t>GOFC-GOLD</a:t>
            </a:r>
            <a:r>
              <a:rPr lang="cs-CZ" altLang="en-US" sz="2000" b="0" dirty="0">
                <a:solidFill>
                  <a:srgbClr val="FF0000"/>
                </a:solidFill>
                <a:latin typeface="Arial" pitchFamily="34" charset="0"/>
              </a:rPr>
              <a:t>, </a:t>
            </a:r>
            <a:r>
              <a:rPr lang="cs-CZ" altLang="en-US" sz="2000" b="0" dirty="0" err="1">
                <a:solidFill>
                  <a:srgbClr val="FF0000"/>
                </a:solidFill>
                <a:latin typeface="Arial" pitchFamily="34" charset="0"/>
              </a:rPr>
              <a:t>linkages</a:t>
            </a:r>
            <a:r>
              <a:rPr lang="cs-CZ" altLang="en-US" sz="2000" b="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cs-CZ" altLang="en-US" sz="2000" b="0" dirty="0" err="1">
                <a:solidFill>
                  <a:srgbClr val="FF0000"/>
                </a:solidFill>
                <a:latin typeface="Arial" pitchFamily="34" charset="0"/>
              </a:rPr>
              <a:t>with</a:t>
            </a:r>
            <a:r>
              <a:rPr lang="cs-CZ" altLang="en-US" sz="2000" b="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cs-CZ" altLang="en-US" sz="2000" b="0" dirty="0" err="1">
                <a:solidFill>
                  <a:srgbClr val="FF0000"/>
                </a:solidFill>
                <a:latin typeface="Arial" pitchFamily="34" charset="0"/>
              </a:rPr>
              <a:t>regional</a:t>
            </a:r>
            <a:r>
              <a:rPr lang="cs-CZ" altLang="en-US" sz="2000" b="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cs-CZ" altLang="en-US" sz="2000" b="0" dirty="0" err="1">
                <a:solidFill>
                  <a:srgbClr val="FF0000"/>
                </a:solidFill>
                <a:latin typeface="Arial" pitchFamily="34" charset="0"/>
              </a:rPr>
              <a:t>networks</a:t>
            </a:r>
            <a:r>
              <a:rPr lang="cs-CZ" altLang="en-US" sz="2000" b="0" dirty="0">
                <a:latin typeface="Arial" pitchFamily="34" charset="0"/>
              </a:rPr>
              <a:t>, </a:t>
            </a:r>
            <a:r>
              <a:rPr lang="cs-CZ" altLang="en-US" sz="2000" b="0" dirty="0" err="1">
                <a:latin typeface="Arial" pitchFamily="34" charset="0"/>
              </a:rPr>
              <a:t>e.g</a:t>
            </a:r>
            <a:r>
              <a:rPr lang="cs-CZ" altLang="en-US" sz="2000" b="0" dirty="0">
                <a:latin typeface="Arial" pitchFamily="34" charset="0"/>
              </a:rPr>
              <a:t>. </a:t>
            </a:r>
            <a:r>
              <a:rPr lang="cs-CZ" altLang="en-US" sz="2000" b="0" u="sng" dirty="0">
                <a:latin typeface="Arial" pitchFamily="34" charset="0"/>
              </a:rPr>
              <a:t>IGU LUCC </a:t>
            </a:r>
            <a:r>
              <a:rPr lang="cs-CZ" altLang="en-US" sz="2000" b="0" u="sng" dirty="0" err="1">
                <a:latin typeface="Arial" pitchFamily="34" charset="0"/>
              </a:rPr>
              <a:t>workgroup</a:t>
            </a:r>
            <a:endParaRPr lang="cs-CZ" altLang="en-US" sz="2000" b="0" u="sng" dirty="0">
              <a:latin typeface="Arial" pitchFamily="34" charset="0"/>
            </a:endParaRPr>
          </a:p>
          <a:p>
            <a:pPr marL="282575" indent="-282575" eaLnBrk="0" hangingPunct="0">
              <a:defRPr/>
            </a:pPr>
            <a:endParaRPr lang="en-US" sz="2000" b="0" dirty="0">
              <a:latin typeface="Arial" pitchFamily="34" charset="0"/>
            </a:endParaRPr>
          </a:p>
          <a:p>
            <a:pPr eaLnBrk="0" hangingPunct="0">
              <a:defRPr/>
            </a:pPr>
            <a:endParaRPr lang="en-US" sz="2000" b="0" dirty="0">
              <a:latin typeface="Arial" pitchFamily="34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0" hangingPunct="0">
              <a:defRPr/>
            </a:pPr>
            <a:r>
              <a:rPr lang="cs-CZ" sz="3200" b="1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About</a:t>
            </a:r>
            <a:r>
              <a:rPr lang="cs-CZ" sz="3200" b="1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SCERIN: </a:t>
            </a:r>
            <a:r>
              <a:rPr lang="cs-CZ" sz="3200" b="1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Goals</a:t>
            </a:r>
            <a:endParaRPr lang="cs-CZ" sz="3200" b="1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GOFC-GOLD 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South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Central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cs-CZ" sz="2000" b="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Eastern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 European Regional Information Network</a:t>
            </a:r>
          </a:p>
          <a:p>
            <a:pPr>
              <a:defRPr/>
            </a:pPr>
            <a:endParaRPr lang="en-US" sz="2000" b="0" kern="0" dirty="0">
              <a:solidFill>
                <a:srgbClr val="00CC99">
                  <a:lumMod val="50000"/>
                </a:srgbClr>
              </a:solidFill>
              <a:latin typeface="Arial" pitchFamily="34" charset="0"/>
            </a:endParaRPr>
          </a:p>
          <a:p>
            <a:pPr eaLnBrk="0" hangingPunct="0">
              <a:defRPr/>
            </a:pPr>
            <a:endParaRPr lang="cs-CZ" sz="3200" b="1" kern="0" dirty="0">
              <a:solidFill>
                <a:srgbClr val="00CC99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3" name="Skupina 7"/>
          <p:cNvGrpSpPr/>
          <p:nvPr/>
        </p:nvGrpSpPr>
        <p:grpSpPr>
          <a:xfrm>
            <a:off x="0" y="6324600"/>
            <a:ext cx="9144000" cy="594658"/>
            <a:chOff x="0" y="6324600"/>
            <a:chExt cx="9144000" cy="594658"/>
          </a:xfrm>
        </p:grpSpPr>
        <p:pic>
          <p:nvPicPr>
            <p:cNvPr id="44" name="Picture 10" descr="NASA Land Cover Land Use Logo"/>
            <p:cNvPicPr>
              <a:picLocks noChangeAspect="1" noChangeArrowheads="1"/>
            </p:cNvPicPr>
            <p:nvPr/>
          </p:nvPicPr>
          <p:blipFill>
            <a:blip r:embed="rId3" cstate="print"/>
            <a:srcRect b="50000"/>
            <a:stretch>
              <a:fillRect/>
            </a:stretch>
          </p:blipFill>
          <p:spPr bwMode="auto">
            <a:xfrm>
              <a:off x="1905000" y="6374446"/>
              <a:ext cx="2803390" cy="483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5" descr=":GOFC-Gold-logo-blktxt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43400" y="6415136"/>
              <a:ext cx="1371600" cy="44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TextovéPole 8"/>
            <p:cNvSpPr txBox="1">
              <a:spLocks noChangeArrowheads="1"/>
            </p:cNvSpPr>
            <p:nvPr/>
          </p:nvSpPr>
          <p:spPr bwMode="auto">
            <a:xfrm>
              <a:off x="5715000" y="6396038"/>
              <a:ext cx="3429000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CAUCrin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Kickoff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Meeting, Tbilisi</a:t>
              </a:r>
            </a:p>
            <a:p>
              <a:pPr eaLnBrk="0" hangingPunct="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201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7, 11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September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</a:p>
          </p:txBody>
        </p:sp>
        <p:pic>
          <p:nvPicPr>
            <p:cNvPr id="47" name="Picture 9" descr="Image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500" y="6400800"/>
              <a:ext cx="47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9" descr="HSBL_logo02.bmp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1961" y="6324601"/>
              <a:ext cx="61063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13" descr="C:\Users\pentchev\AppData\Local\Temp\JCET_logo_no_b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19781" y="6400800"/>
              <a:ext cx="46621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0" name="Group 15"/>
            <p:cNvGrpSpPr>
              <a:grpSpLocks/>
            </p:cNvGrpSpPr>
            <p:nvPr/>
          </p:nvGrpSpPr>
          <p:grpSpPr bwMode="auto">
            <a:xfrm>
              <a:off x="685800" y="6400800"/>
              <a:ext cx="457200" cy="457200"/>
              <a:chOff x="561315" y="415145"/>
              <a:chExt cx="2179673" cy="2268196"/>
            </a:xfrm>
          </p:grpSpPr>
          <p:pic>
            <p:nvPicPr>
              <p:cNvPr id="52" name="Picture 16" descr="NASA-logo.tif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61315" y="415145"/>
                <a:ext cx="1850453" cy="15094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3" name="Picture 4" descr="http://neptune.gsfc.nasa.gov/images/goddardsignature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lum bright="-100000" contrast="-100000"/>
              </a:blip>
              <a:srcRect/>
              <a:stretch>
                <a:fillRect/>
              </a:stretch>
            </p:blipFill>
            <p:spPr bwMode="auto">
              <a:xfrm>
                <a:off x="715540" y="2069850"/>
                <a:ext cx="2025448" cy="613491"/>
              </a:xfrm>
              <a:prstGeom prst="rect">
                <a:avLst/>
              </a:prstGeom>
              <a:noFill/>
            </p:spPr>
          </p:pic>
        </p:grpSp>
        <p:sp>
          <p:nvSpPr>
            <p:cNvPr id="51" name="Obdélník 50"/>
            <p:cNvSpPr/>
            <p:nvPr/>
          </p:nvSpPr>
          <p:spPr bwMode="auto">
            <a:xfrm>
              <a:off x="0" y="6324600"/>
              <a:ext cx="9144000" cy="76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81000" y="2971800"/>
            <a:ext cx="8458200" cy="32432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cs-CZ" altLang="en-US" sz="1800" b="1" i="1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Aims</a:t>
            </a:r>
            <a:r>
              <a:rPr lang="cs-CZ" altLang="en-US" sz="1800" b="1" i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lvl="1" indent="-342900" eaLnBrk="1" hangingPunct="1">
              <a:lnSpc>
                <a:spcPct val="90000"/>
              </a:lnSpc>
              <a:buFontTx/>
              <a:buChar char="•"/>
            </a:pPr>
            <a:r>
              <a:rPr lang="en-GB" altLang="en-US" sz="1800" dirty="0">
                <a:latin typeface="Arial" pitchFamily="34" charset="0"/>
                <a:cs typeface="Arial" pitchFamily="34" charset="0"/>
              </a:rPr>
              <a:t>Network of field validation sites (including land management data) at regional SCERIN scales</a:t>
            </a:r>
            <a:endParaRPr lang="cs-CZ" altLang="en-US" sz="1800" dirty="0">
              <a:latin typeface="Arial" pitchFamily="34" charset="0"/>
              <a:cs typeface="Arial" pitchFamily="34" charset="0"/>
            </a:endParaRPr>
          </a:p>
          <a:p>
            <a:pPr marL="342900" lvl="1" indent="-342900" eaLnBrk="1" hangingPunct="1">
              <a:lnSpc>
                <a:spcPct val="90000"/>
              </a:lnSpc>
              <a:buFontTx/>
              <a:buChar char="•"/>
            </a:pPr>
            <a:r>
              <a:rPr lang="cs-CZ" altLang="en-US" sz="1700" dirty="0" err="1">
                <a:solidFill>
                  <a:srgbClr val="000000"/>
                </a:solidFill>
                <a:latin typeface="Arial" pitchFamily="34" charset="0"/>
              </a:rPr>
              <a:t>Developing</a:t>
            </a:r>
            <a:r>
              <a:rPr lang="cs-CZ" altLang="en-US" sz="1700" dirty="0">
                <a:solidFill>
                  <a:srgbClr val="000000"/>
                </a:solidFill>
                <a:latin typeface="Arial" pitchFamily="34" charset="0"/>
              </a:rPr>
              <a:t> a</a:t>
            </a:r>
            <a:r>
              <a:rPr lang="en-US" altLang="en-US" sz="1700" dirty="0" err="1">
                <a:solidFill>
                  <a:srgbClr val="000000"/>
                </a:solidFill>
                <a:latin typeface="Arial" pitchFamily="34" charset="0"/>
              </a:rPr>
              <a:t>rchive</a:t>
            </a:r>
            <a:r>
              <a:rPr lang="cs-CZ" altLang="en-US" sz="1700" dirty="0">
                <a:solidFill>
                  <a:srgbClr val="000000"/>
                </a:solidFill>
                <a:latin typeface="Arial" pitchFamily="34" charset="0"/>
              </a:rPr>
              <a:t>s</a:t>
            </a:r>
            <a:r>
              <a:rPr lang="en-US" altLang="en-US" sz="1700" dirty="0">
                <a:solidFill>
                  <a:srgbClr val="000000"/>
                </a:solidFill>
                <a:latin typeface="Arial" pitchFamily="34" charset="0"/>
              </a:rPr>
              <a:t> of long-term </a:t>
            </a:r>
            <a:r>
              <a:rPr lang="cs-CZ" altLang="en-US" sz="1700" dirty="0">
                <a:solidFill>
                  <a:srgbClr val="000000"/>
                </a:solidFill>
                <a:latin typeface="Arial" pitchFamily="34" charset="0"/>
              </a:rPr>
              <a:t>RS, </a:t>
            </a:r>
            <a:r>
              <a:rPr lang="en-US" altLang="en-US" sz="1700" dirty="0">
                <a:solidFill>
                  <a:srgbClr val="000000"/>
                </a:solidFill>
                <a:latin typeface="Arial" pitchFamily="34" charset="0"/>
              </a:rPr>
              <a:t>L</a:t>
            </a:r>
            <a:r>
              <a:rPr lang="cs-CZ" altLang="en-US" sz="1700" dirty="0">
                <a:solidFill>
                  <a:srgbClr val="000000"/>
                </a:solidFill>
                <a:latin typeface="Arial" pitchFamily="34" charset="0"/>
              </a:rPr>
              <a:t>C</a:t>
            </a:r>
            <a:r>
              <a:rPr lang="en-US" altLang="en-US" sz="1700" dirty="0">
                <a:solidFill>
                  <a:srgbClr val="000000"/>
                </a:solidFill>
                <a:latin typeface="Arial" pitchFamily="34" charset="0"/>
              </a:rPr>
              <a:t>L</a:t>
            </a:r>
            <a:r>
              <a:rPr lang="cs-CZ" altLang="en-US" sz="1700" dirty="0">
                <a:solidFill>
                  <a:srgbClr val="000000"/>
                </a:solidFill>
                <a:latin typeface="Arial" pitchFamily="34" charset="0"/>
              </a:rPr>
              <a:t>U</a:t>
            </a:r>
            <a:r>
              <a:rPr lang="en-US" altLang="en-US" sz="1700" dirty="0">
                <a:solidFill>
                  <a:srgbClr val="000000"/>
                </a:solidFill>
                <a:latin typeface="Arial" pitchFamily="34" charset="0"/>
              </a:rPr>
              <a:t>C data </a:t>
            </a:r>
            <a:r>
              <a:rPr lang="cs-CZ" altLang="en-US" sz="17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altLang="en-US" sz="1700" dirty="0">
                <a:solidFill>
                  <a:srgbClr val="000000"/>
                </a:solidFill>
                <a:latin typeface="Arial" pitchFamily="34" charset="0"/>
              </a:rPr>
              <a:t>meteorology and field observations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altLang="en-US" sz="1800" dirty="0">
                <a:latin typeface="Arial" pitchFamily="34" charset="0"/>
                <a:cs typeface="Arial" pitchFamily="34" charset="0"/>
              </a:rPr>
              <a:t>Developing techniques for up-scaling between sites, networks of sites for detecting and interpreting key indicators of land use and land cover change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altLang="en-US" sz="1800" dirty="0">
                <a:latin typeface="Arial" pitchFamily="34" charset="0"/>
                <a:cs typeface="Arial" pitchFamily="34" charset="0"/>
              </a:rPr>
              <a:t>Designing a system for a cost effective monitoring that enable frequent, repeated, regionally coordinated assessment of landscape and ecosystems: distribution, status and trends of change</a:t>
            </a:r>
            <a:endParaRPr lang="cs-CZ" altLang="en-US" sz="1800" dirty="0">
              <a:latin typeface="Arial" pitchFamily="34" charset="0"/>
              <a:cs typeface="Arial" pitchFamily="34" charset="0"/>
            </a:endParaRPr>
          </a:p>
          <a:p>
            <a:pPr marL="342900" lvl="1" indent="-342900" algn="just" eaLnBrk="1" hangingPunct="1">
              <a:lnSpc>
                <a:spcPct val="90000"/>
              </a:lnSpc>
              <a:buFontTx/>
              <a:buChar char="•"/>
            </a:pPr>
            <a:r>
              <a:rPr lang="en-US" altLang="en-US" sz="1800" b="1" i="1" dirty="0">
                <a:solidFill>
                  <a:srgbClr val="3333FF"/>
                </a:solidFill>
                <a:latin typeface="Arial" pitchFamily="34" charset="0"/>
              </a:rPr>
              <a:t>Needs: </a:t>
            </a:r>
            <a:r>
              <a:rPr lang="en-US" altLang="en-US" sz="1800" i="1" dirty="0">
                <a:solidFill>
                  <a:srgbClr val="000000"/>
                </a:solidFill>
                <a:latin typeface="Arial" pitchFamily="34" charset="0"/>
              </a:rPr>
              <a:t>LCLUC regional modeling predictions</a:t>
            </a:r>
            <a:r>
              <a:rPr lang="cs-CZ" altLang="en-US" sz="1800" i="1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altLang="en-US" sz="1800" b="1" i="1" dirty="0">
                <a:solidFill>
                  <a:srgbClr val="FF0000"/>
                </a:solidFill>
                <a:latin typeface="Arial" pitchFamily="34" charset="0"/>
              </a:rPr>
              <a:t>International cooperation for sharing of data and experience, and for comparative studies</a:t>
            </a:r>
          </a:p>
          <a:p>
            <a:pPr algn="just" eaLnBrk="1" hangingPunct="1">
              <a:lnSpc>
                <a:spcPct val="90000"/>
              </a:lnSpc>
            </a:pPr>
            <a:endParaRPr lang="cs-CZ" altLang="en-US" sz="180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cs-CZ" altLang="en-US" sz="180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cs-CZ" altLang="en-US" sz="180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GB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cs-CZ" sz="360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SCERIN: </a:t>
            </a:r>
            <a:r>
              <a:rPr lang="cs-CZ" altLang="en-US" sz="3600" dirty="0" err="1">
                <a:solidFill>
                  <a:srgbClr val="FF0000"/>
                </a:solidFill>
                <a:latin typeface="Arial" pitchFamily="34" charset="0"/>
              </a:rPr>
              <a:t>issues</a:t>
            </a:r>
            <a:r>
              <a:rPr lang="cs-CZ" altLang="en-US" sz="3600" dirty="0">
                <a:solidFill>
                  <a:srgbClr val="FF0000"/>
                </a:solidFill>
                <a:latin typeface="Arial" pitchFamily="34" charset="0"/>
              </a:rPr>
              <a:t>, </a:t>
            </a:r>
            <a:r>
              <a:rPr lang="cs-CZ" altLang="en-US" sz="3600" dirty="0" err="1">
                <a:solidFill>
                  <a:srgbClr val="FF0000"/>
                </a:solidFill>
                <a:latin typeface="Arial" pitchFamily="34" charset="0"/>
              </a:rPr>
              <a:t>needs</a:t>
            </a:r>
            <a:r>
              <a:rPr lang="cs-CZ" altLang="en-US" sz="3600" dirty="0">
                <a:solidFill>
                  <a:srgbClr val="FF0000"/>
                </a:solidFill>
                <a:latin typeface="Arial" pitchFamily="34" charset="0"/>
              </a:rPr>
              <a:t>, </a:t>
            </a:r>
            <a:r>
              <a:rPr lang="cs-CZ" altLang="en-US" sz="3600" dirty="0" err="1">
                <a:solidFill>
                  <a:srgbClr val="FF0000"/>
                </a:solidFill>
                <a:latin typeface="Arial" pitchFamily="34" charset="0"/>
              </a:rPr>
              <a:t>aims</a:t>
            </a:r>
            <a:endParaRPr lang="cs-CZ" altLang="en-US" sz="3600" dirty="0">
              <a:solidFill>
                <a:srgbClr val="FF0000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en-US" sz="240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South</a:t>
            </a:r>
            <a:r>
              <a:rPr lang="cs-CZ" sz="240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en-US" sz="240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Central European Regional Information Network</a:t>
            </a:r>
            <a:endParaRPr lang="en-US" sz="2400" b="0" kern="0" dirty="0">
              <a:solidFill>
                <a:srgbClr val="00CC99">
                  <a:lumMod val="50000"/>
                </a:srgbClr>
              </a:solidFill>
              <a:latin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1371600"/>
            <a:ext cx="8818563" cy="15542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en-US" altLang="en-US" sz="1700" i="1" dirty="0">
                <a:solidFill>
                  <a:srgbClr val="3333FF"/>
                </a:solidFill>
                <a:latin typeface="Arial" pitchFamily="34" charset="0"/>
              </a:rPr>
              <a:t>Main processes in present: </a:t>
            </a:r>
            <a:r>
              <a:rPr lang="cs-CZ" altLang="en-US" sz="1700" b="0" i="1" dirty="0" err="1">
                <a:solidFill>
                  <a:srgbClr val="000000"/>
                </a:solidFill>
                <a:latin typeface="Arial" pitchFamily="34" charset="0"/>
              </a:rPr>
              <a:t>forest</a:t>
            </a:r>
            <a:r>
              <a:rPr lang="cs-CZ" altLang="en-US" sz="1700" b="0" i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cs-CZ" altLang="en-US" sz="1700" b="0" i="1" dirty="0" err="1">
                <a:solidFill>
                  <a:srgbClr val="000000"/>
                </a:solidFill>
                <a:latin typeface="Arial" pitchFamily="34" charset="0"/>
              </a:rPr>
              <a:t>deterioration</a:t>
            </a:r>
            <a:r>
              <a:rPr lang="cs-CZ" altLang="en-US" sz="1700" b="0" i="1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cs-CZ" altLang="en-US" sz="1700" b="0" i="1" dirty="0" err="1">
                <a:solidFill>
                  <a:srgbClr val="000000"/>
                </a:solidFill>
                <a:latin typeface="Arial" pitchFamily="34" charset="0"/>
              </a:rPr>
              <a:t>changes</a:t>
            </a:r>
            <a:r>
              <a:rPr lang="cs-CZ" altLang="en-US" sz="1700" b="0" i="1" dirty="0">
                <a:solidFill>
                  <a:srgbClr val="000000"/>
                </a:solidFill>
                <a:latin typeface="Arial" pitchFamily="34" charset="0"/>
              </a:rPr>
              <a:t> in </a:t>
            </a:r>
            <a:r>
              <a:rPr lang="cs-CZ" altLang="en-US" sz="1700" b="0" i="1" dirty="0" err="1">
                <a:solidFill>
                  <a:srgbClr val="000000"/>
                </a:solidFill>
                <a:latin typeface="Arial" pitchFamily="34" charset="0"/>
              </a:rPr>
              <a:t>forest</a:t>
            </a:r>
            <a:r>
              <a:rPr lang="cs-CZ" altLang="en-US" sz="1700" b="0" i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cs-CZ" altLang="en-US" sz="1700" b="0" i="1" dirty="0" err="1">
                <a:solidFill>
                  <a:srgbClr val="000000"/>
                </a:solidFill>
                <a:latin typeface="Arial" pitchFamily="34" charset="0"/>
              </a:rPr>
              <a:t>ecosystem</a:t>
            </a:r>
            <a:r>
              <a:rPr lang="cs-CZ" altLang="en-US" sz="1700" b="0" i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cs-CZ" altLang="en-US" sz="1700" b="0" i="1" dirty="0" err="1">
                <a:solidFill>
                  <a:srgbClr val="000000"/>
                </a:solidFill>
                <a:latin typeface="Arial" pitchFamily="34" charset="0"/>
              </a:rPr>
              <a:t>functions</a:t>
            </a:r>
            <a:r>
              <a:rPr lang="cs-CZ" altLang="en-US" sz="1700" b="0" i="1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altLang="en-US" sz="1700" b="0" i="1" dirty="0">
                <a:solidFill>
                  <a:srgbClr val="000000"/>
                </a:solidFill>
                <a:latin typeface="Arial" pitchFamily="34" charset="0"/>
              </a:rPr>
              <a:t>suburbanization, </a:t>
            </a:r>
            <a:r>
              <a:rPr lang="en-US" altLang="en-US" sz="1700" b="0" i="1" dirty="0" err="1">
                <a:solidFill>
                  <a:srgbClr val="000000"/>
                </a:solidFill>
                <a:latin typeface="Arial" pitchFamily="34" charset="0"/>
              </a:rPr>
              <a:t>afforestation</a:t>
            </a:r>
            <a:r>
              <a:rPr lang="en-US" altLang="en-US" sz="1700" b="0" i="1" dirty="0">
                <a:solidFill>
                  <a:srgbClr val="000000"/>
                </a:solidFill>
                <a:latin typeface="Arial" pitchFamily="34" charset="0"/>
              </a:rPr>
              <a:t>, </a:t>
            </a:r>
          </a:p>
          <a:p>
            <a:pPr marL="800100" lvl="1" indent="-342900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en-US" altLang="en-US" sz="1700" i="1" dirty="0">
                <a:solidFill>
                  <a:srgbClr val="3333FF"/>
                </a:solidFill>
                <a:latin typeface="Arial" pitchFamily="34" charset="0"/>
              </a:rPr>
              <a:t>Driving forces:</a:t>
            </a:r>
            <a:r>
              <a:rPr lang="en-US" altLang="en-US" sz="1700" b="0" i="1" dirty="0">
                <a:solidFill>
                  <a:srgbClr val="3333FF"/>
                </a:solidFill>
                <a:latin typeface="Arial" pitchFamily="34" charset="0"/>
              </a:rPr>
              <a:t> </a:t>
            </a:r>
            <a:r>
              <a:rPr lang="en-US" altLang="en-US" sz="1700" b="0" i="1" dirty="0">
                <a:solidFill>
                  <a:srgbClr val="000000"/>
                </a:solidFill>
                <a:latin typeface="Arial" pitchFamily="34" charset="0"/>
              </a:rPr>
              <a:t>transitional processes, EU accession and open market, changes in land preservation and restitutions, private land ownership, nature preservation</a:t>
            </a:r>
            <a:r>
              <a:rPr lang="cs-CZ" altLang="en-US" sz="1700" b="0" i="1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cs-CZ" altLang="en-US" sz="1700" b="0" i="1" dirty="0" err="1">
                <a:solidFill>
                  <a:srgbClr val="000000"/>
                </a:solidFill>
                <a:latin typeface="Arial" pitchFamily="34" charset="0"/>
              </a:rPr>
              <a:t>changes</a:t>
            </a:r>
            <a:r>
              <a:rPr lang="cs-CZ" altLang="en-US" sz="1700" b="0" i="1" dirty="0">
                <a:solidFill>
                  <a:srgbClr val="000000"/>
                </a:solidFill>
                <a:latin typeface="Arial" pitchFamily="34" charset="0"/>
              </a:rPr>
              <a:t> in </a:t>
            </a:r>
            <a:r>
              <a:rPr lang="cs-CZ" altLang="en-US" sz="1700" b="0" i="1" dirty="0" err="1">
                <a:solidFill>
                  <a:srgbClr val="000000"/>
                </a:solidFill>
                <a:latin typeface="Arial" pitchFamily="34" charset="0"/>
              </a:rPr>
              <a:t>pollution</a:t>
            </a:r>
            <a:endParaRPr lang="en-US" altLang="en-US" sz="1700" b="0" i="1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" name="Skupina 5"/>
          <p:cNvGrpSpPr/>
          <p:nvPr/>
        </p:nvGrpSpPr>
        <p:grpSpPr>
          <a:xfrm>
            <a:off x="0" y="6324600"/>
            <a:ext cx="9144000" cy="533401"/>
            <a:chOff x="0" y="6324600"/>
            <a:chExt cx="9144000" cy="533401"/>
          </a:xfrm>
        </p:grpSpPr>
        <p:pic>
          <p:nvPicPr>
            <p:cNvPr id="7" name="Picture 10" descr="NASA Land Cover Land Use Logo"/>
            <p:cNvPicPr>
              <a:picLocks noChangeAspect="1" noChangeArrowheads="1"/>
            </p:cNvPicPr>
            <p:nvPr/>
          </p:nvPicPr>
          <p:blipFill>
            <a:blip r:embed="rId3" cstate="print"/>
            <a:srcRect b="50000"/>
            <a:stretch>
              <a:fillRect/>
            </a:stretch>
          </p:blipFill>
          <p:spPr bwMode="auto">
            <a:xfrm>
              <a:off x="1905000" y="6374446"/>
              <a:ext cx="2803390" cy="483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 descr=":GOFC-Gold-logo-blktxt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43400" y="6415136"/>
              <a:ext cx="1371600" cy="44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ovéPole 8"/>
            <p:cNvSpPr txBox="1">
              <a:spLocks noChangeArrowheads="1"/>
            </p:cNvSpPr>
            <p:nvPr/>
          </p:nvSpPr>
          <p:spPr bwMode="auto">
            <a:xfrm>
              <a:off x="5715000" y="6396038"/>
              <a:ext cx="342900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cs-CZ" sz="1200" dirty="0" err="1">
                  <a:solidFill>
                    <a:srgbClr val="000000"/>
                  </a:solidFill>
                  <a:latin typeface="Arial" pitchFamily="34" charset="0"/>
                </a:rPr>
                <a:t>CAUCrin</a:t>
              </a:r>
              <a:r>
                <a:rPr lang="en-US" sz="12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1200" dirty="0" err="1">
                  <a:solidFill>
                    <a:srgbClr val="000000"/>
                  </a:solidFill>
                  <a:latin typeface="Arial" pitchFamily="34" charset="0"/>
                </a:rPr>
                <a:t>Kickoff</a:t>
              </a:r>
              <a:r>
                <a:rPr lang="cs-CZ" sz="12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Arial" pitchFamily="34" charset="0"/>
                </a:rPr>
                <a:t>Meeting</a:t>
              </a:r>
              <a:r>
                <a:rPr lang="cs-CZ" sz="1200" dirty="0">
                  <a:solidFill>
                    <a:srgbClr val="000000"/>
                  </a:solidFill>
                  <a:latin typeface="Arial" pitchFamily="34" charset="0"/>
                </a:rPr>
                <a:t>, Tbilisi, </a:t>
              </a:r>
            </a:p>
            <a:p>
              <a:pPr eaLnBrk="0" hangingPunct="0">
                <a:defRPr/>
              </a:pPr>
              <a:r>
                <a:rPr lang="cs-CZ" sz="1200" dirty="0">
                  <a:solidFill>
                    <a:srgbClr val="000000"/>
                  </a:solidFill>
                  <a:latin typeface="Arial" pitchFamily="34" charset="0"/>
                </a:rPr>
                <a:t>11 </a:t>
              </a:r>
              <a:r>
                <a:rPr lang="cs-CZ" sz="1200" dirty="0" err="1">
                  <a:solidFill>
                    <a:srgbClr val="000000"/>
                  </a:solidFill>
                  <a:latin typeface="Arial" pitchFamily="34" charset="0"/>
                </a:rPr>
                <a:t>September</a:t>
              </a:r>
              <a:r>
                <a:rPr lang="cs-CZ" sz="1200" dirty="0">
                  <a:solidFill>
                    <a:srgbClr val="000000"/>
                  </a:solidFill>
                  <a:latin typeface="Arial" pitchFamily="34" charset="0"/>
                </a:rPr>
                <a:t> 2017</a:t>
              </a:r>
            </a:p>
          </p:txBody>
        </p:sp>
        <p:pic>
          <p:nvPicPr>
            <p:cNvPr id="10" name="Picture 9" descr="Image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500" y="6400800"/>
              <a:ext cx="47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HSBL_logo02.bmp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1961" y="6324601"/>
              <a:ext cx="61063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3" descr="C:\Users\pentchev\AppData\Local\Temp\JCET_logo_no_b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19781" y="6400800"/>
              <a:ext cx="46621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685800" y="6400800"/>
              <a:ext cx="457200" cy="457200"/>
              <a:chOff x="561315" y="415145"/>
              <a:chExt cx="2179673" cy="2268196"/>
            </a:xfrm>
          </p:grpSpPr>
          <p:pic>
            <p:nvPicPr>
              <p:cNvPr id="15" name="Picture 16" descr="NASA-logo.tif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61315" y="415145"/>
                <a:ext cx="1850453" cy="15094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6" name="Picture 4" descr="http://neptune.gsfc.nasa.gov/images/goddardsignature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lum bright="-100000" contrast="-100000"/>
              </a:blip>
              <a:srcRect/>
              <a:stretch>
                <a:fillRect/>
              </a:stretch>
            </p:blipFill>
            <p:spPr bwMode="auto">
              <a:xfrm>
                <a:off x="715540" y="2069850"/>
                <a:ext cx="2025448" cy="613491"/>
              </a:xfrm>
              <a:prstGeom prst="rect">
                <a:avLst/>
              </a:prstGeom>
              <a:noFill/>
            </p:spPr>
          </p:pic>
        </p:grpSp>
        <p:sp>
          <p:nvSpPr>
            <p:cNvPr id="14" name="Obdélník 13"/>
            <p:cNvSpPr/>
            <p:nvPr/>
          </p:nvSpPr>
          <p:spPr bwMode="auto">
            <a:xfrm>
              <a:off x="0" y="6324600"/>
              <a:ext cx="9144000" cy="76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152400" y="1066800"/>
            <a:ext cx="77724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cs-CZ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Formulation</a:t>
            </a:r>
            <a:r>
              <a:rPr lang="cs-CZ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Work</a:t>
            </a:r>
            <a:r>
              <a:rPr lang="cs-CZ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Groups</a:t>
            </a:r>
            <a:r>
              <a:rPr lang="cs-CZ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cs-CZ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based</a:t>
            </a:r>
            <a:r>
              <a:rPr lang="cs-CZ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cs-CZ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regional</a:t>
            </a:r>
            <a:r>
              <a:rPr lang="cs-CZ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interests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2445097"/>
            <a:ext cx="88392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1800" b="0" dirty="0">
                <a:solidFill>
                  <a:srgbClr val="FF0000"/>
                </a:solidFill>
                <a:latin typeface="Arial" pitchFamily="34" charset="0"/>
              </a:rPr>
              <a:t>FG1: </a:t>
            </a:r>
            <a:r>
              <a:rPr lang="en-US" sz="1800" b="0" dirty="0">
                <a:solidFill>
                  <a:srgbClr val="000066"/>
                </a:solidFill>
                <a:latin typeface="Arial" pitchFamily="34" charset="0"/>
              </a:rPr>
              <a:t>Forest </a:t>
            </a:r>
            <a:r>
              <a:rPr lang="cs-CZ" sz="1800" b="0" dirty="0" err="1">
                <a:latin typeface="Arial" pitchFamily="34" charset="0"/>
              </a:rPr>
              <a:t>biomass</a:t>
            </a:r>
            <a:r>
              <a:rPr lang="cs-CZ" sz="1800" b="0" dirty="0">
                <a:latin typeface="Arial" pitchFamily="34" charset="0"/>
              </a:rPr>
              <a:t> production</a:t>
            </a:r>
            <a:r>
              <a:rPr lang="en-US" sz="1800" b="0" dirty="0">
                <a:latin typeface="Arial" pitchFamily="34" charset="0"/>
              </a:rPr>
              <a:t>; decline,</a:t>
            </a:r>
            <a:r>
              <a:rPr lang="cs-CZ" sz="1800" b="0" dirty="0">
                <a:latin typeface="Arial" pitchFamily="34" charset="0"/>
              </a:rPr>
              <a:t> </a:t>
            </a:r>
            <a:r>
              <a:rPr lang="en-US" sz="1800" b="0" dirty="0">
                <a:latin typeface="Arial" pitchFamily="34" charset="0"/>
              </a:rPr>
              <a:t>disturbance and</a:t>
            </a:r>
            <a:r>
              <a:rPr lang="cs-CZ" sz="1800" b="0" dirty="0">
                <a:latin typeface="Arial" pitchFamily="34" charset="0"/>
              </a:rPr>
              <a:t> </a:t>
            </a:r>
            <a:r>
              <a:rPr lang="cs-CZ" sz="1800" b="0" dirty="0" err="1">
                <a:latin typeface="Arial" pitchFamily="34" charset="0"/>
              </a:rPr>
              <a:t>driving</a:t>
            </a:r>
            <a:r>
              <a:rPr lang="cs-CZ" sz="1800" b="0" dirty="0">
                <a:latin typeface="Arial" pitchFamily="34" charset="0"/>
              </a:rPr>
              <a:t> </a:t>
            </a:r>
            <a:r>
              <a:rPr lang="cs-CZ" sz="1800" b="0" dirty="0" err="1">
                <a:latin typeface="Arial" pitchFamily="34" charset="0"/>
              </a:rPr>
              <a:t>forces</a:t>
            </a:r>
            <a:endParaRPr lang="cs-CZ" sz="1800" b="0" dirty="0">
              <a:latin typeface="Arial" pitchFamily="34" charset="0"/>
            </a:endParaRPr>
          </a:p>
          <a:p>
            <a:pPr eaLnBrk="0" hangingPunct="0">
              <a:defRPr/>
            </a:pPr>
            <a:br>
              <a:rPr lang="en-US" sz="1800" b="0" dirty="0">
                <a:latin typeface="Arial" pitchFamily="34" charset="0"/>
              </a:rPr>
            </a:br>
            <a:r>
              <a:rPr lang="en-US" sz="1800" b="0" dirty="0">
                <a:solidFill>
                  <a:srgbClr val="FF0000"/>
                </a:solidFill>
                <a:latin typeface="Arial" pitchFamily="34" charset="0"/>
              </a:rPr>
              <a:t>FG2: </a:t>
            </a:r>
            <a:r>
              <a:rPr lang="en-US" sz="1800" b="0" dirty="0">
                <a:solidFill>
                  <a:srgbClr val="000066"/>
                </a:solidFill>
                <a:latin typeface="Arial" pitchFamily="34" charset="0"/>
              </a:rPr>
              <a:t>Land Cover Changes:</a:t>
            </a:r>
            <a:r>
              <a:rPr lang="en-US" sz="1800" b="0" dirty="0">
                <a:latin typeface="Arial" pitchFamily="34" charset="0"/>
              </a:rPr>
              <a:t> </a:t>
            </a:r>
            <a:r>
              <a:rPr lang="cs-CZ" sz="1800" b="0" dirty="0" err="1">
                <a:latin typeface="Arial" pitchFamily="34" charset="0"/>
              </a:rPr>
              <a:t>climate</a:t>
            </a:r>
            <a:r>
              <a:rPr lang="cs-CZ" sz="1800" b="0" dirty="0">
                <a:latin typeface="Arial" pitchFamily="34" charset="0"/>
              </a:rPr>
              <a:t> change, </a:t>
            </a:r>
            <a:r>
              <a:rPr lang="en-US" sz="1800" b="0" dirty="0">
                <a:latin typeface="Arial" pitchFamily="34" charset="0"/>
              </a:rPr>
              <a:t>agricultural land abandonment, urban expansion</a:t>
            </a:r>
            <a:endParaRPr lang="cs-CZ" sz="1800" b="0" dirty="0">
              <a:latin typeface="Arial" pitchFamily="34" charset="0"/>
            </a:endParaRPr>
          </a:p>
          <a:p>
            <a:pPr eaLnBrk="0" hangingPunct="0">
              <a:defRPr/>
            </a:pPr>
            <a:endParaRPr lang="en-US" sz="1800" b="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en-US" sz="1800" b="0" dirty="0">
                <a:solidFill>
                  <a:srgbClr val="FF0000"/>
                </a:solidFill>
                <a:latin typeface="Arial" pitchFamily="34" charset="0"/>
              </a:rPr>
              <a:t>FG3: 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Validation/verification network for support of current </a:t>
            </a:r>
            <a:r>
              <a:rPr lang="cs-CZ" sz="1800" b="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a</a:t>
            </a:r>
            <a:r>
              <a:rPr lang="en-US" sz="1800" b="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nd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 future satellite missions </a:t>
            </a:r>
            <a:r>
              <a:rPr lang="en-US" sz="1800" b="0" i="1" dirty="0">
                <a:latin typeface="Arial" pitchFamily="34" charset="0"/>
              </a:rPr>
              <a:t>[e.g. NASA´s LDCM and Sustainable Land Imaging (SLI), and ESA´s GMES program]</a:t>
            </a:r>
            <a:endParaRPr lang="cs-CZ" sz="1800" b="0" i="1" dirty="0">
              <a:latin typeface="Arial" pitchFamily="34" charset="0"/>
            </a:endParaRPr>
          </a:p>
          <a:p>
            <a:pPr eaLnBrk="0" hangingPunct="0">
              <a:defRPr/>
            </a:pPr>
            <a:endParaRPr lang="cs-CZ" sz="1800" b="0" i="1" dirty="0">
              <a:latin typeface="Arial" pitchFamily="34" charset="0"/>
            </a:endParaRPr>
          </a:p>
          <a:p>
            <a:pPr>
              <a:defRPr/>
            </a:pPr>
            <a:r>
              <a:rPr lang="cs-CZ" sz="1800" b="0" dirty="0">
                <a:solidFill>
                  <a:srgbClr val="FF0000"/>
                </a:solidFill>
                <a:latin typeface="Arial" pitchFamily="34" charset="0"/>
              </a:rPr>
              <a:t>FG4 – </a:t>
            </a:r>
            <a:r>
              <a:rPr lang="cs-CZ" sz="1800" b="0" dirty="0" err="1">
                <a:solidFill>
                  <a:srgbClr val="FF0000"/>
                </a:solidFill>
                <a:latin typeface="Arial" pitchFamily="34" charset="0"/>
              </a:rPr>
              <a:t>newly</a:t>
            </a:r>
            <a:r>
              <a:rPr lang="cs-CZ" sz="1800" b="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cs-CZ" sz="1800" b="0" dirty="0" err="1">
                <a:solidFill>
                  <a:srgbClr val="FF0000"/>
                </a:solidFill>
                <a:latin typeface="Arial" pitchFamily="34" charset="0"/>
              </a:rPr>
              <a:t>established</a:t>
            </a:r>
            <a:r>
              <a:rPr lang="cs-CZ" sz="1800" b="0" dirty="0">
                <a:solidFill>
                  <a:srgbClr val="FF0000"/>
                </a:solidFill>
                <a:latin typeface="Arial" pitchFamily="34" charset="0"/>
              </a:rPr>
              <a:t>: </a:t>
            </a:r>
            <a:r>
              <a:rPr lang="hu-HU" sz="1800" b="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Watersheds, catchments, dams – LCLUC water management</a:t>
            </a:r>
            <a:r>
              <a:rPr lang="en-US" sz="1800" b="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 and ENVIRONMENT</a:t>
            </a:r>
            <a:endParaRPr lang="cs-CZ" sz="1800" b="0" dirty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0" hangingPunct="0">
              <a:defRPr/>
            </a:pPr>
            <a:r>
              <a:rPr lang="cs-CZ" sz="3200" b="1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About</a:t>
            </a:r>
            <a:r>
              <a:rPr lang="cs-CZ" sz="3200" b="1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SCERIN: </a:t>
            </a:r>
            <a:r>
              <a:rPr lang="cs-CZ" sz="3200" b="1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Activities</a:t>
            </a:r>
            <a:endParaRPr lang="cs-CZ" sz="3200" b="1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GOFC-GOLD 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South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Central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cs-CZ" sz="2000" b="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Eastern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 European Regional Information Network</a:t>
            </a:r>
          </a:p>
          <a:p>
            <a:pPr>
              <a:defRPr/>
            </a:pPr>
            <a:endParaRPr lang="en-US" sz="2000" b="0" kern="0" dirty="0">
              <a:solidFill>
                <a:srgbClr val="00CC99">
                  <a:lumMod val="50000"/>
                </a:srgbClr>
              </a:solidFill>
              <a:latin typeface="Arial" pitchFamily="34" charset="0"/>
            </a:endParaRPr>
          </a:p>
          <a:p>
            <a:pPr eaLnBrk="0" hangingPunct="0">
              <a:defRPr/>
            </a:pPr>
            <a:endParaRPr lang="cs-CZ" sz="3200" b="1" kern="0" dirty="0">
              <a:solidFill>
                <a:srgbClr val="00CC99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Skupina 7"/>
          <p:cNvGrpSpPr/>
          <p:nvPr/>
        </p:nvGrpSpPr>
        <p:grpSpPr>
          <a:xfrm>
            <a:off x="0" y="6324600"/>
            <a:ext cx="9144000" cy="594658"/>
            <a:chOff x="0" y="6324600"/>
            <a:chExt cx="9144000" cy="594658"/>
          </a:xfrm>
        </p:grpSpPr>
        <p:pic>
          <p:nvPicPr>
            <p:cNvPr id="24" name="Picture 10" descr="NASA Land Cover Land Use Logo"/>
            <p:cNvPicPr>
              <a:picLocks noChangeAspect="1" noChangeArrowheads="1"/>
            </p:cNvPicPr>
            <p:nvPr/>
          </p:nvPicPr>
          <p:blipFill>
            <a:blip r:embed="rId2" cstate="print"/>
            <a:srcRect b="50000"/>
            <a:stretch>
              <a:fillRect/>
            </a:stretch>
          </p:blipFill>
          <p:spPr bwMode="auto">
            <a:xfrm>
              <a:off x="1905000" y="6374446"/>
              <a:ext cx="2803390" cy="483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5" descr=":GOFC-Gold-logo-blktxt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43400" y="6415136"/>
              <a:ext cx="1371600" cy="44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ovéPole 8"/>
            <p:cNvSpPr txBox="1">
              <a:spLocks noChangeArrowheads="1"/>
            </p:cNvSpPr>
            <p:nvPr/>
          </p:nvSpPr>
          <p:spPr bwMode="auto">
            <a:xfrm>
              <a:off x="5715000" y="6396038"/>
              <a:ext cx="3429000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CAUCrin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Kickoff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Meeting, Tbilisi</a:t>
              </a:r>
            </a:p>
            <a:p>
              <a:pPr eaLnBrk="0" hangingPunct="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201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7, 11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September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</a:p>
          </p:txBody>
        </p:sp>
        <p:pic>
          <p:nvPicPr>
            <p:cNvPr id="27" name="Picture 9" descr="Image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500" y="6400800"/>
              <a:ext cx="47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9" descr="HSBL_logo02.bmp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1961" y="6324601"/>
              <a:ext cx="61063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3" descr="C:\Users\pentchev\AppData\Local\Temp\JCET_logo_no_bg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19781" y="6400800"/>
              <a:ext cx="46621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" name="Group 15"/>
            <p:cNvGrpSpPr>
              <a:grpSpLocks/>
            </p:cNvGrpSpPr>
            <p:nvPr/>
          </p:nvGrpSpPr>
          <p:grpSpPr bwMode="auto">
            <a:xfrm>
              <a:off x="685800" y="6400800"/>
              <a:ext cx="457200" cy="457200"/>
              <a:chOff x="561315" y="415145"/>
              <a:chExt cx="2179673" cy="2268196"/>
            </a:xfrm>
          </p:grpSpPr>
          <p:pic>
            <p:nvPicPr>
              <p:cNvPr id="32" name="Picture 16" descr="NASA-logo.tif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61315" y="415145"/>
                <a:ext cx="1850453" cy="15094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3" name="Picture 4" descr="http://neptune.gsfc.nasa.gov/images/goddardsignature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lum bright="-100000" contrast="-100000"/>
              </a:blip>
              <a:srcRect/>
              <a:stretch>
                <a:fillRect/>
              </a:stretch>
            </p:blipFill>
            <p:spPr bwMode="auto">
              <a:xfrm>
                <a:off x="715540" y="2069850"/>
                <a:ext cx="2025448" cy="613491"/>
              </a:xfrm>
              <a:prstGeom prst="rect">
                <a:avLst/>
              </a:prstGeom>
              <a:noFill/>
            </p:spPr>
          </p:pic>
        </p:grpSp>
        <p:sp>
          <p:nvSpPr>
            <p:cNvPr id="31" name="Obdélník 30"/>
            <p:cNvSpPr/>
            <p:nvPr/>
          </p:nvSpPr>
          <p:spPr bwMode="auto">
            <a:xfrm>
              <a:off x="0" y="6324600"/>
              <a:ext cx="9144000" cy="76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143000" y="1295400"/>
            <a:ext cx="6705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/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228600" y="914400"/>
            <a:ext cx="8686800" cy="501675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sz="4000" b="0" dirty="0">
              <a:latin typeface="Arial" pitchFamily="34" charset="0"/>
            </a:endParaRPr>
          </a:p>
          <a:p>
            <a:r>
              <a:rPr lang="cs-CZ" sz="4000" dirty="0">
                <a:latin typeface="Arial" pitchFamily="34" charset="0"/>
              </a:rPr>
              <a:t>II. SCERIN </a:t>
            </a:r>
            <a:r>
              <a:rPr lang="cs-CZ" sz="4000" dirty="0" err="1">
                <a:latin typeface="Arial" pitchFamily="34" charset="0"/>
              </a:rPr>
              <a:t>Milestones</a:t>
            </a:r>
            <a:endParaRPr lang="cs-CZ" sz="4000" dirty="0">
              <a:latin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cs-CZ" sz="4000" b="0" dirty="0" err="1">
                <a:solidFill>
                  <a:srgbClr val="FF0000"/>
                </a:solidFill>
                <a:latin typeface="Arial" pitchFamily="34" charset="0"/>
              </a:rPr>
              <a:t>Meetings</a:t>
            </a:r>
            <a:endParaRPr lang="cs-CZ" sz="4000" b="0" dirty="0">
              <a:solidFill>
                <a:srgbClr val="FF0000"/>
              </a:solidFill>
              <a:latin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cs-CZ" sz="4000" b="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Connection</a:t>
            </a:r>
            <a:r>
              <a:rPr lang="cs-CZ" sz="4000" b="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 </a:t>
            </a:r>
            <a:r>
              <a:rPr lang="cs-CZ" sz="4000" b="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with</a:t>
            </a:r>
            <a:r>
              <a:rPr lang="cs-CZ" sz="4000" b="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 </a:t>
            </a:r>
            <a:r>
              <a:rPr lang="cs-CZ" sz="4000" b="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regional</a:t>
            </a:r>
            <a:r>
              <a:rPr lang="cs-CZ" sz="4000" b="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 </a:t>
            </a:r>
            <a:r>
              <a:rPr lang="cs-CZ" sz="4000" b="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efforts</a:t>
            </a:r>
            <a:r>
              <a:rPr lang="cs-CZ" sz="4000" b="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cs-CZ" sz="4000" b="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SCERIN</a:t>
            </a:r>
            <a:r>
              <a:rPr lang="en-US" sz="4000" b="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 capacity building initiative</a:t>
            </a:r>
            <a:r>
              <a:rPr lang="cs-CZ" sz="4000" b="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: TAT</a:t>
            </a:r>
          </a:p>
          <a:p>
            <a:pPr lvl="1"/>
            <a:endParaRPr lang="cs-CZ" sz="4000" b="0" dirty="0">
              <a:latin typeface="Arial" pitchFamily="34" charset="0"/>
            </a:endParaRPr>
          </a:p>
          <a:p>
            <a:pPr eaLnBrk="0" hangingPunct="0">
              <a:defRPr/>
            </a:pPr>
            <a:endParaRPr lang="en-US" sz="4000" b="0" dirty="0">
              <a:latin typeface="Arial" pitchFamily="34" charset="0"/>
            </a:endParaRPr>
          </a:p>
        </p:txBody>
      </p:sp>
      <p:sp>
        <p:nvSpPr>
          <p:cNvPr id="11270" name="Rectangle 16"/>
          <p:cNvSpPr>
            <a:spLocks noChangeArrowheads="1"/>
          </p:cNvSpPr>
          <p:nvPr/>
        </p:nvSpPr>
        <p:spPr bwMode="auto">
          <a:xfrm>
            <a:off x="0" y="5715000"/>
            <a:ext cx="9144000" cy="107721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1600" dirty="0">
                <a:solidFill>
                  <a:srgbClr val="333399"/>
                </a:solidFill>
                <a:latin typeface="Arial" pitchFamily="34" charset="0"/>
                <a:hlinkClick r:id="rId3"/>
              </a:rPr>
              <a:t>http://www.fao.org/gtos/gofc-gold/net-SEERIN.html</a:t>
            </a:r>
            <a:endParaRPr lang="cs-CZ" altLang="en-US" sz="1600" dirty="0">
              <a:solidFill>
                <a:srgbClr val="333399"/>
              </a:solidFill>
              <a:latin typeface="Arial" pitchFamily="34" charset="0"/>
            </a:endParaRPr>
          </a:p>
          <a:p>
            <a:pPr algn="ctr" eaLnBrk="0" hangingPunct="0"/>
            <a:r>
              <a:rPr lang="cs-CZ" altLang="en-US" sz="1600" dirty="0">
                <a:solidFill>
                  <a:srgbClr val="333399"/>
                </a:solidFill>
                <a:latin typeface="Arial" pitchFamily="34" charset="0"/>
                <a:hlinkClick r:id="rId4"/>
              </a:rPr>
              <a:t>www.</a:t>
            </a:r>
            <a:r>
              <a:rPr lang="cs-CZ" altLang="en-US" sz="1600" dirty="0" err="1">
                <a:solidFill>
                  <a:srgbClr val="333399"/>
                </a:solidFill>
                <a:latin typeface="Arial" pitchFamily="34" charset="0"/>
                <a:hlinkClick r:id="rId4"/>
              </a:rPr>
              <a:t>csebr.cz</a:t>
            </a:r>
            <a:r>
              <a:rPr lang="cs-CZ" altLang="en-US" sz="1600" dirty="0">
                <a:solidFill>
                  <a:srgbClr val="333399"/>
                </a:solidFill>
                <a:latin typeface="Arial" pitchFamily="34" charset="0"/>
                <a:hlinkClick r:id="rId4"/>
              </a:rPr>
              <a:t>/</a:t>
            </a:r>
            <a:r>
              <a:rPr lang="cs-CZ" altLang="en-US" sz="1600" dirty="0" err="1">
                <a:solidFill>
                  <a:srgbClr val="333399"/>
                </a:solidFill>
                <a:latin typeface="Arial" pitchFamily="34" charset="0"/>
                <a:hlinkClick r:id="rId4"/>
              </a:rPr>
              <a:t>scerin</a:t>
            </a:r>
            <a:endParaRPr lang="cs-CZ" altLang="en-US" sz="1600" dirty="0">
              <a:solidFill>
                <a:srgbClr val="333399"/>
              </a:solidFill>
              <a:latin typeface="Arial" pitchFamily="34" charset="0"/>
            </a:endParaRPr>
          </a:p>
          <a:p>
            <a:pPr algn="ctr" eaLnBrk="0" hangingPunct="0"/>
            <a:endParaRPr lang="cs-CZ" altLang="en-US" sz="1600" dirty="0">
              <a:solidFill>
                <a:srgbClr val="333399"/>
              </a:solidFill>
              <a:latin typeface="Arial" pitchFamily="34" charset="0"/>
            </a:endParaRPr>
          </a:p>
          <a:p>
            <a:pPr algn="ctr" eaLnBrk="0" hangingPunct="0"/>
            <a:endParaRPr lang="en-US" altLang="en-US" sz="1600" dirty="0">
              <a:solidFill>
                <a:srgbClr val="333399"/>
              </a:solidFill>
              <a:latin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0" hangingPunct="0">
              <a:defRPr/>
            </a:pPr>
            <a:r>
              <a:rPr lang="cs-CZ" sz="360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SCERIN</a:t>
            </a:r>
          </a:p>
          <a:p>
            <a:pPr>
              <a:defRPr/>
            </a:pP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GOFC-GOLD 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South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Central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cs-CZ" sz="2000" b="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Eastern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 European Regional Information Network</a:t>
            </a:r>
          </a:p>
        </p:txBody>
      </p:sp>
      <p:grpSp>
        <p:nvGrpSpPr>
          <p:cNvPr id="2" name="Skupina 7"/>
          <p:cNvGrpSpPr/>
          <p:nvPr/>
        </p:nvGrpSpPr>
        <p:grpSpPr>
          <a:xfrm>
            <a:off x="0" y="6324600"/>
            <a:ext cx="9144000" cy="594658"/>
            <a:chOff x="0" y="6324600"/>
            <a:chExt cx="9144000" cy="594658"/>
          </a:xfrm>
        </p:grpSpPr>
        <p:pic>
          <p:nvPicPr>
            <p:cNvPr id="9" name="Picture 10" descr="NASA Land Cover Land Use Logo"/>
            <p:cNvPicPr>
              <a:picLocks noChangeAspect="1" noChangeArrowheads="1"/>
            </p:cNvPicPr>
            <p:nvPr/>
          </p:nvPicPr>
          <p:blipFill>
            <a:blip r:embed="rId5" cstate="print"/>
            <a:srcRect b="50000"/>
            <a:stretch>
              <a:fillRect/>
            </a:stretch>
          </p:blipFill>
          <p:spPr bwMode="auto">
            <a:xfrm>
              <a:off x="1905000" y="6374446"/>
              <a:ext cx="2803390" cy="483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 descr=":GOFC-Gold-logo-blktxt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43400" y="6415136"/>
              <a:ext cx="1371600" cy="44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ovéPole 8"/>
            <p:cNvSpPr txBox="1">
              <a:spLocks noChangeArrowheads="1"/>
            </p:cNvSpPr>
            <p:nvPr/>
          </p:nvSpPr>
          <p:spPr bwMode="auto">
            <a:xfrm>
              <a:off x="5715000" y="6396038"/>
              <a:ext cx="3429000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CAUCrin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Kickoff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Meeting, Tbilisi</a:t>
              </a:r>
            </a:p>
            <a:p>
              <a:pPr eaLnBrk="0" hangingPunct="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201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7, 11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September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</a:p>
          </p:txBody>
        </p:sp>
        <p:pic>
          <p:nvPicPr>
            <p:cNvPr id="12" name="Picture 9" descr="Image1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500" y="6400800"/>
              <a:ext cx="47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HSBL_logo02.bmp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41961" y="6324601"/>
              <a:ext cx="61063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C:\Users\pentchev\AppData\Local\Temp\JCET_logo_no_bg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19781" y="6400800"/>
              <a:ext cx="46621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685800" y="6400800"/>
              <a:ext cx="457200" cy="457200"/>
              <a:chOff x="561315" y="415145"/>
              <a:chExt cx="2179673" cy="2268196"/>
            </a:xfrm>
          </p:grpSpPr>
          <p:pic>
            <p:nvPicPr>
              <p:cNvPr id="17" name="Picture 16" descr="NASA-logo.tif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61315" y="415145"/>
                <a:ext cx="1850453" cy="15094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8" name="Picture 4" descr="http://neptune.gsfc.nasa.gov/images/goddardsignature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lum bright="-100000" contrast="-100000"/>
              </a:blip>
              <a:srcRect/>
              <a:stretch>
                <a:fillRect/>
              </a:stretch>
            </p:blipFill>
            <p:spPr bwMode="auto">
              <a:xfrm>
                <a:off x="715540" y="2069850"/>
                <a:ext cx="2025448" cy="613491"/>
              </a:xfrm>
              <a:prstGeom prst="rect">
                <a:avLst/>
              </a:prstGeom>
              <a:noFill/>
            </p:spPr>
          </p:pic>
        </p:grpSp>
        <p:sp>
          <p:nvSpPr>
            <p:cNvPr id="16" name="Obdélník 15"/>
            <p:cNvSpPr/>
            <p:nvPr/>
          </p:nvSpPr>
          <p:spPr bwMode="auto">
            <a:xfrm>
              <a:off x="0" y="6324600"/>
              <a:ext cx="9144000" cy="76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143000" y="1295400"/>
            <a:ext cx="6705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endParaRPr lang="cs-CZ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0" hangingPunct="0">
              <a:defRPr/>
            </a:pPr>
            <a:r>
              <a:rPr lang="cs-CZ" sz="3600" b="1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SCERIN: </a:t>
            </a:r>
            <a:r>
              <a:rPr lang="cs-CZ" sz="3600" b="1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Meetings</a:t>
            </a:r>
            <a:endParaRPr lang="cs-CZ" sz="3600" b="1" kern="0" dirty="0">
              <a:solidFill>
                <a:srgbClr val="00CC99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b="1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South</a:t>
            </a:r>
            <a:r>
              <a:rPr lang="cs-CZ" b="1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b="1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Central European Regional Information Network</a:t>
            </a:r>
            <a:endParaRPr lang="en-US" kern="0" dirty="0">
              <a:solidFill>
                <a:srgbClr val="00CC99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</a:rPr>
              <a:t>Meeting – only a tool for networking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</a:rPr>
              <a:t>Important organizational activities</a:t>
            </a:r>
            <a:endParaRPr kumimoji="0" lang="cs-CZ" sz="3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sz="3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</a:rPr>
              <a:t>Network </a:t>
            </a:r>
            <a:r>
              <a:rPr kumimoji="0" lang="cs-CZ" sz="3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</a:rPr>
              <a:t>Capacity</a:t>
            </a:r>
            <a:r>
              <a:rPr kumimoji="0" lang="cs-CZ" sz="3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</a:rPr>
              <a:t> </a:t>
            </a:r>
            <a:r>
              <a:rPr kumimoji="0" lang="cs-CZ" sz="3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</a:rPr>
              <a:t>Building</a:t>
            </a:r>
            <a:endParaRPr kumimoji="0" lang="cs-CZ" sz="3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600" b="0" kern="0" dirty="0">
                <a:latin typeface="Arial" pitchFamily="34" charset="0"/>
              </a:rPr>
              <a:t>Continuous inventory and statistics</a:t>
            </a:r>
            <a:endParaRPr lang="cs-CZ" sz="3600" b="0" kern="0" dirty="0"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600" b="0" kern="0" dirty="0">
                <a:latin typeface="Arial" pitchFamily="34" charset="0"/>
              </a:rPr>
              <a:t>Updating milestones</a:t>
            </a:r>
            <a:endParaRPr lang="cs-CZ" sz="3600" b="0" kern="0" dirty="0"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600" b="0" kern="0" dirty="0">
                <a:latin typeface="Arial" pitchFamily="34" charset="0"/>
              </a:rPr>
              <a:t>Summary of achievements published periodically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</a:endParaRPr>
          </a:p>
        </p:txBody>
      </p:sp>
      <p:grpSp>
        <p:nvGrpSpPr>
          <p:cNvPr id="13" name="Skupina 7"/>
          <p:cNvGrpSpPr/>
          <p:nvPr/>
        </p:nvGrpSpPr>
        <p:grpSpPr>
          <a:xfrm>
            <a:off x="0" y="6324600"/>
            <a:ext cx="9144000" cy="594658"/>
            <a:chOff x="0" y="6324600"/>
            <a:chExt cx="9144000" cy="594658"/>
          </a:xfrm>
        </p:grpSpPr>
        <p:pic>
          <p:nvPicPr>
            <p:cNvPr id="14" name="Picture 10" descr="NASA Land Cover Land Use Logo"/>
            <p:cNvPicPr>
              <a:picLocks noChangeAspect="1" noChangeArrowheads="1"/>
            </p:cNvPicPr>
            <p:nvPr/>
          </p:nvPicPr>
          <p:blipFill>
            <a:blip r:embed="rId3" cstate="print"/>
            <a:srcRect b="50000"/>
            <a:stretch>
              <a:fillRect/>
            </a:stretch>
          </p:blipFill>
          <p:spPr bwMode="auto">
            <a:xfrm>
              <a:off x="1905000" y="6374446"/>
              <a:ext cx="2803390" cy="483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" descr=":GOFC-Gold-logo-blktxt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43400" y="6415136"/>
              <a:ext cx="1371600" cy="44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ovéPole 8"/>
            <p:cNvSpPr txBox="1">
              <a:spLocks noChangeArrowheads="1"/>
            </p:cNvSpPr>
            <p:nvPr/>
          </p:nvSpPr>
          <p:spPr bwMode="auto">
            <a:xfrm>
              <a:off x="5715000" y="6396038"/>
              <a:ext cx="3429000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CAUCrin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Kickoff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Meeting, Tbilisi</a:t>
              </a:r>
            </a:p>
            <a:p>
              <a:pPr eaLnBrk="0" hangingPunct="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201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7, 11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September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</a:p>
          </p:txBody>
        </p:sp>
        <p:pic>
          <p:nvPicPr>
            <p:cNvPr id="19" name="Picture 9" descr="Image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500" y="6400800"/>
              <a:ext cx="47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9" descr="HSBL_logo02.bmp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1961" y="6324601"/>
              <a:ext cx="61063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3" descr="C:\Users\pentchev\AppData\Local\Temp\JCET_logo_no_b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19781" y="6400800"/>
              <a:ext cx="46621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685800" y="6400800"/>
              <a:ext cx="457200" cy="457200"/>
              <a:chOff x="561315" y="415145"/>
              <a:chExt cx="2179673" cy="2268196"/>
            </a:xfrm>
          </p:grpSpPr>
          <p:pic>
            <p:nvPicPr>
              <p:cNvPr id="24" name="Picture 16" descr="NASA-logo.tif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61315" y="415145"/>
                <a:ext cx="1850453" cy="15094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5" name="Picture 4" descr="http://neptune.gsfc.nasa.gov/images/goddardsignature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lum bright="-100000" contrast="-100000"/>
              </a:blip>
              <a:srcRect/>
              <a:stretch>
                <a:fillRect/>
              </a:stretch>
            </p:blipFill>
            <p:spPr bwMode="auto">
              <a:xfrm>
                <a:off x="715540" y="2069850"/>
                <a:ext cx="2025448" cy="613491"/>
              </a:xfrm>
              <a:prstGeom prst="rect">
                <a:avLst/>
              </a:prstGeom>
              <a:noFill/>
            </p:spPr>
          </p:pic>
        </p:grpSp>
        <p:sp>
          <p:nvSpPr>
            <p:cNvPr id="23" name="Obdélník 22"/>
            <p:cNvSpPr/>
            <p:nvPr/>
          </p:nvSpPr>
          <p:spPr bwMode="auto">
            <a:xfrm>
              <a:off x="0" y="6324600"/>
              <a:ext cx="9144000" cy="76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6019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143000" y="1295400"/>
            <a:ext cx="6705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endParaRPr lang="cs-CZ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228600" y="1379577"/>
            <a:ext cx="89154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2012: </a:t>
            </a:r>
          </a:p>
          <a:p>
            <a:pPr eaLnBrk="0" hangingPunct="0"/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SEERIN </a:t>
            </a:r>
            <a:r>
              <a:rPr lang="cs-CZ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now</a:t>
            </a:r>
            <a:r>
              <a:rPr lang="cs-CZ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SCERIN)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Formulation Workshop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cs-CZ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Sofia, Bulgaria</a:t>
            </a:r>
          </a:p>
          <a:p>
            <a:pPr eaLnBrk="0" hangingPunct="0"/>
            <a:r>
              <a:rPr lang="cs-CZ" sz="2000" b="1" dirty="0">
                <a:latin typeface="Arial" pitchFamily="34" charset="0"/>
                <a:cs typeface="Arial" pitchFamily="34" charset="0"/>
              </a:rPr>
              <a:t>2013: </a:t>
            </a:r>
          </a:p>
          <a:p>
            <a:pPr eaLnBrk="0" hangingPunct="0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SCERIN-1 Meeting</a:t>
            </a:r>
            <a:r>
              <a:rPr lang="cs-CZ" sz="2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Trans-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Atlantic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Training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Prague, Czech Republic</a:t>
            </a:r>
            <a:endParaRPr lang="cs-CZ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cs-CZ" sz="2000" dirty="0">
                <a:latin typeface="Arial" pitchFamily="34" charset="0"/>
              </a:rPr>
              <a:t>2014</a:t>
            </a:r>
          </a:p>
          <a:p>
            <a:pPr eaLnBrk="0" hangingPunct="0"/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SCERIN-</a:t>
            </a:r>
            <a:r>
              <a:rPr lang="cs-CZ" sz="2000" dirty="0">
                <a:solidFill>
                  <a:srgbClr val="FF0000"/>
                </a:solidFill>
                <a:latin typeface="Arial" pitchFamily="34" charset="0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 Meeting</a:t>
            </a:r>
            <a:r>
              <a:rPr lang="cs-CZ" sz="2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cs-CZ" sz="2000" dirty="0" err="1">
                <a:solidFill>
                  <a:srgbClr val="FF0000"/>
                </a:solidFill>
                <a:latin typeface="Arial" pitchFamily="34" charset="0"/>
              </a:rPr>
              <a:t>and</a:t>
            </a:r>
            <a:r>
              <a:rPr lang="cs-CZ" sz="2000" dirty="0">
                <a:solidFill>
                  <a:srgbClr val="FF0000"/>
                </a:solidFill>
                <a:latin typeface="Arial" pitchFamily="34" charset="0"/>
              </a:rPr>
              <a:t> Trans-</a:t>
            </a:r>
            <a:r>
              <a:rPr lang="cs-CZ" sz="2000" dirty="0" err="1">
                <a:solidFill>
                  <a:srgbClr val="FF0000"/>
                </a:solidFill>
                <a:latin typeface="Arial" pitchFamily="34" charset="0"/>
              </a:rPr>
              <a:t>Atlantic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Training, </a:t>
            </a:r>
            <a:r>
              <a:rPr lang="cs-CZ" sz="2000" dirty="0" err="1">
                <a:solidFill>
                  <a:srgbClr val="000000"/>
                </a:solidFill>
                <a:latin typeface="Arial" pitchFamily="34" charset="0"/>
              </a:rPr>
              <a:t>Krakow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cs-CZ" sz="2000" dirty="0" err="1">
                <a:solidFill>
                  <a:srgbClr val="000000"/>
                </a:solidFill>
                <a:latin typeface="Arial" pitchFamily="34" charset="0"/>
              </a:rPr>
              <a:t>Poland</a:t>
            </a:r>
            <a:endParaRPr lang="cs-CZ" sz="2000" dirty="0">
              <a:solidFill>
                <a:srgbClr val="000000"/>
              </a:solidFill>
              <a:latin typeface="Arial" pitchFamily="34" charset="0"/>
            </a:endParaRPr>
          </a:p>
          <a:p>
            <a:r>
              <a:rPr lang="cs-CZ" sz="2000" dirty="0">
                <a:latin typeface="Arial" pitchFamily="34" charset="0"/>
              </a:rPr>
              <a:t>2015</a:t>
            </a:r>
          </a:p>
          <a:p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SCERIN-</a:t>
            </a:r>
            <a:r>
              <a:rPr lang="cs-CZ" sz="2000" dirty="0">
                <a:solidFill>
                  <a:srgbClr val="FF0000"/>
                </a:solidFill>
                <a:latin typeface="Arial" pitchFamily="34" charset="0"/>
              </a:rPr>
              <a:t>3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 Meeting</a:t>
            </a:r>
            <a:r>
              <a:rPr lang="cs-CZ" sz="2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cs-CZ" sz="2000" dirty="0" err="1">
                <a:solidFill>
                  <a:srgbClr val="FF0000"/>
                </a:solidFill>
                <a:latin typeface="Arial" pitchFamily="34" charset="0"/>
              </a:rPr>
              <a:t>and</a:t>
            </a:r>
            <a:r>
              <a:rPr lang="cs-CZ" sz="2000" dirty="0">
                <a:solidFill>
                  <a:srgbClr val="FF0000"/>
                </a:solidFill>
                <a:latin typeface="Arial" pitchFamily="34" charset="0"/>
              </a:rPr>
              <a:t> Trans-</a:t>
            </a:r>
            <a:r>
              <a:rPr lang="cs-CZ" sz="2000" dirty="0" err="1">
                <a:solidFill>
                  <a:srgbClr val="FF0000"/>
                </a:solidFill>
                <a:latin typeface="Arial" pitchFamily="34" charset="0"/>
              </a:rPr>
              <a:t>Atlantic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Training, </a:t>
            </a:r>
            <a:r>
              <a:rPr lang="cs-CZ" sz="2000" dirty="0" err="1">
                <a:solidFill>
                  <a:srgbClr val="000000"/>
                </a:solidFill>
                <a:latin typeface="Arial" pitchFamily="34" charset="0"/>
              </a:rPr>
              <a:t>Brasov</a:t>
            </a:r>
            <a:r>
              <a:rPr lang="cs-CZ" sz="20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cs-CZ" sz="2000" dirty="0" err="1">
                <a:solidFill>
                  <a:srgbClr val="000000"/>
                </a:solidFill>
                <a:latin typeface="Arial" pitchFamily="34" charset="0"/>
              </a:rPr>
              <a:t>Romania</a:t>
            </a:r>
            <a:endParaRPr lang="cs-CZ" sz="2000" dirty="0">
              <a:solidFill>
                <a:srgbClr val="000000"/>
              </a:solidFill>
              <a:latin typeface="Arial" pitchFamily="34" charset="0"/>
            </a:endParaRPr>
          </a:p>
          <a:p>
            <a:r>
              <a:rPr lang="cs-CZ" sz="2000" dirty="0">
                <a:latin typeface="Arial" pitchFamily="34" charset="0"/>
              </a:rPr>
              <a:t>2016</a:t>
            </a:r>
          </a:p>
          <a:p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SCERIN-</a:t>
            </a:r>
            <a:r>
              <a:rPr lang="cs-CZ" sz="2000" dirty="0">
                <a:solidFill>
                  <a:srgbClr val="FF0000"/>
                </a:solidFill>
                <a:latin typeface="Arial" pitchFamily="34" charset="0"/>
              </a:rPr>
              <a:t>4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 Meeting</a:t>
            </a:r>
            <a:r>
              <a:rPr lang="cs-CZ" sz="2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cs-CZ" sz="2000" dirty="0" err="1">
                <a:solidFill>
                  <a:srgbClr val="FF0000"/>
                </a:solidFill>
                <a:latin typeface="Arial" pitchFamily="34" charset="0"/>
              </a:rPr>
              <a:t>and</a:t>
            </a:r>
            <a:r>
              <a:rPr lang="cs-CZ" sz="2000" dirty="0">
                <a:solidFill>
                  <a:srgbClr val="FF0000"/>
                </a:solidFill>
                <a:latin typeface="Arial" pitchFamily="34" charset="0"/>
              </a:rPr>
              <a:t> Trans-</a:t>
            </a:r>
            <a:r>
              <a:rPr lang="cs-CZ" sz="2000" dirty="0" err="1">
                <a:solidFill>
                  <a:srgbClr val="FF0000"/>
                </a:solidFill>
                <a:latin typeface="Arial" pitchFamily="34" charset="0"/>
              </a:rPr>
              <a:t>Atlantic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Training,</a:t>
            </a:r>
            <a:r>
              <a:rPr lang="cs-CZ" sz="2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cs-CZ" sz="2000" dirty="0">
                <a:solidFill>
                  <a:srgbClr val="000000"/>
                </a:solidFill>
                <a:latin typeface="Arial" pitchFamily="34" charset="0"/>
              </a:rPr>
              <a:t>Zvolen, </a:t>
            </a:r>
            <a:r>
              <a:rPr lang="cs-CZ" sz="2000" dirty="0" err="1">
                <a:solidFill>
                  <a:srgbClr val="000000"/>
                </a:solidFill>
                <a:latin typeface="Arial" pitchFamily="34" charset="0"/>
              </a:rPr>
              <a:t>Slovakia</a:t>
            </a:r>
            <a:endParaRPr lang="cs-CZ" sz="2000" dirty="0">
              <a:solidFill>
                <a:srgbClr val="000000"/>
              </a:solidFill>
              <a:latin typeface="Arial" pitchFamily="34" charset="0"/>
            </a:endParaRPr>
          </a:p>
          <a:p>
            <a:r>
              <a:rPr lang="cs-CZ" sz="2000" dirty="0">
                <a:latin typeface="Arial" pitchFamily="34" charset="0"/>
              </a:rPr>
              <a:t>2017 </a:t>
            </a:r>
          </a:p>
          <a:p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SCERIN-</a:t>
            </a:r>
            <a:r>
              <a:rPr lang="cs-CZ" sz="2000" dirty="0">
                <a:solidFill>
                  <a:srgbClr val="FF0000"/>
                </a:solidFill>
                <a:latin typeface="Arial" pitchFamily="34" charset="0"/>
              </a:rPr>
              <a:t>5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 Meeting</a:t>
            </a:r>
            <a:r>
              <a:rPr lang="cs-CZ" sz="2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cs-CZ" sz="2000" dirty="0" err="1">
                <a:solidFill>
                  <a:srgbClr val="FF0000"/>
                </a:solidFill>
                <a:latin typeface="Arial" pitchFamily="34" charset="0"/>
              </a:rPr>
              <a:t>and</a:t>
            </a:r>
            <a:r>
              <a:rPr lang="cs-CZ" sz="2000" dirty="0">
                <a:solidFill>
                  <a:srgbClr val="FF0000"/>
                </a:solidFill>
                <a:latin typeface="Arial" pitchFamily="34" charset="0"/>
              </a:rPr>
              <a:t> Trans-</a:t>
            </a:r>
            <a:r>
              <a:rPr lang="cs-CZ" sz="2000" dirty="0" err="1">
                <a:solidFill>
                  <a:srgbClr val="FF0000"/>
                </a:solidFill>
                <a:latin typeface="Arial" pitchFamily="34" charset="0"/>
              </a:rPr>
              <a:t>Atlantic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Training, </a:t>
            </a:r>
            <a:r>
              <a:rPr lang="cs-CZ" sz="2000" dirty="0" err="1">
                <a:solidFill>
                  <a:srgbClr val="000000"/>
                </a:solidFill>
                <a:latin typeface="Arial" pitchFamily="34" charset="0"/>
              </a:rPr>
              <a:t>Pecs</a:t>
            </a:r>
            <a:r>
              <a:rPr lang="cs-CZ" sz="20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cs-CZ" sz="2000" dirty="0" err="1">
                <a:solidFill>
                  <a:srgbClr val="000000"/>
                </a:solidFill>
                <a:latin typeface="Arial" pitchFamily="34" charset="0"/>
              </a:rPr>
              <a:t>Hungary</a:t>
            </a:r>
            <a:endParaRPr lang="cs-CZ" sz="2000" dirty="0">
              <a:solidFill>
                <a:srgbClr val="000000"/>
              </a:solidFill>
              <a:latin typeface="Arial" pitchFamily="34" charset="0"/>
            </a:endParaRPr>
          </a:p>
          <a:p>
            <a:endParaRPr lang="cs-CZ" sz="2000" dirty="0">
              <a:solidFill>
                <a:srgbClr val="000000"/>
              </a:solidFill>
              <a:latin typeface="Arial" pitchFamily="34" charset="0"/>
            </a:endParaRPr>
          </a:p>
          <a:p>
            <a:endParaRPr lang="cs-CZ" sz="2000" dirty="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/>
            <a:endParaRPr lang="cs-CZ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endParaRPr lang="cs-CZ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0" hangingPunct="0">
              <a:defRPr/>
            </a:pPr>
            <a:r>
              <a:rPr lang="cs-CZ" sz="3600" b="1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SCERIN: </a:t>
            </a:r>
            <a:r>
              <a:rPr lang="cs-CZ" sz="3600" b="1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Meetings</a:t>
            </a:r>
            <a:endParaRPr lang="cs-CZ" sz="3600" b="1" kern="0" dirty="0">
              <a:solidFill>
                <a:srgbClr val="00CC99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b="1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South</a:t>
            </a:r>
            <a:r>
              <a:rPr lang="cs-CZ" b="1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b="1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Central European Regional Information Network</a:t>
            </a:r>
            <a:endParaRPr lang="en-US" kern="0" dirty="0">
              <a:solidFill>
                <a:srgbClr val="00CC99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Skupina 7"/>
          <p:cNvGrpSpPr/>
          <p:nvPr/>
        </p:nvGrpSpPr>
        <p:grpSpPr>
          <a:xfrm>
            <a:off x="0" y="6324600"/>
            <a:ext cx="9144000" cy="594658"/>
            <a:chOff x="0" y="6324600"/>
            <a:chExt cx="9144000" cy="594658"/>
          </a:xfrm>
        </p:grpSpPr>
        <p:pic>
          <p:nvPicPr>
            <p:cNvPr id="11" name="Picture 10" descr="NASA Land Cover Land Use Logo"/>
            <p:cNvPicPr>
              <a:picLocks noChangeAspect="1" noChangeArrowheads="1"/>
            </p:cNvPicPr>
            <p:nvPr/>
          </p:nvPicPr>
          <p:blipFill>
            <a:blip r:embed="rId3" cstate="print"/>
            <a:srcRect b="50000"/>
            <a:stretch>
              <a:fillRect/>
            </a:stretch>
          </p:blipFill>
          <p:spPr bwMode="auto">
            <a:xfrm>
              <a:off x="1905000" y="6374446"/>
              <a:ext cx="2803390" cy="483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" descr=":GOFC-Gold-logo-blktxt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43400" y="6415136"/>
              <a:ext cx="1371600" cy="44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ovéPole 8"/>
            <p:cNvSpPr txBox="1">
              <a:spLocks noChangeArrowheads="1"/>
            </p:cNvSpPr>
            <p:nvPr/>
          </p:nvSpPr>
          <p:spPr bwMode="auto">
            <a:xfrm>
              <a:off x="5715000" y="6396038"/>
              <a:ext cx="3429000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CAUCrin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Kickoff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Meeting, Tbilisi</a:t>
              </a:r>
            </a:p>
            <a:p>
              <a:pPr eaLnBrk="0" hangingPunct="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201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7, 11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September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</a:p>
          </p:txBody>
        </p:sp>
        <p:pic>
          <p:nvPicPr>
            <p:cNvPr id="14" name="Picture 9" descr="Image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500" y="6400800"/>
              <a:ext cx="47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9" descr="HSBL_logo02.bmp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1961" y="6324601"/>
              <a:ext cx="61063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3" descr="C:\Users\pentchev\AppData\Local\Temp\JCET_logo_no_b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19781" y="6400800"/>
              <a:ext cx="46621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Group 15"/>
            <p:cNvGrpSpPr>
              <a:grpSpLocks/>
            </p:cNvGrpSpPr>
            <p:nvPr/>
          </p:nvGrpSpPr>
          <p:grpSpPr bwMode="auto">
            <a:xfrm>
              <a:off x="685800" y="6400800"/>
              <a:ext cx="457200" cy="457200"/>
              <a:chOff x="561315" y="415145"/>
              <a:chExt cx="2179673" cy="2268196"/>
            </a:xfrm>
          </p:grpSpPr>
          <p:pic>
            <p:nvPicPr>
              <p:cNvPr id="21" name="Picture 16" descr="NASA-logo.tif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61315" y="415145"/>
                <a:ext cx="1850453" cy="15094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2" name="Picture 4" descr="http://neptune.gsfc.nasa.gov/images/goddardsignature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lum bright="-100000" contrast="-100000"/>
              </a:blip>
              <a:srcRect/>
              <a:stretch>
                <a:fillRect/>
              </a:stretch>
            </p:blipFill>
            <p:spPr bwMode="auto">
              <a:xfrm>
                <a:off x="715540" y="2069850"/>
                <a:ext cx="2025448" cy="613491"/>
              </a:xfrm>
              <a:prstGeom prst="rect">
                <a:avLst/>
              </a:prstGeom>
              <a:noFill/>
            </p:spPr>
          </p:pic>
        </p:grpSp>
        <p:sp>
          <p:nvSpPr>
            <p:cNvPr id="20" name="Obdélník 19"/>
            <p:cNvSpPr/>
            <p:nvPr/>
          </p:nvSpPr>
          <p:spPr bwMode="auto">
            <a:xfrm>
              <a:off x="0" y="6324600"/>
              <a:ext cx="9144000" cy="76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6019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2" descr="C:\Documents and Settings\petya\My Documents\SCERIN\SEERIN_laptop\PHOTOS\DSC_0012.JPG"/>
          <p:cNvPicPr>
            <a:picLocks noChangeAspect="1" noChangeArrowheads="1"/>
          </p:cNvPicPr>
          <p:nvPr/>
        </p:nvPicPr>
        <p:blipFill>
          <a:blip r:embed="rId3" cstate="print"/>
          <a:srcRect l="2597" t="9776" r="4329" b="7822"/>
          <a:stretch>
            <a:fillRect/>
          </a:stretch>
        </p:blipFill>
        <p:spPr bwMode="auto">
          <a:xfrm>
            <a:off x="304800" y="1219200"/>
            <a:ext cx="8610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143000" y="1752600"/>
            <a:ext cx="6705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914392"/>
            <a:ext cx="6400800" cy="5041908"/>
            <a:chOff x="-14" y="-3177"/>
            <a:chExt cx="4032" cy="3176"/>
          </a:xfrm>
        </p:grpSpPr>
        <p:sp>
          <p:nvSpPr>
            <p:cNvPr id="7190" name="Line 8"/>
            <p:cNvSpPr>
              <a:spLocks noChangeShapeType="1"/>
            </p:cNvSpPr>
            <p:nvPr/>
          </p:nvSpPr>
          <p:spPr bwMode="auto">
            <a:xfrm>
              <a:off x="-14" y="-9"/>
              <a:ext cx="4032" cy="8"/>
            </a:xfrm>
            <a:prstGeom prst="line">
              <a:avLst/>
            </a:prstGeom>
            <a:noFill/>
            <a:ln w="25400">
              <a:solidFill>
                <a:srgbClr val="00279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191" name="Rectangle 10"/>
            <p:cNvSpPr>
              <a:spLocks noChangeArrowheads="1"/>
            </p:cNvSpPr>
            <p:nvPr/>
          </p:nvSpPr>
          <p:spPr bwMode="auto">
            <a:xfrm>
              <a:off x="178" y="-3177"/>
              <a:ext cx="3216" cy="4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r>
                <a:rPr lang="cs-CZ" sz="4000" dirty="0">
                  <a:latin typeface="Arial" charset="0"/>
                  <a:cs typeface="Arial" charset="0"/>
                </a:rPr>
                <a:t> </a:t>
              </a:r>
              <a:r>
                <a:rPr lang="en-US" sz="4000" dirty="0">
                  <a:latin typeface="Arial" charset="0"/>
                  <a:cs typeface="Arial" charset="0"/>
                </a:rPr>
                <a:t>17 April 2012, Sofia</a:t>
              </a:r>
              <a:endParaRPr lang="en-US" sz="4000" b="0" dirty="0">
                <a:solidFill>
                  <a:srgbClr val="00CC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175" name="TextovéPole 13"/>
          <p:cNvSpPr txBox="1">
            <a:spLocks noChangeArrowheads="1"/>
          </p:cNvSpPr>
          <p:nvPr/>
        </p:nvSpPr>
        <p:spPr bwMode="auto">
          <a:xfrm>
            <a:off x="6477000" y="5638800"/>
            <a:ext cx="2362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>
                <a:solidFill>
                  <a:srgbClr val="FFFF00"/>
                </a:solidFill>
                <a:latin typeface="Arial" charset="0"/>
                <a:cs typeface="Arial" charset="0"/>
              </a:rPr>
              <a:t>Lucie Kupkova</a:t>
            </a:r>
          </a:p>
        </p:txBody>
      </p:sp>
      <p:sp>
        <p:nvSpPr>
          <p:cNvPr id="7176" name="TextovéPole 20"/>
          <p:cNvSpPr txBox="1">
            <a:spLocks noChangeArrowheads="1"/>
          </p:cNvSpPr>
          <p:nvPr/>
        </p:nvSpPr>
        <p:spPr bwMode="auto">
          <a:xfrm>
            <a:off x="5638800" y="594360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800">
                <a:solidFill>
                  <a:srgbClr val="FFFF00"/>
                </a:solidFill>
                <a:latin typeface="Arial" charset="0"/>
                <a:cs typeface="Arial" charset="0"/>
              </a:rPr>
              <a:t>Olga Krankina</a:t>
            </a:r>
          </a:p>
        </p:txBody>
      </p:sp>
      <p:sp>
        <p:nvSpPr>
          <p:cNvPr id="7179" name="TextovéPole 25"/>
          <p:cNvSpPr txBox="1">
            <a:spLocks noChangeArrowheads="1"/>
          </p:cNvSpPr>
          <p:nvPr/>
        </p:nvSpPr>
        <p:spPr bwMode="auto">
          <a:xfrm>
            <a:off x="1600200" y="5878513"/>
            <a:ext cx="2362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800">
                <a:solidFill>
                  <a:srgbClr val="FFFF00"/>
                </a:solidFill>
                <a:latin typeface="Arial" charset="0"/>
                <a:cs typeface="Arial" charset="0"/>
              </a:rPr>
              <a:t>Petya Campbell</a:t>
            </a:r>
          </a:p>
        </p:txBody>
      </p:sp>
      <p:sp>
        <p:nvSpPr>
          <p:cNvPr id="7180" name="TextovéPole 26"/>
          <p:cNvSpPr txBox="1">
            <a:spLocks noChangeArrowheads="1"/>
          </p:cNvSpPr>
          <p:nvPr/>
        </p:nvSpPr>
        <p:spPr bwMode="auto">
          <a:xfrm>
            <a:off x="2057400" y="2220913"/>
            <a:ext cx="2362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800">
                <a:solidFill>
                  <a:srgbClr val="FFFF00"/>
                </a:solidFill>
                <a:latin typeface="Arial" charset="0"/>
                <a:cs typeface="Arial" charset="0"/>
              </a:rPr>
              <a:t>Jana Albrechtova</a:t>
            </a:r>
          </a:p>
        </p:txBody>
      </p:sp>
      <p:cxnSp>
        <p:nvCxnSpPr>
          <p:cNvPr id="7181" name="Přímá spojovací šipka 27"/>
          <p:cNvCxnSpPr>
            <a:cxnSpLocks noChangeShapeType="1"/>
          </p:cNvCxnSpPr>
          <p:nvPr/>
        </p:nvCxnSpPr>
        <p:spPr bwMode="auto">
          <a:xfrm flipV="1">
            <a:off x="5562600" y="5867400"/>
            <a:ext cx="0" cy="304800"/>
          </a:xfrm>
          <a:prstGeom prst="straightConnector1">
            <a:avLst/>
          </a:prstGeom>
          <a:noFill/>
          <a:ln w="9525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7182" name="Přímá spojovací šipka 28"/>
          <p:cNvCxnSpPr>
            <a:cxnSpLocks noChangeShapeType="1"/>
          </p:cNvCxnSpPr>
          <p:nvPr/>
        </p:nvCxnSpPr>
        <p:spPr bwMode="auto">
          <a:xfrm flipV="1">
            <a:off x="6553200" y="5257800"/>
            <a:ext cx="0" cy="304800"/>
          </a:xfrm>
          <a:prstGeom prst="straightConnector1">
            <a:avLst/>
          </a:prstGeom>
          <a:noFill/>
          <a:ln w="9525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7183" name="Přímá spojovací šipka 29"/>
          <p:cNvCxnSpPr>
            <a:cxnSpLocks noChangeShapeType="1"/>
          </p:cNvCxnSpPr>
          <p:nvPr/>
        </p:nvCxnSpPr>
        <p:spPr bwMode="auto">
          <a:xfrm flipV="1">
            <a:off x="2133600" y="5638800"/>
            <a:ext cx="0" cy="304800"/>
          </a:xfrm>
          <a:prstGeom prst="straightConnector1">
            <a:avLst/>
          </a:prstGeom>
          <a:noFill/>
          <a:ln w="9525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7184" name="Přímá spojovací šipka 30"/>
          <p:cNvCxnSpPr>
            <a:cxnSpLocks noChangeShapeType="1"/>
          </p:cNvCxnSpPr>
          <p:nvPr/>
        </p:nvCxnSpPr>
        <p:spPr bwMode="auto">
          <a:xfrm flipV="1">
            <a:off x="2133600" y="2590800"/>
            <a:ext cx="0" cy="304800"/>
          </a:xfrm>
          <a:prstGeom prst="straightConnector1">
            <a:avLst/>
          </a:prstGeom>
          <a:noFill/>
          <a:ln w="9525" algn="ctr">
            <a:solidFill>
              <a:srgbClr val="FFFF00"/>
            </a:solidFill>
            <a:round/>
            <a:headEnd type="arrow" w="med" len="med"/>
            <a:tailEnd/>
          </a:ln>
        </p:spPr>
      </p:cxn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0" y="533400"/>
            <a:ext cx="91440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altLang="en-US" sz="2400" dirty="0">
                <a:solidFill>
                  <a:srgbClr val="006600"/>
                </a:solidFill>
                <a:latin typeface="Arial" pitchFamily="34" charset="0"/>
              </a:rPr>
              <a:t>2012: SCERIN </a:t>
            </a:r>
            <a:r>
              <a:rPr lang="en-US" altLang="en-US" sz="2400" dirty="0">
                <a:solidFill>
                  <a:srgbClr val="006600"/>
                </a:solidFill>
                <a:latin typeface="Arial" pitchFamily="34" charset="0"/>
              </a:rPr>
              <a:t>Formulation Workshop</a:t>
            </a:r>
            <a:r>
              <a:rPr lang="cs-CZ" altLang="en-US" sz="2400" dirty="0">
                <a:solidFill>
                  <a:srgbClr val="006600"/>
                </a:solidFill>
                <a:latin typeface="Arial" pitchFamily="34" charset="0"/>
              </a:rPr>
              <a:t>, Sofia, </a:t>
            </a:r>
            <a:r>
              <a:rPr lang="cs-CZ" altLang="en-US" sz="2400" dirty="0" err="1">
                <a:solidFill>
                  <a:srgbClr val="006600"/>
                </a:solidFill>
                <a:latin typeface="Arial" pitchFamily="34" charset="0"/>
              </a:rPr>
              <a:t>Bulgaria</a:t>
            </a:r>
            <a:endParaRPr lang="en-US" altLang="en-US" sz="2400" dirty="0">
              <a:solidFill>
                <a:srgbClr val="006600"/>
              </a:solidFill>
              <a:latin typeface="Arial" pitchFamily="34" charset="0"/>
            </a:endParaRPr>
          </a:p>
        </p:txBody>
      </p:sp>
      <p:grpSp>
        <p:nvGrpSpPr>
          <p:cNvPr id="22" name="Skupina 7"/>
          <p:cNvGrpSpPr/>
          <p:nvPr/>
        </p:nvGrpSpPr>
        <p:grpSpPr>
          <a:xfrm>
            <a:off x="0" y="6324600"/>
            <a:ext cx="9144000" cy="594658"/>
            <a:chOff x="0" y="6324600"/>
            <a:chExt cx="9144000" cy="594658"/>
          </a:xfrm>
        </p:grpSpPr>
        <p:pic>
          <p:nvPicPr>
            <p:cNvPr id="23" name="Picture 10" descr="NASA Land Cover Land Use Logo"/>
            <p:cNvPicPr>
              <a:picLocks noChangeAspect="1" noChangeArrowheads="1"/>
            </p:cNvPicPr>
            <p:nvPr/>
          </p:nvPicPr>
          <p:blipFill>
            <a:blip r:embed="rId4" cstate="print"/>
            <a:srcRect b="50000"/>
            <a:stretch>
              <a:fillRect/>
            </a:stretch>
          </p:blipFill>
          <p:spPr bwMode="auto">
            <a:xfrm>
              <a:off x="1905000" y="6374446"/>
              <a:ext cx="2803390" cy="483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5" descr=":GOFC-Gold-logo-blktxt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43400" y="6415136"/>
              <a:ext cx="1371600" cy="44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ovéPole 8"/>
            <p:cNvSpPr txBox="1">
              <a:spLocks noChangeArrowheads="1"/>
            </p:cNvSpPr>
            <p:nvPr/>
          </p:nvSpPr>
          <p:spPr bwMode="auto">
            <a:xfrm>
              <a:off x="5715000" y="6396038"/>
              <a:ext cx="3429000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CAUCrin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Kickoff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Meeting, Tbilisi</a:t>
              </a:r>
            </a:p>
            <a:p>
              <a:pPr eaLnBrk="0" hangingPunct="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201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7, 11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September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</a:p>
          </p:txBody>
        </p:sp>
        <p:pic>
          <p:nvPicPr>
            <p:cNvPr id="26" name="Picture 9" descr="Image1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500" y="6400800"/>
              <a:ext cx="47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9" descr="HSBL_logo02.bmp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41961" y="6324601"/>
              <a:ext cx="61063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3" descr="C:\Users\pentchev\AppData\Local\Temp\JCET_logo_no_bg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19781" y="6400800"/>
              <a:ext cx="46621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9" name="Group 15"/>
            <p:cNvGrpSpPr>
              <a:grpSpLocks/>
            </p:cNvGrpSpPr>
            <p:nvPr/>
          </p:nvGrpSpPr>
          <p:grpSpPr bwMode="auto">
            <a:xfrm>
              <a:off x="685800" y="6400800"/>
              <a:ext cx="457200" cy="457200"/>
              <a:chOff x="561315" y="415145"/>
              <a:chExt cx="2179673" cy="2268196"/>
            </a:xfrm>
          </p:grpSpPr>
          <p:pic>
            <p:nvPicPr>
              <p:cNvPr id="32" name="Picture 16" descr="NASA-logo.tif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61315" y="415145"/>
                <a:ext cx="1850453" cy="15094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3" name="Picture 4" descr="http://neptune.gsfc.nasa.gov/images/goddardsignature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lum bright="-100000" contrast="-100000"/>
              </a:blip>
              <a:srcRect/>
              <a:stretch>
                <a:fillRect/>
              </a:stretch>
            </p:blipFill>
            <p:spPr bwMode="auto">
              <a:xfrm>
                <a:off x="715540" y="2069850"/>
                <a:ext cx="2025448" cy="613491"/>
              </a:xfrm>
              <a:prstGeom prst="rect">
                <a:avLst/>
              </a:prstGeom>
              <a:noFill/>
            </p:spPr>
          </p:pic>
        </p:grpSp>
        <p:sp>
          <p:nvSpPr>
            <p:cNvPr id="30" name="Obdélník 29"/>
            <p:cNvSpPr/>
            <p:nvPr/>
          </p:nvSpPr>
          <p:spPr bwMode="auto">
            <a:xfrm>
              <a:off x="0" y="6324600"/>
              <a:ext cx="9144000" cy="76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0" hangingPunct="0">
              <a:defRPr/>
            </a:pPr>
            <a:r>
              <a:rPr lang="cs-CZ" sz="360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SCERIN: </a:t>
            </a:r>
            <a:r>
              <a:rPr lang="cs-CZ" sz="360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Meetings</a:t>
            </a:r>
            <a:r>
              <a:rPr lang="cs-CZ" sz="360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: </a:t>
            </a:r>
            <a:r>
              <a:rPr lang="cs-CZ" sz="360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Kickoff</a:t>
            </a:r>
            <a:endParaRPr lang="cs-CZ" sz="3600" kern="0" dirty="0">
              <a:solidFill>
                <a:srgbClr val="00CC99">
                  <a:lumMod val="50000"/>
                </a:srgbClr>
              </a:solidFill>
              <a:latin typeface="Arial" pitchFamily="34" charset="0"/>
            </a:endParaRPr>
          </a:p>
          <a:p>
            <a:pPr>
              <a:defRPr/>
            </a:pP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GOFC-GOLD 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South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Central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cs-CZ" sz="2000" b="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Eastern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 European Regional Information Network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/>
          <a:stretch/>
        </p:blipFill>
        <p:spPr bwMode="auto">
          <a:xfrm>
            <a:off x="707482" y="990600"/>
            <a:ext cx="3483518" cy="24071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" t="-1" b="2435"/>
          <a:stretch/>
        </p:blipFill>
        <p:spPr bwMode="auto">
          <a:xfrm>
            <a:off x="4669881" y="990600"/>
            <a:ext cx="3407319" cy="2398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85800" y="3733800"/>
            <a:ext cx="3505200" cy="2286000"/>
            <a:chOff x="4705426" y="4373564"/>
            <a:chExt cx="2762798" cy="203856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/>
            <a:srcRect l="62222" t="10747" r="9778" b="20370"/>
            <a:stretch/>
          </p:blipFill>
          <p:spPr>
            <a:xfrm>
              <a:off x="4705426" y="4373564"/>
              <a:ext cx="2762174" cy="203856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4" name="Picture 2" descr="https://lh3.googleusercontent.com/1RbacUVkLh9lS-8ghZevBY7DIRstLY-6M6n1mCf1nD4mshFNm4IbNnPXbWJyz6Pj36Y_7Kq1bPV-qnxNUgnqytvM1DFip-rNQKCDVWCaUyKgohC_Eyh1IYOjp6kaHBzQk8q5eoVxsg6xZ8lxPRSYDbTYWzIjj41x-dFE-A7mmCXthxFPjS8pHpKb1uPGmu2ZxsRAial8yE8Y1JIaUMHUk9oeIeEuW_Kp4hcZQSOodmoEblNiYaHOU_fRVj9Cn54vN7DYTun996mmAab8_M5iXHgqD-bD34iaUL8_GHyToBRAxPKpH_SOXmtTjvkK7R7M2u4LTTlxHhWmMSRi2YZJWfd1nTpesYtzE-cf5YAn5XjU3goLu-pGrq_xSlzc-kaI4QUaiCjcDN4U9sHJNZr6dIWh95ueKpGmuSjpFjdpx_iR5We_WLZyqZvE76RDPpoU4idhHZsDJkPxcayTzVtKFkdYVbMNEaPd_kPXi3f9yySorbLSByL_UQI2ReAzxiq0Bthi7lY8bDt9b9K9kFnuSPd9pWDyzrNl_pFxrN7r_KWEX5nheTe8WB76rsW80CzOWuEV2x6czWt2Bu2JfvVc5PZdBAyV4n2-pPbBkDOxtkd378RlyheuxAbBT-Htgdo9rWe9avmt_EE6qy5pzMdd7NeYtSjHFylmDKA=w1701-h1134-no"/>
            <p:cNvPicPr>
              <a:picLocks noChangeAspect="1" noChangeArrowheads="1"/>
            </p:cNvPicPr>
            <p:nvPr/>
          </p:nvPicPr>
          <p:blipFill>
            <a:blip r:embed="rId5" cstate="print"/>
            <a:srcRect t="16998"/>
            <a:stretch>
              <a:fillRect/>
            </a:stretch>
          </p:blipFill>
          <p:spPr bwMode="auto">
            <a:xfrm>
              <a:off x="4714126" y="4876800"/>
              <a:ext cx="2754098" cy="1524000"/>
            </a:xfrm>
            <a:prstGeom prst="rect">
              <a:avLst/>
            </a:prstGeom>
            <a:noFill/>
          </p:spPr>
        </p:pic>
      </p:grpSp>
      <p:grpSp>
        <p:nvGrpSpPr>
          <p:cNvPr id="17" name="Skupina 16"/>
          <p:cNvGrpSpPr/>
          <p:nvPr/>
        </p:nvGrpSpPr>
        <p:grpSpPr>
          <a:xfrm>
            <a:off x="4648200" y="3733800"/>
            <a:ext cx="3429000" cy="2362200"/>
            <a:chOff x="3097042" y="4414649"/>
            <a:chExt cx="2933342" cy="203853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5" t="11112" r="53750" b="8308"/>
            <a:stretch/>
          </p:blipFill>
          <p:spPr bwMode="auto">
            <a:xfrm>
              <a:off x="3097042" y="4414649"/>
              <a:ext cx="2933342" cy="20321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76" name="Picture 4" descr="C:\Users\pentchev\AppData\Local\Temp\1\File_000.jpe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4950952"/>
              <a:ext cx="2358130" cy="15022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0" hangingPunct="0">
              <a:defRPr/>
            </a:pPr>
            <a:r>
              <a:rPr lang="cs-CZ" sz="360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SCERIN: </a:t>
            </a:r>
            <a:r>
              <a:rPr lang="cs-CZ" sz="360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Meetings</a:t>
            </a:r>
            <a:endParaRPr lang="cs-CZ" sz="3600" kern="0" dirty="0">
              <a:solidFill>
                <a:srgbClr val="00CC99">
                  <a:lumMod val="50000"/>
                </a:srgbClr>
              </a:solidFill>
              <a:latin typeface="Arial" pitchFamily="34" charset="0"/>
            </a:endParaRPr>
          </a:p>
          <a:p>
            <a:pPr>
              <a:defRPr/>
            </a:pP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GOFC-GOLD 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South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Central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cs-CZ" sz="2000" b="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Eastern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 European Regional Information Network</a:t>
            </a:r>
          </a:p>
        </p:txBody>
      </p:sp>
      <p:grpSp>
        <p:nvGrpSpPr>
          <p:cNvPr id="19" name="Skupina 7"/>
          <p:cNvGrpSpPr/>
          <p:nvPr/>
        </p:nvGrpSpPr>
        <p:grpSpPr>
          <a:xfrm>
            <a:off x="0" y="6324600"/>
            <a:ext cx="9144000" cy="594658"/>
            <a:chOff x="0" y="6324600"/>
            <a:chExt cx="9144000" cy="594658"/>
          </a:xfrm>
        </p:grpSpPr>
        <p:pic>
          <p:nvPicPr>
            <p:cNvPr id="20" name="Picture 10" descr="NASA Land Cover Land Use Logo"/>
            <p:cNvPicPr>
              <a:picLocks noChangeAspect="1" noChangeArrowheads="1"/>
            </p:cNvPicPr>
            <p:nvPr/>
          </p:nvPicPr>
          <p:blipFill>
            <a:blip r:embed="rId8" cstate="print"/>
            <a:srcRect b="50000"/>
            <a:stretch>
              <a:fillRect/>
            </a:stretch>
          </p:blipFill>
          <p:spPr bwMode="auto">
            <a:xfrm>
              <a:off x="1905000" y="6374446"/>
              <a:ext cx="2803390" cy="483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5" descr=":GOFC-Gold-logo-blktxt.gi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343400" y="6415136"/>
              <a:ext cx="1371600" cy="44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ovéPole 8"/>
            <p:cNvSpPr txBox="1">
              <a:spLocks noChangeArrowheads="1"/>
            </p:cNvSpPr>
            <p:nvPr/>
          </p:nvSpPr>
          <p:spPr bwMode="auto">
            <a:xfrm>
              <a:off x="5715000" y="6396038"/>
              <a:ext cx="3429000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CAUCrin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Kickoff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Meeting, Tbilisi</a:t>
              </a:r>
            </a:p>
            <a:p>
              <a:pPr eaLnBrk="0" hangingPunct="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201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7, 11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September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</a:p>
          </p:txBody>
        </p:sp>
        <p:pic>
          <p:nvPicPr>
            <p:cNvPr id="23" name="Picture 9" descr="Image1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7500" y="6400800"/>
              <a:ext cx="47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9" descr="HSBL_logo02.bmp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141961" y="6324601"/>
              <a:ext cx="61063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3" descr="C:\Users\pentchev\AppData\Local\Temp\JCET_logo_no_bg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819781" y="6400800"/>
              <a:ext cx="46621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6" name="Group 15"/>
            <p:cNvGrpSpPr>
              <a:grpSpLocks/>
            </p:cNvGrpSpPr>
            <p:nvPr/>
          </p:nvGrpSpPr>
          <p:grpSpPr bwMode="auto">
            <a:xfrm>
              <a:off x="685800" y="6400800"/>
              <a:ext cx="457200" cy="457200"/>
              <a:chOff x="561315" y="415145"/>
              <a:chExt cx="2179673" cy="2268196"/>
            </a:xfrm>
          </p:grpSpPr>
          <p:pic>
            <p:nvPicPr>
              <p:cNvPr id="28" name="Picture 16" descr="NASA-logo.tif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561315" y="415145"/>
                <a:ext cx="1850453" cy="15094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9" name="Picture 4" descr="http://neptune.gsfc.nasa.gov/images/goddardsignature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lum bright="-100000" contrast="-100000"/>
              </a:blip>
              <a:srcRect/>
              <a:stretch>
                <a:fillRect/>
              </a:stretch>
            </p:blipFill>
            <p:spPr bwMode="auto">
              <a:xfrm>
                <a:off x="715540" y="2069850"/>
                <a:ext cx="2025448" cy="613491"/>
              </a:xfrm>
              <a:prstGeom prst="rect">
                <a:avLst/>
              </a:prstGeom>
              <a:noFill/>
            </p:spPr>
          </p:pic>
        </p:grpSp>
        <p:sp>
          <p:nvSpPr>
            <p:cNvPr id="27" name="Obdélník 26"/>
            <p:cNvSpPr/>
            <p:nvPr/>
          </p:nvSpPr>
          <p:spPr bwMode="auto">
            <a:xfrm>
              <a:off x="0" y="6324600"/>
              <a:ext cx="9144000" cy="76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0" name="TextovéPole 29"/>
          <p:cNvSpPr txBox="1"/>
          <p:nvPr/>
        </p:nvSpPr>
        <p:spPr>
          <a:xfrm>
            <a:off x="0" y="1143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latin typeface="Arial" pitchFamily="34" charset="0"/>
              </a:rPr>
              <a:t>2</a:t>
            </a:r>
            <a:endParaRPr lang="en-US" sz="3200" dirty="0">
              <a:latin typeface="Arial" pitchFamily="34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0" y="3810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latin typeface="Arial" pitchFamily="34" charset="0"/>
              </a:rPr>
              <a:t>4</a:t>
            </a:r>
            <a:endParaRPr lang="en-US" sz="3200" dirty="0">
              <a:latin typeface="Arial" pitchFamily="34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8153400" y="990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latin typeface="Arial" pitchFamily="34" charset="0"/>
              </a:rPr>
              <a:t>3</a:t>
            </a:r>
            <a:endParaRPr lang="en-US" sz="3200" dirty="0">
              <a:latin typeface="Arial" pitchFamily="34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8229600" y="37338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latin typeface="Arial" pitchFamily="34" charset="0"/>
              </a:rPr>
              <a:t>5</a:t>
            </a:r>
            <a:endParaRPr lang="en-US" sz="3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722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1341" y="228601"/>
            <a:ext cx="8088404" cy="3201988"/>
            <a:chOff x="241" y="169"/>
            <a:chExt cx="4371" cy="2017"/>
          </a:xfrm>
        </p:grpSpPr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241" y="169"/>
              <a:ext cx="3216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</a:rPr>
                <a:t>Charles University</a:t>
              </a:r>
              <a:r>
                <a:rPr lang="cs-CZ" sz="3600" b="1" dirty="0">
                  <a:solidFill>
                    <a:srgbClr val="FF0000"/>
                  </a:solidFill>
                  <a:latin typeface="Arial" pitchFamily="34" charset="0"/>
                </a:rPr>
                <a:t>, </a:t>
              </a:r>
              <a:r>
                <a:rPr lang="cs-CZ" sz="3600" b="1" dirty="0" err="1">
                  <a:solidFill>
                    <a:srgbClr val="FF0000"/>
                  </a:solidFill>
                  <a:latin typeface="Arial" pitchFamily="34" charset="0"/>
                </a:rPr>
                <a:t>Prague</a:t>
              </a:r>
              <a:r>
                <a:rPr lang="cs-CZ" sz="3600" b="1" dirty="0">
                  <a:solidFill>
                    <a:srgbClr val="FF0000"/>
                  </a:solidFill>
                  <a:latin typeface="Arial" pitchFamily="34" charset="0"/>
                </a:rPr>
                <a:t>, </a:t>
              </a:r>
              <a:r>
                <a:rPr lang="cs-CZ" sz="3600" b="1" dirty="0" err="1">
                  <a:solidFill>
                    <a:srgbClr val="FF0000"/>
                  </a:solidFill>
                  <a:latin typeface="Arial" pitchFamily="34" charset="0"/>
                </a:rPr>
                <a:t>Czech</a:t>
              </a:r>
              <a:r>
                <a:rPr lang="cs-CZ" sz="3600" b="1" dirty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cs-CZ" sz="3600" b="1" dirty="0" err="1">
                  <a:solidFill>
                    <a:srgbClr val="FF0000"/>
                  </a:solidFill>
                  <a:latin typeface="Arial" pitchFamily="34" charset="0"/>
                </a:rPr>
                <a:t>Republic</a:t>
              </a:r>
              <a:endParaRPr lang="cs-CZ" sz="3600" b="1" dirty="0">
                <a:solidFill>
                  <a:srgbClr val="FF0000"/>
                </a:solidFill>
                <a:latin typeface="Arial" pitchFamily="34" charset="0"/>
              </a:endParaRPr>
            </a:p>
            <a:p>
              <a:endParaRPr lang="cs-CZ" sz="3600" b="1" dirty="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2194" y="1323"/>
              <a:ext cx="2418" cy="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br>
                <a:rPr lang="cs-CZ" sz="1100" dirty="0"/>
              </a:br>
              <a:r>
                <a:rPr lang="en-US" sz="3600" dirty="0">
                  <a:latin typeface="Lucida Calligraphy" pitchFamily="66" charset="0"/>
                  <a:cs typeface="Times New Roman" pitchFamily="18" charset="0"/>
                </a:rPr>
                <a:t>founded in 1348 </a:t>
              </a:r>
              <a:r>
                <a:rPr lang="cs-CZ" sz="3600" dirty="0">
                  <a:latin typeface="Lucida Calligraphy" pitchFamily="66" charset="0"/>
                  <a:cs typeface="Times New Roman" pitchFamily="18" charset="0"/>
                </a:rPr>
                <a:t>Charles IV.</a:t>
              </a:r>
              <a:r>
                <a:rPr lang="cs-CZ" sz="1100" dirty="0">
                  <a:latin typeface="Lucida Calligraphy" pitchFamily="66" charset="0"/>
                </a:rPr>
                <a:t> </a:t>
              </a:r>
              <a:endParaRPr lang="cs-CZ" dirty="0">
                <a:latin typeface="Lucida Calligraphy" pitchFamily="66" charset="0"/>
              </a:endParaRPr>
            </a:p>
          </p:txBody>
        </p:sp>
      </p:grp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34254" y="6121886"/>
            <a:ext cx="2298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solidFill>
                  <a:srgbClr val="FFFF00"/>
                </a:solidFill>
                <a:latin typeface="Arial" charset="0"/>
              </a:rPr>
              <a:t>http://www.cuni.cz/</a:t>
            </a:r>
          </a:p>
        </p:txBody>
      </p:sp>
      <p:pic>
        <p:nvPicPr>
          <p:cNvPr id="15" name="Picture 2" descr="UK- Karel IV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288" y="2068922"/>
            <a:ext cx="3105150" cy="40322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6" name="Picture 2" descr="http://www.planet-action.org/automne_modules_files/polyProjects/public/r7524_129_karelii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"/>
            <a:ext cx="1481271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038600" y="3352800"/>
            <a:ext cx="259558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cs-CZ" sz="1800" b="1" dirty="0">
                <a:latin typeface="Lucida Calligraphy" pitchFamily="66" charset="0"/>
              </a:rPr>
              <a:t>In 1348 - 4 </a:t>
            </a:r>
            <a:r>
              <a:rPr lang="en-US" sz="1800" b="1" dirty="0">
                <a:latin typeface="Lucida Calligraphy" pitchFamily="66" charset="0"/>
              </a:rPr>
              <a:t>faculties</a:t>
            </a:r>
            <a:r>
              <a:rPr lang="cs-CZ" sz="1800" b="1" dirty="0">
                <a:latin typeface="Lucida Calligraphy" pitchFamily="66" charset="0"/>
              </a:rPr>
              <a:t>:</a:t>
            </a:r>
          </a:p>
          <a:p>
            <a:pPr eaLnBrk="1" hangingPunct="1"/>
            <a:r>
              <a:rPr lang="cs-CZ" sz="1800" b="1" dirty="0">
                <a:latin typeface="Lucida Calligraphy" pitchFamily="66" charset="0"/>
              </a:rPr>
              <a:t>	</a:t>
            </a:r>
            <a:r>
              <a:rPr lang="en-US" sz="1800" b="1" dirty="0">
                <a:latin typeface="Lucida Calligraphy" pitchFamily="66" charset="0"/>
              </a:rPr>
              <a:t>Theology</a:t>
            </a:r>
            <a:endParaRPr lang="cs-CZ" sz="1800" b="1" dirty="0">
              <a:latin typeface="Lucida Calligraphy" pitchFamily="66" charset="0"/>
            </a:endParaRPr>
          </a:p>
          <a:p>
            <a:pPr eaLnBrk="1" hangingPunct="1"/>
            <a:r>
              <a:rPr lang="cs-CZ" sz="1800" b="1" dirty="0">
                <a:latin typeface="Lucida Calligraphy" pitchFamily="66" charset="0"/>
              </a:rPr>
              <a:t>	</a:t>
            </a:r>
            <a:r>
              <a:rPr lang="en-US" sz="1800" b="1" dirty="0">
                <a:latin typeface="Lucida Calligraphy" pitchFamily="66" charset="0"/>
              </a:rPr>
              <a:t>Law</a:t>
            </a:r>
            <a:endParaRPr lang="cs-CZ" sz="1800" b="1" dirty="0">
              <a:latin typeface="Lucida Calligraphy" pitchFamily="66" charset="0"/>
            </a:endParaRPr>
          </a:p>
          <a:p>
            <a:pPr eaLnBrk="1" hangingPunct="1"/>
            <a:r>
              <a:rPr lang="cs-CZ" sz="1800" b="1" dirty="0">
                <a:latin typeface="Lucida Calligraphy" pitchFamily="66" charset="0"/>
              </a:rPr>
              <a:t>	</a:t>
            </a:r>
            <a:r>
              <a:rPr lang="en-US" sz="1800" b="1" dirty="0">
                <a:latin typeface="Lucida Calligraphy" pitchFamily="66" charset="0"/>
              </a:rPr>
              <a:t>Medicine </a:t>
            </a:r>
            <a:endParaRPr lang="cs-CZ" sz="1800" b="1" dirty="0">
              <a:latin typeface="Lucida Calligraphy" pitchFamily="66" charset="0"/>
            </a:endParaRPr>
          </a:p>
          <a:p>
            <a:pPr eaLnBrk="1" hangingPunct="1"/>
            <a:r>
              <a:rPr lang="cs-CZ" sz="1800" b="1" dirty="0">
                <a:latin typeface="Lucida Calligraphy" pitchFamily="66" charset="0"/>
              </a:rPr>
              <a:t>	</a:t>
            </a:r>
            <a:r>
              <a:rPr lang="en-US" sz="1800" b="1" dirty="0">
                <a:latin typeface="Lucida Calligraphy" pitchFamily="66" charset="0"/>
              </a:rPr>
              <a:t>Arts</a:t>
            </a:r>
            <a:r>
              <a:rPr lang="en-US" sz="1800" dirty="0">
                <a:latin typeface="Lucida Calligraphy" pitchFamily="66" charset="0"/>
              </a:rPr>
              <a:t> </a:t>
            </a:r>
          </a:p>
          <a:p>
            <a:pPr eaLnBrk="1" hangingPunct="1"/>
            <a:endParaRPr lang="en-US" sz="1800" b="1" dirty="0">
              <a:latin typeface="Lucida Calligraphy" pitchFamily="66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810000" y="4800600"/>
            <a:ext cx="43211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cs-CZ" sz="1800" b="1" dirty="0" err="1">
                <a:latin typeface="Arial" charset="0"/>
              </a:rPr>
              <a:t>Nowadays</a:t>
            </a:r>
            <a:r>
              <a:rPr lang="cs-CZ" sz="1800" b="1" dirty="0">
                <a:latin typeface="Arial" charset="0"/>
              </a:rPr>
              <a:t> </a:t>
            </a:r>
          </a:p>
          <a:p>
            <a:pPr eaLnBrk="1" hangingPunct="1"/>
            <a:r>
              <a:rPr lang="cs-CZ" sz="1800" b="1" dirty="0">
                <a:latin typeface="Arial" charset="0"/>
              </a:rPr>
              <a:t>	17 F</a:t>
            </a:r>
            <a:r>
              <a:rPr lang="en-US" sz="1800" b="1" dirty="0" err="1">
                <a:latin typeface="Arial" charset="0"/>
              </a:rPr>
              <a:t>aculties</a:t>
            </a:r>
            <a:endParaRPr lang="cs-CZ" sz="1800" b="1" dirty="0">
              <a:latin typeface="Arial" charset="0"/>
            </a:endParaRPr>
          </a:p>
          <a:p>
            <a:pPr eaLnBrk="1" hangingPunct="1"/>
            <a:r>
              <a:rPr lang="cs-CZ" sz="1800" b="1" dirty="0">
                <a:latin typeface="Arial" charset="0"/>
              </a:rPr>
              <a:t>	3 University </a:t>
            </a:r>
            <a:r>
              <a:rPr lang="cs-CZ" sz="1800" b="1" dirty="0" err="1">
                <a:latin typeface="Arial" charset="0"/>
              </a:rPr>
              <a:t>Institutes</a:t>
            </a:r>
            <a:endParaRPr lang="cs-CZ" sz="1800" b="1" dirty="0">
              <a:latin typeface="Arial" charset="0"/>
            </a:endParaRPr>
          </a:p>
          <a:p>
            <a:pPr eaLnBrk="1" hangingPunct="1"/>
            <a:r>
              <a:rPr lang="cs-CZ" sz="1800" b="1" dirty="0">
                <a:latin typeface="Arial" charset="0"/>
              </a:rPr>
              <a:t>	7 </a:t>
            </a:r>
            <a:r>
              <a:rPr lang="cs-CZ" sz="1800" b="1" dirty="0" err="1">
                <a:latin typeface="Arial" charset="0"/>
              </a:rPr>
              <a:t>Scientific</a:t>
            </a:r>
            <a:r>
              <a:rPr lang="cs-CZ" sz="1800" b="1" dirty="0">
                <a:latin typeface="Arial" charset="0"/>
              </a:rPr>
              <a:t> </a:t>
            </a:r>
            <a:r>
              <a:rPr lang="cs-CZ" sz="1800" b="1" dirty="0" err="1">
                <a:latin typeface="Arial" charset="0"/>
              </a:rPr>
              <a:t>centers</a:t>
            </a:r>
            <a:endParaRPr lang="en-US" sz="1800" dirty="0">
              <a:latin typeface="Arial" charset="0"/>
            </a:endParaRPr>
          </a:p>
          <a:p>
            <a:pPr eaLnBrk="1" hangingPunct="1"/>
            <a:endParaRPr lang="en-US" sz="1800" b="1" dirty="0">
              <a:latin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57200" y="15240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0" dirty="0" err="1">
                <a:solidFill>
                  <a:srgbClr val="3333FF"/>
                </a:solidFill>
                <a:latin typeface="Arial" pitchFamily="34" charset="0"/>
              </a:rPr>
              <a:t>Hosts</a:t>
            </a:r>
            <a:r>
              <a:rPr lang="cs-CZ" sz="3200" b="0" dirty="0">
                <a:solidFill>
                  <a:srgbClr val="3333FF"/>
                </a:solidFill>
                <a:latin typeface="Arial" pitchFamily="34" charset="0"/>
              </a:rPr>
              <a:t> </a:t>
            </a:r>
            <a:r>
              <a:rPr lang="cs-CZ" sz="3200" b="0" dirty="0" err="1">
                <a:solidFill>
                  <a:srgbClr val="3333FF"/>
                </a:solidFill>
                <a:latin typeface="Arial" pitchFamily="34" charset="0"/>
              </a:rPr>
              <a:t>for</a:t>
            </a:r>
            <a:r>
              <a:rPr lang="cs-CZ" sz="3200" b="0" dirty="0">
                <a:solidFill>
                  <a:srgbClr val="3333FF"/>
                </a:solidFill>
                <a:latin typeface="Arial" pitchFamily="34" charset="0"/>
              </a:rPr>
              <a:t> </a:t>
            </a:r>
            <a:r>
              <a:rPr lang="cs-CZ" sz="3200" b="0" dirty="0" err="1">
                <a:solidFill>
                  <a:srgbClr val="3333FF"/>
                </a:solidFill>
                <a:latin typeface="Arial" pitchFamily="34" charset="0"/>
              </a:rPr>
              <a:t>coming</a:t>
            </a:r>
            <a:r>
              <a:rPr lang="cs-CZ" sz="3200" b="0" dirty="0">
                <a:solidFill>
                  <a:srgbClr val="3333FF"/>
                </a:solidFill>
                <a:latin typeface="Arial" pitchFamily="34" charset="0"/>
              </a:rPr>
              <a:t> </a:t>
            </a:r>
            <a:r>
              <a:rPr lang="cs-CZ" sz="3200" b="0" dirty="0" err="1">
                <a:solidFill>
                  <a:srgbClr val="3333FF"/>
                </a:solidFill>
                <a:latin typeface="Arial" pitchFamily="34" charset="0"/>
              </a:rPr>
              <a:t>meetings</a:t>
            </a:r>
            <a:r>
              <a:rPr lang="cs-CZ" sz="3200" b="0" dirty="0">
                <a:solidFill>
                  <a:srgbClr val="3333FF"/>
                </a:solidFill>
                <a:latin typeface="Arial" pitchFamily="34" charset="0"/>
              </a:rPr>
              <a:t> </a:t>
            </a:r>
            <a:r>
              <a:rPr lang="cs-CZ" sz="3200" b="0" dirty="0" err="1">
                <a:solidFill>
                  <a:srgbClr val="3333FF"/>
                </a:solidFill>
                <a:latin typeface="Arial" pitchFamily="34" charset="0"/>
              </a:rPr>
              <a:t>already</a:t>
            </a:r>
            <a:r>
              <a:rPr lang="cs-CZ" sz="3200" b="0" dirty="0">
                <a:solidFill>
                  <a:srgbClr val="3333FF"/>
                </a:solidFill>
                <a:latin typeface="Arial" pitchFamily="34" charset="0"/>
              </a:rPr>
              <a:t> </a:t>
            </a:r>
            <a:r>
              <a:rPr lang="cs-CZ" sz="3200" b="0" dirty="0" err="1">
                <a:solidFill>
                  <a:srgbClr val="3333FF"/>
                </a:solidFill>
                <a:latin typeface="Arial" pitchFamily="34" charset="0"/>
              </a:rPr>
              <a:t>allocated</a:t>
            </a:r>
            <a:r>
              <a:rPr lang="cs-CZ" sz="3200" b="0" dirty="0">
                <a:solidFill>
                  <a:srgbClr val="3333FF"/>
                </a:solidFill>
                <a:latin typeface="Arial" pitchFamily="34" charset="0"/>
              </a:rPr>
              <a:t>:</a:t>
            </a:r>
            <a:endParaRPr lang="en-US" sz="3200" b="0" dirty="0">
              <a:solidFill>
                <a:srgbClr val="3333FF"/>
              </a:solidFill>
              <a:latin typeface="Arial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33400" y="2459504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Arial" pitchFamily="34" charset="0"/>
              </a:rPr>
              <a:t>2018 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SCERIN-</a:t>
            </a:r>
            <a:r>
              <a:rPr lang="cs-CZ" sz="2400" dirty="0">
                <a:solidFill>
                  <a:srgbClr val="FF0000"/>
                </a:solidFill>
                <a:latin typeface="Arial" pitchFamily="34" charset="0"/>
              </a:rPr>
              <a:t>6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 Meeting</a:t>
            </a:r>
            <a:r>
              <a:rPr lang="cs-CZ" sz="24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cs-CZ" sz="2400" dirty="0" err="1">
                <a:solidFill>
                  <a:srgbClr val="FF0000"/>
                </a:solidFill>
                <a:latin typeface="Arial" pitchFamily="34" charset="0"/>
              </a:rPr>
              <a:t>and</a:t>
            </a:r>
            <a:r>
              <a:rPr lang="cs-CZ" sz="2400" dirty="0">
                <a:solidFill>
                  <a:srgbClr val="FF0000"/>
                </a:solidFill>
                <a:latin typeface="Arial" pitchFamily="34" charset="0"/>
              </a:rPr>
              <a:t> Trans-</a:t>
            </a:r>
            <a:r>
              <a:rPr lang="cs-CZ" sz="2400" dirty="0" err="1">
                <a:solidFill>
                  <a:srgbClr val="FF0000"/>
                </a:solidFill>
                <a:latin typeface="Arial" pitchFamily="34" charset="0"/>
              </a:rPr>
              <a:t>Atlantic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Training</a:t>
            </a:r>
            <a:r>
              <a:rPr lang="cs-CZ" sz="2400" dirty="0">
                <a:solidFill>
                  <a:srgbClr val="FF0000"/>
                </a:solidFill>
                <a:latin typeface="Arial" pitchFamily="34" charset="0"/>
              </a:rPr>
              <a:t>, </a:t>
            </a:r>
          </a:p>
          <a:p>
            <a:r>
              <a:rPr lang="cs-CZ" sz="2400" dirty="0">
                <a:latin typeface="Arial" pitchFamily="34" charset="0"/>
              </a:rPr>
              <a:t>Zagreb, </a:t>
            </a:r>
            <a:r>
              <a:rPr lang="cs-CZ" sz="2400" dirty="0" err="1">
                <a:latin typeface="Arial" pitchFamily="34" charset="0"/>
              </a:rPr>
              <a:t>Croatia</a:t>
            </a:r>
            <a:endParaRPr lang="cs-CZ" sz="2400" dirty="0">
              <a:latin typeface="Arial" pitchFamily="34" charset="0"/>
            </a:endParaRPr>
          </a:p>
          <a:p>
            <a:endParaRPr lang="cs-CZ" sz="2400" dirty="0">
              <a:latin typeface="Arial" pitchFamily="34" charset="0"/>
            </a:endParaRPr>
          </a:p>
          <a:p>
            <a:r>
              <a:rPr lang="cs-CZ" sz="2400" dirty="0">
                <a:latin typeface="Arial" pitchFamily="34" charset="0"/>
              </a:rPr>
              <a:t>2019 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SCERIN-</a:t>
            </a:r>
            <a:r>
              <a:rPr lang="cs-CZ" sz="2400" dirty="0">
                <a:solidFill>
                  <a:srgbClr val="FF0000"/>
                </a:solidFill>
                <a:latin typeface="Arial" pitchFamily="34" charset="0"/>
              </a:rPr>
              <a:t>5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 Meeting</a:t>
            </a:r>
            <a:r>
              <a:rPr lang="cs-CZ" sz="24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cs-CZ" sz="2400" dirty="0" err="1">
                <a:solidFill>
                  <a:srgbClr val="FF0000"/>
                </a:solidFill>
                <a:latin typeface="Arial" pitchFamily="34" charset="0"/>
              </a:rPr>
              <a:t>and</a:t>
            </a:r>
            <a:r>
              <a:rPr lang="cs-CZ" sz="2400" dirty="0">
                <a:solidFill>
                  <a:srgbClr val="FF0000"/>
                </a:solidFill>
                <a:latin typeface="Arial" pitchFamily="34" charset="0"/>
              </a:rPr>
              <a:t> Trans-</a:t>
            </a:r>
            <a:r>
              <a:rPr lang="cs-CZ" sz="2400" dirty="0" err="1">
                <a:solidFill>
                  <a:srgbClr val="FF0000"/>
                </a:solidFill>
                <a:latin typeface="Arial" pitchFamily="34" charset="0"/>
              </a:rPr>
              <a:t>Atlantic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Training, </a:t>
            </a:r>
            <a:endParaRPr lang="cs-CZ" sz="2400" dirty="0">
              <a:solidFill>
                <a:srgbClr val="FF0000"/>
              </a:solidFill>
              <a:latin typeface="Arial" pitchFamily="34" charset="0"/>
            </a:endParaRPr>
          </a:p>
          <a:p>
            <a:r>
              <a:rPr lang="cs-CZ" sz="2400" dirty="0" err="1">
                <a:solidFill>
                  <a:srgbClr val="000000"/>
                </a:solidFill>
                <a:latin typeface="Arial" pitchFamily="34" charset="0"/>
              </a:rPr>
              <a:t>Novi</a:t>
            </a:r>
            <a:r>
              <a:rPr lang="cs-CZ" sz="2400" dirty="0">
                <a:solidFill>
                  <a:srgbClr val="000000"/>
                </a:solidFill>
                <a:latin typeface="Arial" pitchFamily="34" charset="0"/>
              </a:rPr>
              <a:t> Sad, </a:t>
            </a:r>
            <a:r>
              <a:rPr lang="cs-CZ" sz="2400" dirty="0" err="1">
                <a:solidFill>
                  <a:srgbClr val="000000"/>
                </a:solidFill>
                <a:latin typeface="Arial" pitchFamily="34" charset="0"/>
              </a:rPr>
              <a:t>Serbia</a:t>
            </a:r>
            <a:endParaRPr lang="cs-CZ" sz="2400" dirty="0">
              <a:solidFill>
                <a:srgbClr val="000000"/>
              </a:solidFill>
              <a:latin typeface="Arial" pitchFamily="34" charset="0"/>
            </a:endParaRPr>
          </a:p>
          <a:p>
            <a:endParaRPr lang="cs-CZ" sz="2400" dirty="0">
              <a:solidFill>
                <a:srgbClr val="000000"/>
              </a:solidFill>
              <a:latin typeface="Arial" pitchFamily="34" charset="0"/>
            </a:endParaRPr>
          </a:p>
          <a:p>
            <a:endParaRPr lang="cs-CZ" sz="2400" dirty="0">
              <a:latin typeface="Arial" pitchFamily="34" charset="0"/>
            </a:endParaRPr>
          </a:p>
          <a:p>
            <a:endParaRPr lang="cs-CZ" sz="2400" dirty="0">
              <a:solidFill>
                <a:srgbClr val="000000"/>
              </a:solidFill>
              <a:latin typeface="Arial" pitchFamily="34" charset="0"/>
            </a:endParaRPr>
          </a:p>
          <a:p>
            <a:endParaRPr lang="cs-CZ" sz="2400" dirty="0">
              <a:solidFill>
                <a:srgbClr val="000000"/>
              </a:solidFill>
              <a:latin typeface="Arial" pitchFamily="34" charset="0"/>
            </a:endParaRPr>
          </a:p>
          <a:p>
            <a:endParaRPr lang="cs-CZ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0" hangingPunct="0">
              <a:defRPr/>
            </a:pPr>
            <a:r>
              <a:rPr lang="cs-CZ" sz="360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SCERIN: </a:t>
            </a:r>
            <a:r>
              <a:rPr lang="cs-CZ" sz="360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Meetings</a:t>
            </a:r>
            <a:endParaRPr lang="cs-CZ" sz="3600" kern="0" dirty="0">
              <a:solidFill>
                <a:srgbClr val="00CC99">
                  <a:lumMod val="50000"/>
                </a:srgbClr>
              </a:solidFill>
              <a:latin typeface="Arial" pitchFamily="34" charset="0"/>
            </a:endParaRPr>
          </a:p>
          <a:p>
            <a:pPr>
              <a:defRPr/>
            </a:pP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GOFC-GOLD 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South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Central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cs-CZ" sz="2000" b="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Eastern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 European Regional Information Network</a:t>
            </a:r>
          </a:p>
        </p:txBody>
      </p:sp>
      <p:grpSp>
        <p:nvGrpSpPr>
          <p:cNvPr id="7" name="Skupina 7"/>
          <p:cNvGrpSpPr/>
          <p:nvPr/>
        </p:nvGrpSpPr>
        <p:grpSpPr>
          <a:xfrm>
            <a:off x="0" y="6324600"/>
            <a:ext cx="9144000" cy="594658"/>
            <a:chOff x="0" y="6324600"/>
            <a:chExt cx="9144000" cy="594658"/>
          </a:xfrm>
        </p:grpSpPr>
        <p:pic>
          <p:nvPicPr>
            <p:cNvPr id="8" name="Picture 10" descr="NASA Land Cover Land Use Logo"/>
            <p:cNvPicPr>
              <a:picLocks noChangeAspect="1" noChangeArrowheads="1"/>
            </p:cNvPicPr>
            <p:nvPr/>
          </p:nvPicPr>
          <p:blipFill>
            <a:blip r:embed="rId2" cstate="print"/>
            <a:srcRect b="50000"/>
            <a:stretch>
              <a:fillRect/>
            </a:stretch>
          </p:blipFill>
          <p:spPr bwMode="auto">
            <a:xfrm>
              <a:off x="1905000" y="6374446"/>
              <a:ext cx="2803390" cy="483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:GOFC-Gold-logo-blktxt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43400" y="6415136"/>
              <a:ext cx="1371600" cy="44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ovéPole 8"/>
            <p:cNvSpPr txBox="1">
              <a:spLocks noChangeArrowheads="1"/>
            </p:cNvSpPr>
            <p:nvPr/>
          </p:nvSpPr>
          <p:spPr bwMode="auto">
            <a:xfrm>
              <a:off x="5715000" y="6396038"/>
              <a:ext cx="3429000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CAUCrin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Kickoff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Meeting, Tbilisi</a:t>
              </a:r>
            </a:p>
            <a:p>
              <a:pPr eaLnBrk="0" hangingPunct="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201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7, 11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September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</a:p>
          </p:txBody>
        </p:sp>
        <p:pic>
          <p:nvPicPr>
            <p:cNvPr id="11" name="Picture 9" descr="Image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500" y="6400800"/>
              <a:ext cx="47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9" descr="HSBL_logo02.bmp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1961" y="6324601"/>
              <a:ext cx="61063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3" descr="C:\Users\pentchev\AppData\Local\Temp\JCET_logo_no_bg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19781" y="6400800"/>
              <a:ext cx="46621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15"/>
            <p:cNvGrpSpPr>
              <a:grpSpLocks/>
            </p:cNvGrpSpPr>
            <p:nvPr/>
          </p:nvGrpSpPr>
          <p:grpSpPr bwMode="auto">
            <a:xfrm>
              <a:off x="685800" y="6400800"/>
              <a:ext cx="457200" cy="457200"/>
              <a:chOff x="561315" y="415145"/>
              <a:chExt cx="2179673" cy="2268196"/>
            </a:xfrm>
          </p:grpSpPr>
          <p:pic>
            <p:nvPicPr>
              <p:cNvPr id="16" name="Picture 16" descr="NASA-logo.tif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61315" y="415145"/>
                <a:ext cx="1850453" cy="15094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Picture 4" descr="http://neptune.gsfc.nasa.gov/images/goddardsignature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lum bright="-100000" contrast="-100000"/>
              </a:blip>
              <a:srcRect/>
              <a:stretch>
                <a:fillRect/>
              </a:stretch>
            </p:blipFill>
            <p:spPr bwMode="auto">
              <a:xfrm>
                <a:off x="715540" y="2069850"/>
                <a:ext cx="2025448" cy="613491"/>
              </a:xfrm>
              <a:prstGeom prst="rect">
                <a:avLst/>
              </a:prstGeom>
              <a:noFill/>
            </p:spPr>
          </p:pic>
        </p:grpSp>
        <p:sp>
          <p:nvSpPr>
            <p:cNvPr id="15" name="Obdélník 14"/>
            <p:cNvSpPr/>
            <p:nvPr/>
          </p:nvSpPr>
          <p:spPr bwMode="auto">
            <a:xfrm>
              <a:off x="0" y="6324600"/>
              <a:ext cx="9144000" cy="76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143000" y="1295400"/>
            <a:ext cx="6705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/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228600" y="914400"/>
            <a:ext cx="8686800" cy="501675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sz="4000" b="0" dirty="0">
              <a:latin typeface="Arial" pitchFamily="34" charset="0"/>
            </a:endParaRPr>
          </a:p>
          <a:p>
            <a:r>
              <a:rPr lang="cs-CZ" sz="4000" dirty="0">
                <a:latin typeface="Arial" pitchFamily="34" charset="0"/>
              </a:rPr>
              <a:t>II. SCERIN </a:t>
            </a:r>
            <a:r>
              <a:rPr lang="cs-CZ" sz="4000" dirty="0" err="1">
                <a:latin typeface="Arial" pitchFamily="34" charset="0"/>
              </a:rPr>
              <a:t>Milestones</a:t>
            </a:r>
            <a:endParaRPr lang="cs-CZ" sz="4000" dirty="0">
              <a:latin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cs-CZ" sz="4000" b="0" dirty="0" err="1">
                <a:solidFill>
                  <a:srgbClr val="FF0000"/>
                </a:solidFill>
                <a:latin typeface="Arial" pitchFamily="34" charset="0"/>
              </a:rPr>
              <a:t>Meetings</a:t>
            </a:r>
            <a:endParaRPr lang="cs-CZ" sz="4000" b="0" dirty="0">
              <a:solidFill>
                <a:srgbClr val="FF0000"/>
              </a:solidFill>
              <a:latin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cs-CZ" sz="4000" b="0" dirty="0" err="1">
                <a:solidFill>
                  <a:srgbClr val="FF0000"/>
                </a:solidFill>
                <a:latin typeface="Arial" pitchFamily="34" charset="0"/>
              </a:rPr>
              <a:t>Connection</a:t>
            </a:r>
            <a:r>
              <a:rPr lang="cs-CZ" sz="4000" b="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cs-CZ" sz="4000" b="0" dirty="0" err="1">
                <a:solidFill>
                  <a:srgbClr val="FF0000"/>
                </a:solidFill>
                <a:latin typeface="Arial" pitchFamily="34" charset="0"/>
              </a:rPr>
              <a:t>with</a:t>
            </a:r>
            <a:r>
              <a:rPr lang="cs-CZ" sz="4000" b="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cs-CZ" sz="4000" b="0" dirty="0" err="1">
                <a:solidFill>
                  <a:srgbClr val="FF0000"/>
                </a:solidFill>
                <a:latin typeface="Arial" pitchFamily="34" charset="0"/>
              </a:rPr>
              <a:t>regional</a:t>
            </a:r>
            <a:r>
              <a:rPr lang="cs-CZ" sz="4000" b="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cs-CZ" sz="4000" b="0" dirty="0" err="1">
                <a:solidFill>
                  <a:srgbClr val="FF0000"/>
                </a:solidFill>
                <a:latin typeface="Arial" pitchFamily="34" charset="0"/>
              </a:rPr>
              <a:t>efforts</a:t>
            </a:r>
            <a:r>
              <a:rPr lang="cs-CZ" sz="4000" b="0" dirty="0">
                <a:solidFill>
                  <a:srgbClr val="FF0000"/>
                </a:solidFill>
                <a:latin typeface="Arial" pitchFamily="34" charset="0"/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cs-CZ" sz="4000" b="0" dirty="0">
                <a:solidFill>
                  <a:srgbClr val="FF0000"/>
                </a:solidFill>
                <a:latin typeface="Arial" pitchFamily="34" charset="0"/>
              </a:rPr>
              <a:t>SCERIN</a:t>
            </a:r>
            <a:r>
              <a:rPr lang="en-US" sz="4000" b="0" dirty="0">
                <a:solidFill>
                  <a:srgbClr val="FF0000"/>
                </a:solidFill>
                <a:latin typeface="Arial" pitchFamily="34" charset="0"/>
              </a:rPr>
              <a:t> capacity building initiative</a:t>
            </a:r>
            <a:r>
              <a:rPr lang="cs-CZ" sz="4000" b="0" dirty="0">
                <a:solidFill>
                  <a:srgbClr val="FF0000"/>
                </a:solidFill>
                <a:latin typeface="Arial" pitchFamily="34" charset="0"/>
              </a:rPr>
              <a:t>: TAT</a:t>
            </a:r>
          </a:p>
          <a:p>
            <a:pPr lvl="1"/>
            <a:endParaRPr lang="cs-CZ" sz="4000" b="0" dirty="0">
              <a:latin typeface="Arial" pitchFamily="34" charset="0"/>
            </a:endParaRPr>
          </a:p>
          <a:p>
            <a:pPr eaLnBrk="0" hangingPunct="0">
              <a:defRPr/>
            </a:pPr>
            <a:endParaRPr lang="en-US" sz="4000" b="0" dirty="0">
              <a:latin typeface="Arial" pitchFamily="34" charset="0"/>
            </a:endParaRPr>
          </a:p>
        </p:txBody>
      </p:sp>
      <p:sp>
        <p:nvSpPr>
          <p:cNvPr id="11270" name="Rectangle 16"/>
          <p:cNvSpPr>
            <a:spLocks noChangeArrowheads="1"/>
          </p:cNvSpPr>
          <p:nvPr/>
        </p:nvSpPr>
        <p:spPr bwMode="auto">
          <a:xfrm>
            <a:off x="0" y="5715000"/>
            <a:ext cx="9144000" cy="107721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1600" dirty="0">
                <a:solidFill>
                  <a:srgbClr val="333399"/>
                </a:solidFill>
                <a:latin typeface="Arial" pitchFamily="34" charset="0"/>
                <a:hlinkClick r:id="rId3"/>
              </a:rPr>
              <a:t>http://www.fao.org/gtos/gofc-gold/net-SEERIN.html</a:t>
            </a:r>
            <a:endParaRPr lang="cs-CZ" altLang="en-US" sz="1600" dirty="0">
              <a:solidFill>
                <a:srgbClr val="333399"/>
              </a:solidFill>
              <a:latin typeface="Arial" pitchFamily="34" charset="0"/>
            </a:endParaRPr>
          </a:p>
          <a:p>
            <a:pPr algn="ctr" eaLnBrk="0" hangingPunct="0"/>
            <a:r>
              <a:rPr lang="cs-CZ" altLang="en-US" sz="1600" dirty="0">
                <a:solidFill>
                  <a:srgbClr val="333399"/>
                </a:solidFill>
                <a:latin typeface="Arial" pitchFamily="34" charset="0"/>
                <a:hlinkClick r:id="rId4"/>
              </a:rPr>
              <a:t>www.</a:t>
            </a:r>
            <a:r>
              <a:rPr lang="cs-CZ" altLang="en-US" sz="1600" dirty="0" err="1">
                <a:solidFill>
                  <a:srgbClr val="333399"/>
                </a:solidFill>
                <a:latin typeface="Arial" pitchFamily="34" charset="0"/>
                <a:hlinkClick r:id="rId4"/>
              </a:rPr>
              <a:t>csebr.cz</a:t>
            </a:r>
            <a:r>
              <a:rPr lang="cs-CZ" altLang="en-US" sz="1600" dirty="0">
                <a:solidFill>
                  <a:srgbClr val="333399"/>
                </a:solidFill>
                <a:latin typeface="Arial" pitchFamily="34" charset="0"/>
                <a:hlinkClick r:id="rId4"/>
              </a:rPr>
              <a:t>/</a:t>
            </a:r>
            <a:r>
              <a:rPr lang="cs-CZ" altLang="en-US" sz="1600" dirty="0" err="1">
                <a:solidFill>
                  <a:srgbClr val="333399"/>
                </a:solidFill>
                <a:latin typeface="Arial" pitchFamily="34" charset="0"/>
                <a:hlinkClick r:id="rId4"/>
              </a:rPr>
              <a:t>scerin</a:t>
            </a:r>
            <a:endParaRPr lang="cs-CZ" altLang="en-US" sz="1600" dirty="0">
              <a:solidFill>
                <a:srgbClr val="333399"/>
              </a:solidFill>
              <a:latin typeface="Arial" pitchFamily="34" charset="0"/>
            </a:endParaRPr>
          </a:p>
          <a:p>
            <a:pPr algn="ctr" eaLnBrk="0" hangingPunct="0"/>
            <a:endParaRPr lang="cs-CZ" altLang="en-US" sz="1600" dirty="0">
              <a:solidFill>
                <a:srgbClr val="333399"/>
              </a:solidFill>
              <a:latin typeface="Arial" pitchFamily="34" charset="0"/>
            </a:endParaRPr>
          </a:p>
          <a:p>
            <a:pPr algn="ctr" eaLnBrk="0" hangingPunct="0"/>
            <a:endParaRPr lang="en-US" altLang="en-US" sz="1600" dirty="0">
              <a:solidFill>
                <a:srgbClr val="333399"/>
              </a:solidFill>
              <a:latin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0" hangingPunct="0">
              <a:defRPr/>
            </a:pPr>
            <a:r>
              <a:rPr lang="cs-CZ" sz="360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SCERIN</a:t>
            </a:r>
          </a:p>
          <a:p>
            <a:pPr>
              <a:defRPr/>
            </a:pP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GOFC-GOLD 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South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Central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cs-CZ" sz="2000" b="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Eastern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 European Regional Information Network</a:t>
            </a:r>
          </a:p>
        </p:txBody>
      </p:sp>
      <p:grpSp>
        <p:nvGrpSpPr>
          <p:cNvPr id="2" name="Skupina 7"/>
          <p:cNvGrpSpPr/>
          <p:nvPr/>
        </p:nvGrpSpPr>
        <p:grpSpPr>
          <a:xfrm>
            <a:off x="0" y="6324600"/>
            <a:ext cx="9144000" cy="594658"/>
            <a:chOff x="0" y="6324600"/>
            <a:chExt cx="9144000" cy="594658"/>
          </a:xfrm>
        </p:grpSpPr>
        <p:pic>
          <p:nvPicPr>
            <p:cNvPr id="9" name="Picture 10" descr="NASA Land Cover Land Use Logo"/>
            <p:cNvPicPr>
              <a:picLocks noChangeAspect="1" noChangeArrowheads="1"/>
            </p:cNvPicPr>
            <p:nvPr/>
          </p:nvPicPr>
          <p:blipFill>
            <a:blip r:embed="rId5" cstate="print"/>
            <a:srcRect b="50000"/>
            <a:stretch>
              <a:fillRect/>
            </a:stretch>
          </p:blipFill>
          <p:spPr bwMode="auto">
            <a:xfrm>
              <a:off x="1905000" y="6374446"/>
              <a:ext cx="2803390" cy="483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 descr=":GOFC-Gold-logo-blktxt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43400" y="6415136"/>
              <a:ext cx="1371600" cy="44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ovéPole 8"/>
            <p:cNvSpPr txBox="1">
              <a:spLocks noChangeArrowheads="1"/>
            </p:cNvSpPr>
            <p:nvPr/>
          </p:nvSpPr>
          <p:spPr bwMode="auto">
            <a:xfrm>
              <a:off x="5715000" y="6396038"/>
              <a:ext cx="3429000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CAUCrin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Kickoff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Meeting, Tbilisi</a:t>
              </a:r>
            </a:p>
            <a:p>
              <a:pPr eaLnBrk="0" hangingPunct="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201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7, 11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September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</a:p>
          </p:txBody>
        </p:sp>
        <p:pic>
          <p:nvPicPr>
            <p:cNvPr id="12" name="Picture 9" descr="Image1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500" y="6400800"/>
              <a:ext cx="47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HSBL_logo02.bmp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41961" y="6324601"/>
              <a:ext cx="61063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C:\Users\pentchev\AppData\Local\Temp\JCET_logo_no_bg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19781" y="6400800"/>
              <a:ext cx="46621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685800" y="6400800"/>
              <a:ext cx="457200" cy="457200"/>
              <a:chOff x="561315" y="415145"/>
              <a:chExt cx="2179673" cy="2268196"/>
            </a:xfrm>
          </p:grpSpPr>
          <p:pic>
            <p:nvPicPr>
              <p:cNvPr id="17" name="Picture 16" descr="NASA-logo.tif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61315" y="415145"/>
                <a:ext cx="1850453" cy="15094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8" name="Picture 4" descr="http://neptune.gsfc.nasa.gov/images/goddardsignature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lum bright="-100000" contrast="-100000"/>
              </a:blip>
              <a:srcRect/>
              <a:stretch>
                <a:fillRect/>
              </a:stretch>
            </p:blipFill>
            <p:spPr bwMode="auto">
              <a:xfrm>
                <a:off x="715540" y="2069850"/>
                <a:ext cx="2025448" cy="613491"/>
              </a:xfrm>
              <a:prstGeom prst="rect">
                <a:avLst/>
              </a:prstGeom>
              <a:noFill/>
            </p:spPr>
          </p:pic>
        </p:grpSp>
        <p:sp>
          <p:nvSpPr>
            <p:cNvPr id="16" name="Obdélník 15"/>
            <p:cNvSpPr/>
            <p:nvPr/>
          </p:nvSpPr>
          <p:spPr bwMode="auto">
            <a:xfrm>
              <a:off x="0" y="6324600"/>
              <a:ext cx="9144000" cy="76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0" y="5565775"/>
            <a:ext cx="9144000" cy="1270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cs-CZ" altLang="en-US"/>
          </a:p>
        </p:txBody>
      </p:sp>
      <p:pic>
        <p:nvPicPr>
          <p:cNvPr id="26629" name="Picture 2" descr="http://csebr.cz/scerin/group2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740636"/>
            <a:ext cx="5486400" cy="364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0" hangingPunct="0">
              <a:defRPr/>
            </a:pPr>
            <a:r>
              <a:rPr lang="cs-CZ" sz="360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SCERIN: </a:t>
            </a:r>
            <a:r>
              <a:rPr lang="cs-CZ" sz="360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Meetings</a:t>
            </a:r>
            <a:endParaRPr lang="cs-CZ" sz="3600" kern="0" dirty="0">
              <a:solidFill>
                <a:srgbClr val="00CC99">
                  <a:lumMod val="50000"/>
                </a:srgbClr>
              </a:solidFill>
              <a:latin typeface="Arial" pitchFamily="34" charset="0"/>
            </a:endParaRPr>
          </a:p>
          <a:p>
            <a:pPr>
              <a:defRPr/>
            </a:pP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GOFC-GOLD 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South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Central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cs-CZ" sz="2000" b="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Eastern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 European Regional Information Network</a:t>
            </a:r>
          </a:p>
        </p:txBody>
      </p:sp>
      <p:grpSp>
        <p:nvGrpSpPr>
          <p:cNvPr id="12" name="Skupina 7"/>
          <p:cNvGrpSpPr/>
          <p:nvPr/>
        </p:nvGrpSpPr>
        <p:grpSpPr>
          <a:xfrm>
            <a:off x="0" y="6324600"/>
            <a:ext cx="9144000" cy="594658"/>
            <a:chOff x="0" y="6324600"/>
            <a:chExt cx="9144000" cy="594658"/>
          </a:xfrm>
        </p:grpSpPr>
        <p:pic>
          <p:nvPicPr>
            <p:cNvPr id="13" name="Picture 10" descr="NASA Land Cover Land Use Logo"/>
            <p:cNvPicPr>
              <a:picLocks noChangeAspect="1" noChangeArrowheads="1"/>
            </p:cNvPicPr>
            <p:nvPr/>
          </p:nvPicPr>
          <p:blipFill>
            <a:blip r:embed="rId3" cstate="print"/>
            <a:srcRect b="50000"/>
            <a:stretch>
              <a:fillRect/>
            </a:stretch>
          </p:blipFill>
          <p:spPr bwMode="auto">
            <a:xfrm>
              <a:off x="1905000" y="6374446"/>
              <a:ext cx="2803390" cy="483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" descr=":GOFC-Gold-logo-blktxt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43400" y="6415136"/>
              <a:ext cx="1371600" cy="44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ovéPole 8"/>
            <p:cNvSpPr txBox="1">
              <a:spLocks noChangeArrowheads="1"/>
            </p:cNvSpPr>
            <p:nvPr/>
          </p:nvSpPr>
          <p:spPr bwMode="auto">
            <a:xfrm>
              <a:off x="5715000" y="6396038"/>
              <a:ext cx="3429000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CAUCrin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Kickoff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Meeting, Tbilisi</a:t>
              </a:r>
            </a:p>
            <a:p>
              <a:pPr eaLnBrk="0" hangingPunct="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201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7, 11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September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</a:p>
          </p:txBody>
        </p:sp>
        <p:pic>
          <p:nvPicPr>
            <p:cNvPr id="17" name="Picture 9" descr="Image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500" y="6400800"/>
              <a:ext cx="47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9" descr="HSBL_logo02.bmp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1961" y="6324601"/>
              <a:ext cx="61063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3" descr="C:\Users\pentchev\AppData\Local\Temp\JCET_logo_no_b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19781" y="6400800"/>
              <a:ext cx="46621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" name="Group 15"/>
            <p:cNvGrpSpPr>
              <a:grpSpLocks/>
            </p:cNvGrpSpPr>
            <p:nvPr/>
          </p:nvGrpSpPr>
          <p:grpSpPr bwMode="auto">
            <a:xfrm>
              <a:off x="685800" y="6400800"/>
              <a:ext cx="457200" cy="457200"/>
              <a:chOff x="561315" y="415145"/>
              <a:chExt cx="2179673" cy="2268196"/>
            </a:xfrm>
          </p:grpSpPr>
          <p:pic>
            <p:nvPicPr>
              <p:cNvPr id="22" name="Picture 16" descr="NASA-logo.tif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61315" y="415145"/>
                <a:ext cx="1850453" cy="15094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3" name="Picture 4" descr="http://neptune.gsfc.nasa.gov/images/goddardsignature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lum bright="-100000" contrast="-100000"/>
              </a:blip>
              <a:srcRect/>
              <a:stretch>
                <a:fillRect/>
              </a:stretch>
            </p:blipFill>
            <p:spPr bwMode="auto">
              <a:xfrm>
                <a:off x="715540" y="2069850"/>
                <a:ext cx="2025448" cy="613491"/>
              </a:xfrm>
              <a:prstGeom prst="rect">
                <a:avLst/>
              </a:prstGeom>
              <a:noFill/>
            </p:spPr>
          </p:pic>
        </p:grpSp>
        <p:sp>
          <p:nvSpPr>
            <p:cNvPr id="21" name="Obdélník 20"/>
            <p:cNvSpPr/>
            <p:nvPr/>
          </p:nvSpPr>
          <p:spPr bwMode="auto">
            <a:xfrm>
              <a:off x="0" y="6324600"/>
              <a:ext cx="9144000" cy="76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24" name="Picture 12" descr="http://csebr.cz/scerin/banne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990600"/>
            <a:ext cx="9144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0" y="5715000"/>
            <a:ext cx="9144000" cy="1270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cs-CZ" altLang="en-US"/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33337" y="2971800"/>
            <a:ext cx="911066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82575" eaLnBrk="0" hangingPunct="0">
              <a:spcBef>
                <a:spcPct val="50000"/>
              </a:spcBef>
              <a:defRPr/>
            </a:pPr>
            <a:r>
              <a:rPr lang="cs-CZ" sz="1600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1. </a:t>
            </a: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SCERIN-1 Meeting</a:t>
            </a:r>
            <a:r>
              <a:rPr lang="cs-CZ" sz="1600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: </a:t>
            </a:r>
            <a:r>
              <a:rPr lang="cs-CZ" sz="1600" b="0" dirty="0">
                <a:latin typeface="Arial" pitchFamily="34" charset="0"/>
              </a:rPr>
              <a:t>17-19 June 2013 </a:t>
            </a:r>
            <a:endParaRPr lang="cs-CZ" sz="1600" u="sng" dirty="0">
              <a:latin typeface="Arial" pitchFamily="34" charset="0"/>
            </a:endParaRPr>
          </a:p>
          <a:p>
            <a:pPr marL="282575" eaLnBrk="0" hangingPunct="0">
              <a:spcBef>
                <a:spcPct val="50000"/>
              </a:spcBef>
              <a:defRPr/>
            </a:pPr>
            <a:r>
              <a:rPr lang="en-US" sz="1600" b="0" dirty="0">
                <a:solidFill>
                  <a:srgbClr val="92D050"/>
                </a:solidFill>
                <a:latin typeface="Arial" pitchFamily="34" charset="0"/>
              </a:rPr>
              <a:t>“</a:t>
            </a:r>
            <a:r>
              <a:rPr lang="en-US" sz="1600" dirty="0">
                <a:solidFill>
                  <a:srgbClr val="92D050"/>
                </a:solidFill>
                <a:latin typeface="Arial" pitchFamily="34" charset="0"/>
              </a:rPr>
              <a:t>"Monitoring Land Cover Changes &amp; Forest Condition" </a:t>
            </a:r>
            <a:endParaRPr lang="cs-CZ" sz="1600" b="0" dirty="0">
              <a:solidFill>
                <a:srgbClr val="92D050"/>
              </a:solidFill>
              <a:latin typeface="Arial" pitchFamily="34" charset="0"/>
            </a:endParaRPr>
          </a:p>
          <a:p>
            <a:pPr marL="282575" eaLnBrk="0" hangingPunct="0">
              <a:spcBef>
                <a:spcPct val="50000"/>
              </a:spcBef>
              <a:defRPr/>
            </a:pPr>
            <a:r>
              <a:rPr lang="cs-CZ" sz="1600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2. </a:t>
            </a:r>
            <a:r>
              <a:rPr lang="cs-CZ" sz="1600" u="sng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Scientifc</a:t>
            </a:r>
            <a:r>
              <a:rPr lang="cs-CZ" sz="1600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cs-CZ" sz="1600" u="sng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Field</a:t>
            </a:r>
            <a:r>
              <a:rPr lang="cs-CZ" sz="1600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Trip in coordination with</a:t>
            </a:r>
            <a:r>
              <a:rPr lang="cs-CZ" sz="1600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IGU LUCC</a:t>
            </a: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cs-CZ" sz="1600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: </a:t>
            </a:r>
            <a:r>
              <a:rPr lang="cs-CZ" sz="1600" b="0" dirty="0">
                <a:latin typeface="Arial" pitchFamily="34" charset="0"/>
              </a:rPr>
              <a:t>19 June 2013</a:t>
            </a:r>
          </a:p>
          <a:p>
            <a:pPr marL="282575" eaLnBrk="0" hangingPunct="0">
              <a:spcBef>
                <a:spcPct val="50000"/>
              </a:spcBef>
              <a:defRPr/>
            </a:pPr>
            <a:r>
              <a:rPr lang="cs-CZ" sz="1600" b="0" dirty="0">
                <a:latin typeface="Arial" pitchFamily="34" charset="0"/>
              </a:rPr>
              <a:t>„ LCLUC in Sokolov Region in </a:t>
            </a:r>
            <a:r>
              <a:rPr lang="cs-CZ" sz="1600" b="0" dirty="0" err="1">
                <a:latin typeface="Arial" pitchFamily="34" charset="0"/>
              </a:rPr>
              <a:t>Northwestern</a:t>
            </a:r>
            <a:r>
              <a:rPr lang="cs-CZ" sz="1600" b="0" dirty="0">
                <a:latin typeface="Arial" pitchFamily="34" charset="0"/>
              </a:rPr>
              <a:t> Bohemia </a:t>
            </a:r>
            <a:r>
              <a:rPr lang="cs-CZ" sz="1600" b="0" dirty="0" err="1">
                <a:latin typeface="Arial" pitchFamily="34" charset="0"/>
              </a:rPr>
              <a:t>affected</a:t>
            </a:r>
            <a:r>
              <a:rPr lang="cs-CZ" sz="1600" b="0" dirty="0">
                <a:latin typeface="Arial" pitchFamily="34" charset="0"/>
              </a:rPr>
              <a:t> by </a:t>
            </a:r>
            <a:r>
              <a:rPr lang="cs-CZ" sz="1600" b="0" dirty="0" err="1">
                <a:latin typeface="Arial" pitchFamily="34" charset="0"/>
              </a:rPr>
              <a:t>mining</a:t>
            </a:r>
            <a:r>
              <a:rPr lang="cs-CZ" sz="1600" b="0" dirty="0">
                <a:latin typeface="Arial" pitchFamily="34" charset="0"/>
              </a:rPr>
              <a:t> </a:t>
            </a:r>
            <a:r>
              <a:rPr lang="cs-CZ" sz="1600" b="0" dirty="0" err="1">
                <a:latin typeface="Arial" pitchFamily="34" charset="0"/>
              </a:rPr>
              <a:t>activties</a:t>
            </a:r>
            <a:r>
              <a:rPr lang="cs-CZ" sz="1600" b="0" dirty="0">
                <a:latin typeface="Arial" pitchFamily="34" charset="0"/>
              </a:rPr>
              <a:t>“ (</a:t>
            </a:r>
            <a:r>
              <a:rPr lang="cs-CZ" sz="1600" b="0" dirty="0" err="1">
                <a:latin typeface="Arial" pitchFamily="34" charset="0"/>
              </a:rPr>
              <a:t>scientific</a:t>
            </a:r>
            <a:r>
              <a:rPr lang="cs-CZ" sz="1600" b="0" dirty="0">
                <a:latin typeface="Arial" pitchFamily="34" charset="0"/>
              </a:rPr>
              <a:t> </a:t>
            </a:r>
            <a:r>
              <a:rPr lang="cs-CZ" sz="1600" b="0" dirty="0" err="1">
                <a:latin typeface="Arial" pitchFamily="34" charset="0"/>
              </a:rPr>
              <a:t>trip</a:t>
            </a:r>
            <a:r>
              <a:rPr lang="cs-CZ" sz="1600" b="0" dirty="0">
                <a:latin typeface="Arial" pitchFamily="34" charset="0"/>
              </a:rPr>
              <a:t>)</a:t>
            </a:r>
          </a:p>
          <a:p>
            <a:pPr marL="282575" eaLnBrk="0" hangingPunct="0">
              <a:spcBef>
                <a:spcPct val="50000"/>
              </a:spcBef>
              <a:defRPr/>
            </a:pPr>
            <a:r>
              <a:rPr lang="cs-CZ" sz="1600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3. Trans-</a:t>
            </a:r>
            <a:r>
              <a:rPr lang="cs-CZ" sz="1600" u="sng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Atlantic</a:t>
            </a:r>
            <a:r>
              <a:rPr lang="cs-CZ" sz="1600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T</a:t>
            </a: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raining</a:t>
            </a:r>
            <a:r>
              <a:rPr lang="cs-CZ" sz="1600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in </a:t>
            </a:r>
            <a:r>
              <a:rPr lang="cs-CZ" sz="1600" u="sng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collaboration</a:t>
            </a:r>
            <a:r>
              <a:rPr lang="cs-CZ" sz="1600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cs-CZ" sz="1600" u="sng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with</a:t>
            </a:r>
            <a:r>
              <a:rPr lang="cs-CZ" sz="1600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ESA:  </a:t>
            </a:r>
            <a:r>
              <a:rPr lang="cs-CZ" sz="1600" b="0" dirty="0">
                <a:latin typeface="Arial" pitchFamily="34" charset="0"/>
              </a:rPr>
              <a:t>20-21 June</a:t>
            </a:r>
            <a:r>
              <a:rPr lang="en-US" sz="1600" b="0" dirty="0">
                <a:latin typeface="Arial" pitchFamily="34" charset="0"/>
              </a:rPr>
              <a:t> </a:t>
            </a:r>
            <a:r>
              <a:rPr lang="cs-CZ" sz="1600" b="0" dirty="0">
                <a:latin typeface="Arial" pitchFamily="34" charset="0"/>
              </a:rPr>
              <a:t>2013 </a:t>
            </a:r>
            <a:r>
              <a:rPr lang="en-US" sz="1600" b="0" dirty="0">
                <a:latin typeface="Arial" pitchFamily="34" charset="0"/>
              </a:rPr>
              <a:t>“Classification methods in Land-Use/Land-Cover Change” </a:t>
            </a:r>
            <a:endParaRPr lang="cs-CZ" sz="1600" b="0" dirty="0">
              <a:latin typeface="Arial" pitchFamily="34" charset="0"/>
            </a:endParaRPr>
          </a:p>
          <a:p>
            <a:pPr marL="282575" eaLnBrk="0" hangingPunct="0">
              <a:spcBef>
                <a:spcPct val="50000"/>
              </a:spcBef>
              <a:defRPr/>
            </a:pP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4. IGU LUCC meeting: </a:t>
            </a:r>
            <a:r>
              <a:rPr lang="en-US" sz="1600" b="0" dirty="0">
                <a:latin typeface="Arial" pitchFamily="34" charset="0"/>
              </a:rPr>
              <a:t>20-22 June, 2013</a:t>
            </a:r>
            <a:r>
              <a:rPr lang="cs-CZ" sz="1600" b="0" dirty="0">
                <a:latin typeface="Arial" pitchFamily="34" charset="0"/>
              </a:rPr>
              <a:t>, </a:t>
            </a:r>
            <a:r>
              <a:rPr lang="cs-CZ" sz="1600" b="0" dirty="0" err="1">
                <a:latin typeface="Arial" pitchFamily="34" charset="0"/>
              </a:rPr>
              <a:t>Prague</a:t>
            </a:r>
            <a:r>
              <a:rPr lang="cs-CZ" sz="1600" b="0" dirty="0">
                <a:latin typeface="Arial" pitchFamily="34" charset="0"/>
              </a:rPr>
              <a:t> </a:t>
            </a:r>
            <a:endParaRPr lang="cs-CZ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marL="282575" eaLnBrk="0" hangingPunct="0">
              <a:spcBef>
                <a:spcPct val="50000"/>
              </a:spcBef>
              <a:defRPr/>
            </a:pPr>
            <a:r>
              <a:rPr lang="cs-CZ" sz="1600" b="0" dirty="0">
                <a:latin typeface="Arial" pitchFamily="34" charset="0"/>
              </a:rPr>
              <a:t>„</a:t>
            </a:r>
            <a:r>
              <a:rPr lang="en-US" sz="1600" b="0" dirty="0">
                <a:latin typeface="Arial" pitchFamily="34" charset="0"/>
              </a:rPr>
              <a:t>International Geographical</a:t>
            </a:r>
            <a:r>
              <a:rPr lang="cs-CZ" sz="1600" b="0" dirty="0">
                <a:latin typeface="Arial" pitchFamily="34" charset="0"/>
              </a:rPr>
              <a:t> Union LUCC </a:t>
            </a:r>
            <a:r>
              <a:rPr lang="cs-CZ" sz="1600" b="0" dirty="0" err="1">
                <a:latin typeface="Arial" pitchFamily="34" charset="0"/>
              </a:rPr>
              <a:t>workgroup</a:t>
            </a:r>
            <a:r>
              <a:rPr lang="en-US" sz="1600" b="0" dirty="0">
                <a:latin typeface="Arial" pitchFamily="34" charset="0"/>
              </a:rPr>
              <a:t> meeting</a:t>
            </a:r>
            <a:r>
              <a:rPr lang="cs-CZ" sz="1600" b="0" dirty="0">
                <a:latin typeface="Arial" pitchFamily="34" charset="0"/>
              </a:rPr>
              <a:t>“ </a:t>
            </a:r>
            <a:endParaRPr lang="en-US" sz="1600" b="0" dirty="0">
              <a:latin typeface="Arial" pitchFamily="34" charset="0"/>
            </a:endParaRPr>
          </a:p>
          <a:p>
            <a:pPr marL="282575" eaLnBrk="0" hangingPunct="0">
              <a:spcBef>
                <a:spcPct val="50000"/>
              </a:spcBef>
              <a:defRPr/>
            </a:pPr>
            <a:endParaRPr lang="cs-CZ" sz="16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5606" name="Obdélník 22"/>
          <p:cNvSpPr>
            <a:spLocks noChangeArrowheads="1"/>
          </p:cNvSpPr>
          <p:nvPr/>
        </p:nvSpPr>
        <p:spPr bwMode="auto">
          <a:xfrm>
            <a:off x="228600" y="2667000"/>
            <a:ext cx="89154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400" dirty="0">
                <a:solidFill>
                  <a:srgbClr val="3333FF"/>
                </a:solidFill>
                <a:latin typeface="Arial" pitchFamily="34" charset="0"/>
              </a:rPr>
              <a:t>collaboration between the existing networks in the region</a:t>
            </a:r>
            <a:endParaRPr lang="cs-CZ" altLang="en-US" sz="2400" dirty="0">
              <a:solidFill>
                <a:srgbClr val="3333FF"/>
              </a:solidFill>
            </a:endParaRPr>
          </a:p>
        </p:txBody>
      </p:sp>
      <p:pic>
        <p:nvPicPr>
          <p:cNvPr id="25607" name="Picture 12" descr="http://csebr.cz/scerin/ba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0" hangingPunct="0">
              <a:defRPr/>
            </a:pPr>
            <a:r>
              <a:rPr lang="cs-CZ" sz="360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SCERIN: </a:t>
            </a:r>
            <a:r>
              <a:rPr lang="cs-CZ" sz="360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Meetings</a:t>
            </a:r>
            <a:endParaRPr lang="cs-CZ" sz="3600" kern="0" dirty="0">
              <a:solidFill>
                <a:srgbClr val="00CC99">
                  <a:lumMod val="50000"/>
                </a:srgbClr>
              </a:solidFill>
              <a:latin typeface="Arial" pitchFamily="34" charset="0"/>
            </a:endParaRPr>
          </a:p>
          <a:p>
            <a:pPr>
              <a:defRPr/>
            </a:pP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GOFC-GOLD 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South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Central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cs-CZ" sz="2000" b="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Eastern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 European Regional Information Network</a:t>
            </a:r>
          </a:p>
        </p:txBody>
      </p:sp>
      <p:grpSp>
        <p:nvGrpSpPr>
          <p:cNvPr id="14" name="Skupina 7"/>
          <p:cNvGrpSpPr/>
          <p:nvPr/>
        </p:nvGrpSpPr>
        <p:grpSpPr>
          <a:xfrm>
            <a:off x="0" y="6400800"/>
            <a:ext cx="9144000" cy="594658"/>
            <a:chOff x="0" y="6324600"/>
            <a:chExt cx="9144000" cy="594658"/>
          </a:xfrm>
        </p:grpSpPr>
        <p:pic>
          <p:nvPicPr>
            <p:cNvPr id="15" name="Picture 10" descr="NASA Land Cover Land Use Logo"/>
            <p:cNvPicPr>
              <a:picLocks noChangeAspect="1" noChangeArrowheads="1"/>
            </p:cNvPicPr>
            <p:nvPr/>
          </p:nvPicPr>
          <p:blipFill>
            <a:blip r:embed="rId3" cstate="print"/>
            <a:srcRect b="50000"/>
            <a:stretch>
              <a:fillRect/>
            </a:stretch>
          </p:blipFill>
          <p:spPr bwMode="auto">
            <a:xfrm>
              <a:off x="1905000" y="6374446"/>
              <a:ext cx="2803390" cy="483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" descr=":GOFC-Gold-logo-blktxt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43400" y="6415136"/>
              <a:ext cx="1371600" cy="44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ovéPole 8"/>
            <p:cNvSpPr txBox="1">
              <a:spLocks noChangeArrowheads="1"/>
            </p:cNvSpPr>
            <p:nvPr/>
          </p:nvSpPr>
          <p:spPr bwMode="auto">
            <a:xfrm>
              <a:off x="5715000" y="6396038"/>
              <a:ext cx="3429000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CAUCrin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Kickoff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Meeting, Tbilisi</a:t>
              </a:r>
            </a:p>
            <a:p>
              <a:pPr eaLnBrk="0" hangingPunct="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201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7, 11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September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</a:p>
          </p:txBody>
        </p:sp>
        <p:pic>
          <p:nvPicPr>
            <p:cNvPr id="18" name="Picture 9" descr="Image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500" y="6400800"/>
              <a:ext cx="47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9" descr="HSBL_logo02.bmp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1961" y="6324601"/>
              <a:ext cx="61063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3" descr="C:\Users\pentchev\AppData\Local\Temp\JCET_logo_no_b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19781" y="6400800"/>
              <a:ext cx="46621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" name="Group 15"/>
            <p:cNvGrpSpPr>
              <a:grpSpLocks/>
            </p:cNvGrpSpPr>
            <p:nvPr/>
          </p:nvGrpSpPr>
          <p:grpSpPr bwMode="auto">
            <a:xfrm>
              <a:off x="685800" y="6400800"/>
              <a:ext cx="457200" cy="457200"/>
              <a:chOff x="561315" y="415145"/>
              <a:chExt cx="2179673" cy="2268196"/>
            </a:xfrm>
          </p:grpSpPr>
          <p:pic>
            <p:nvPicPr>
              <p:cNvPr id="23" name="Picture 16" descr="NASA-logo.tif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61315" y="415145"/>
                <a:ext cx="1850453" cy="15094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4" name="Picture 4" descr="http://neptune.gsfc.nasa.gov/images/goddardsignature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lum bright="-100000" contrast="-100000"/>
              </a:blip>
              <a:srcRect/>
              <a:stretch>
                <a:fillRect/>
              </a:stretch>
            </p:blipFill>
            <p:spPr bwMode="auto">
              <a:xfrm>
                <a:off x="715540" y="2069850"/>
                <a:ext cx="2025448" cy="613491"/>
              </a:xfrm>
              <a:prstGeom prst="rect">
                <a:avLst/>
              </a:prstGeom>
              <a:noFill/>
            </p:spPr>
          </p:pic>
        </p:grpSp>
        <p:sp>
          <p:nvSpPr>
            <p:cNvPr id="22" name="Obdélník 21"/>
            <p:cNvSpPr/>
            <p:nvPr/>
          </p:nvSpPr>
          <p:spPr bwMode="auto">
            <a:xfrm>
              <a:off x="0" y="6324600"/>
              <a:ext cx="9144000" cy="76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10" descr="http://ts2.mm.bing.net/th?id=H.4746038622881521&amp;pid=1.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7" b="45354"/>
          <a:stretch>
            <a:fillRect/>
          </a:stretch>
        </p:blipFill>
        <p:spPr bwMode="auto">
          <a:xfrm>
            <a:off x="152400" y="3072062"/>
            <a:ext cx="129857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219200" y="3352800"/>
            <a:ext cx="7543800" cy="286232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cs-CZ" sz="2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Premysl</a:t>
            </a:r>
            <a:r>
              <a:rPr lang="cs-CZ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Stych</a:t>
            </a:r>
            <a:br>
              <a:rPr lang="cs-CZ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Department </a:t>
            </a:r>
            <a:r>
              <a:rPr lang="cs-CZ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Applied</a:t>
            </a:r>
            <a:r>
              <a:rPr lang="cs-CZ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Geoinformatics</a:t>
            </a:r>
            <a:r>
              <a:rPr lang="cs-CZ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cs-CZ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Cartography</a:t>
            </a:r>
            <a:r>
              <a:rPr lang="cs-CZ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Faculty</a:t>
            </a:r>
            <a:r>
              <a:rPr lang="cs-CZ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Science</a:t>
            </a:r>
            <a:br>
              <a:rPr lang="cs-CZ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Charles University </a:t>
            </a:r>
            <a:r>
              <a:rPr lang="cs-CZ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Prague</a:t>
            </a:r>
            <a:r>
              <a:rPr lang="cs-CZ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cs-CZ" sz="2000" dirty="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>
              <a:defRPr/>
            </a:pPr>
            <a:endParaRPr lang="cs-CZ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cs-CZ" sz="2000" dirty="0" err="1">
                <a:solidFill>
                  <a:srgbClr val="FFFF00"/>
                </a:solidFill>
                <a:latin typeface="Arial" pitchFamily="34" charset="0"/>
              </a:rPr>
              <a:t>Francesco</a:t>
            </a:r>
            <a:r>
              <a:rPr lang="cs-CZ" sz="2000" dirty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cs-CZ" sz="2000" dirty="0" err="1">
                <a:solidFill>
                  <a:srgbClr val="FFFF00"/>
                </a:solidFill>
                <a:latin typeface="Arial" pitchFamily="34" charset="0"/>
              </a:rPr>
              <a:t>Sarti</a:t>
            </a:r>
            <a:r>
              <a:rPr lang="cs-CZ" sz="2000" dirty="0">
                <a:solidFill>
                  <a:srgbClr val="FFFF00"/>
                </a:solidFill>
                <a:latin typeface="Arial" pitchFamily="34" charset="0"/>
              </a:rPr>
              <a:t> – ESA</a:t>
            </a:r>
          </a:p>
          <a:p>
            <a:pPr eaLnBrk="0" hangingPunct="0">
              <a:defRPr/>
            </a:pPr>
            <a:endParaRPr lang="cs-CZ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cs-CZ" sz="2000" dirty="0">
              <a:solidFill>
                <a:srgbClr val="FFFF00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cs-CZ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Garik</a:t>
            </a:r>
            <a:r>
              <a:rPr lang="cs-CZ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Gutman</a:t>
            </a:r>
            <a:r>
              <a:rPr lang="cs-CZ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- NASA</a:t>
            </a:r>
          </a:p>
        </p:txBody>
      </p:sp>
      <p:sp>
        <p:nvSpPr>
          <p:cNvPr id="8" name="Obdélník 7"/>
          <p:cNvSpPr/>
          <p:nvPr/>
        </p:nvSpPr>
        <p:spPr>
          <a:xfrm>
            <a:off x="1371600" y="2514600"/>
            <a:ext cx="815340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eaLnBrk="0" hangingPunct="0">
              <a:spcBef>
                <a:spcPct val="50000"/>
              </a:spcBef>
              <a:defRPr/>
            </a:pPr>
            <a:r>
              <a:rPr lang="cs-CZ" sz="2000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Trans-</a:t>
            </a:r>
            <a:r>
              <a:rPr lang="cs-CZ" sz="2000" u="sng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Atlantic</a:t>
            </a:r>
            <a:r>
              <a:rPr lang="cs-CZ" sz="2000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T</a:t>
            </a:r>
            <a:r>
              <a:rPr lang="en-US" sz="2000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raining</a:t>
            </a:r>
            <a:r>
              <a:rPr lang="cs-CZ" sz="2000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in </a:t>
            </a:r>
            <a:r>
              <a:rPr lang="cs-CZ" sz="2000" u="sng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collaboration</a:t>
            </a:r>
            <a:r>
              <a:rPr lang="cs-CZ" sz="2000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cs-CZ" sz="2000" u="sng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with</a:t>
            </a:r>
            <a:r>
              <a:rPr lang="cs-CZ" sz="2000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NASA </a:t>
            </a:r>
            <a:r>
              <a:rPr lang="cs-CZ" sz="2000" u="sng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and</a:t>
            </a:r>
            <a:r>
              <a:rPr lang="cs-CZ" sz="2000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ESA:  </a:t>
            </a:r>
          </a:p>
          <a:p>
            <a:pPr marL="282575" eaLnBrk="0" hangingPunct="0">
              <a:spcBef>
                <a:spcPct val="50000"/>
              </a:spcBef>
              <a:defRPr/>
            </a:pPr>
            <a:r>
              <a:rPr lang="cs-CZ" sz="1800" b="0" dirty="0">
                <a:latin typeface="Arial" pitchFamily="34" charset="0"/>
              </a:rPr>
              <a:t>2013 </a:t>
            </a:r>
            <a:r>
              <a:rPr lang="en-US" sz="1800" b="0" dirty="0">
                <a:latin typeface="Arial" pitchFamily="34" charset="0"/>
              </a:rPr>
              <a:t>“Classification methods in Land-Use/Land-Cover Change” </a:t>
            </a:r>
            <a:endParaRPr lang="cs-CZ" sz="1800" b="0" dirty="0">
              <a:latin typeface="Arial" pitchFamily="34" charset="0"/>
            </a:endParaRPr>
          </a:p>
        </p:txBody>
      </p:sp>
      <p:pic>
        <p:nvPicPr>
          <p:cNvPr id="113666" name="Picture 2" descr="https://encrypted-tbn3.gstatic.com/images?q=tbn:ANd9GcS2HHdPAz2bbC6_WG6l_aCHAvwb2PjNPiGHBkhGm5hz8cYX88xnRdifrZ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062662"/>
            <a:ext cx="685800" cy="1066800"/>
          </a:xfrm>
          <a:prstGeom prst="rect">
            <a:avLst/>
          </a:prstGeom>
          <a:noFill/>
        </p:spPr>
      </p:pic>
      <p:pic>
        <p:nvPicPr>
          <p:cNvPr id="88066" name="Picture 2" descr="Výsledek obrázku pro garik gutman nas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205662"/>
            <a:ext cx="990600" cy="1042738"/>
          </a:xfrm>
          <a:prstGeom prst="rect">
            <a:avLst/>
          </a:prstGeom>
          <a:noFill/>
        </p:spPr>
      </p:pic>
      <p:pic>
        <p:nvPicPr>
          <p:cNvPr id="10" name="Picture 12" descr="http://csebr.cz/scerin/bann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90600"/>
            <a:ext cx="9144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0" hangingPunct="0">
              <a:defRPr/>
            </a:pPr>
            <a:r>
              <a:rPr lang="cs-CZ" sz="360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SCERIN: </a:t>
            </a:r>
            <a:r>
              <a:rPr lang="cs-CZ" sz="360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Meetings</a:t>
            </a:r>
            <a:endParaRPr lang="cs-CZ" sz="3600" kern="0" dirty="0">
              <a:solidFill>
                <a:srgbClr val="00CC99">
                  <a:lumMod val="50000"/>
                </a:srgbClr>
              </a:solidFill>
              <a:latin typeface="Arial" pitchFamily="34" charset="0"/>
            </a:endParaRPr>
          </a:p>
          <a:p>
            <a:pPr>
              <a:defRPr/>
            </a:pP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GOFC-GOLD 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South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Central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cs-CZ" sz="2000" b="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Eastern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 European Regional Information Network</a:t>
            </a:r>
          </a:p>
        </p:txBody>
      </p:sp>
      <p:grpSp>
        <p:nvGrpSpPr>
          <p:cNvPr id="12" name="Skupina 7"/>
          <p:cNvGrpSpPr/>
          <p:nvPr/>
        </p:nvGrpSpPr>
        <p:grpSpPr>
          <a:xfrm>
            <a:off x="0" y="6400800"/>
            <a:ext cx="9144000" cy="594658"/>
            <a:chOff x="0" y="6324600"/>
            <a:chExt cx="9144000" cy="594658"/>
          </a:xfrm>
        </p:grpSpPr>
        <p:pic>
          <p:nvPicPr>
            <p:cNvPr id="13" name="Picture 10" descr="NASA Land Cover Land Use Logo"/>
            <p:cNvPicPr>
              <a:picLocks noChangeAspect="1" noChangeArrowheads="1"/>
            </p:cNvPicPr>
            <p:nvPr/>
          </p:nvPicPr>
          <p:blipFill>
            <a:blip r:embed="rId7" cstate="print"/>
            <a:srcRect b="50000"/>
            <a:stretch>
              <a:fillRect/>
            </a:stretch>
          </p:blipFill>
          <p:spPr bwMode="auto">
            <a:xfrm>
              <a:off x="1905000" y="6374446"/>
              <a:ext cx="2803390" cy="483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" descr=":GOFC-Gold-logo-blktxt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43400" y="6415136"/>
              <a:ext cx="1371600" cy="44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ovéPole 8"/>
            <p:cNvSpPr txBox="1">
              <a:spLocks noChangeArrowheads="1"/>
            </p:cNvSpPr>
            <p:nvPr/>
          </p:nvSpPr>
          <p:spPr bwMode="auto">
            <a:xfrm>
              <a:off x="5715000" y="6396038"/>
              <a:ext cx="3429000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CAUCrin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Kickoff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Meeting, Tbilisi</a:t>
              </a:r>
            </a:p>
            <a:p>
              <a:pPr eaLnBrk="0" hangingPunct="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201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7, 11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September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</a:p>
          </p:txBody>
        </p:sp>
        <p:pic>
          <p:nvPicPr>
            <p:cNvPr id="16" name="Picture 9" descr="Image1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7500" y="6400800"/>
              <a:ext cx="47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9" descr="HSBL_logo02.bmp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141961" y="6324601"/>
              <a:ext cx="61063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3" descr="C:\Users\pentchev\AppData\Local\Temp\JCET_logo_no_bg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819781" y="6400800"/>
              <a:ext cx="46621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Group 15"/>
            <p:cNvGrpSpPr>
              <a:grpSpLocks/>
            </p:cNvGrpSpPr>
            <p:nvPr/>
          </p:nvGrpSpPr>
          <p:grpSpPr bwMode="auto">
            <a:xfrm>
              <a:off x="685800" y="6400800"/>
              <a:ext cx="457200" cy="457200"/>
              <a:chOff x="561315" y="415145"/>
              <a:chExt cx="2179673" cy="2268196"/>
            </a:xfrm>
          </p:grpSpPr>
          <p:pic>
            <p:nvPicPr>
              <p:cNvPr id="21" name="Picture 16" descr="NASA-logo.tif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561315" y="415145"/>
                <a:ext cx="1850453" cy="15094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2" name="Picture 4" descr="http://neptune.gsfc.nasa.gov/images/goddardsignature.png"/>
              <p:cNvPicPr>
                <a:picLocks noChangeAspect="1" noChangeArrowheads="1"/>
              </p:cNvPicPr>
              <p:nvPr/>
            </p:nvPicPr>
            <p:blipFill>
              <a:blip r:embed="rId13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lum bright="-100000" contrast="-100000"/>
              </a:blip>
              <a:srcRect/>
              <a:stretch>
                <a:fillRect/>
              </a:stretch>
            </p:blipFill>
            <p:spPr bwMode="auto">
              <a:xfrm>
                <a:off x="715540" y="2069850"/>
                <a:ext cx="2025448" cy="613491"/>
              </a:xfrm>
              <a:prstGeom prst="rect">
                <a:avLst/>
              </a:prstGeom>
              <a:noFill/>
            </p:spPr>
          </p:pic>
        </p:grpSp>
        <p:sp>
          <p:nvSpPr>
            <p:cNvPr id="20" name="Obdélník 19"/>
            <p:cNvSpPr/>
            <p:nvPr/>
          </p:nvSpPr>
          <p:spPr bwMode="auto">
            <a:xfrm>
              <a:off x="0" y="6324600"/>
              <a:ext cx="9144000" cy="76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9694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04800" y="3200400"/>
            <a:ext cx="8534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eaLnBrk="0" hangingPunct="0">
              <a:spcBef>
                <a:spcPct val="50000"/>
              </a:spcBef>
              <a:defRPr/>
            </a:pPr>
            <a:r>
              <a:rPr lang="cs-CZ" sz="32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Initial</a:t>
            </a:r>
            <a:r>
              <a:rPr lang="cs-CZ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cs-CZ" sz="32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Capacity</a:t>
            </a:r>
            <a:r>
              <a:rPr lang="cs-CZ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cs-CZ" sz="32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Building</a:t>
            </a:r>
            <a:r>
              <a:rPr lang="cs-CZ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cs-CZ" sz="32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Goal</a:t>
            </a:r>
            <a:r>
              <a:rPr lang="cs-CZ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cs-CZ" sz="32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Achieved</a:t>
            </a:r>
            <a:endParaRPr lang="cs-CZ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marL="282575" eaLnBrk="0" hangingPunct="0">
              <a:spcBef>
                <a:spcPct val="50000"/>
              </a:spcBef>
              <a:defRPr/>
            </a:pPr>
            <a:endParaRPr lang="cs-CZ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marL="282575" eaLnBrk="0" hangingPunct="0">
              <a:spcBef>
                <a:spcPct val="50000"/>
              </a:spcBef>
              <a:defRPr/>
            </a:pPr>
            <a:r>
              <a:rPr lang="cs-CZ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TAT </a:t>
            </a:r>
            <a:r>
              <a:rPr lang="cs-CZ" sz="32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organized</a:t>
            </a:r>
            <a:r>
              <a:rPr lang="cs-CZ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cs-CZ" sz="32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annually</a:t>
            </a:r>
            <a:r>
              <a:rPr lang="cs-CZ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as </a:t>
            </a:r>
            <a:r>
              <a:rPr lang="cs-CZ" sz="32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joined</a:t>
            </a:r>
            <a:r>
              <a:rPr lang="cs-CZ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cs-CZ" sz="32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activity</a:t>
            </a:r>
            <a:r>
              <a:rPr lang="cs-CZ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to a SCERIN Meeting </a:t>
            </a:r>
          </a:p>
        </p:txBody>
      </p:sp>
      <p:pic>
        <p:nvPicPr>
          <p:cNvPr id="10" name="Picture 12" descr="http://csebr.cz/scerin/ba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9144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0" hangingPunct="0">
              <a:defRPr/>
            </a:pPr>
            <a:r>
              <a:rPr lang="cs-CZ" sz="360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SCERIN: </a:t>
            </a:r>
            <a:r>
              <a:rPr lang="cs-CZ" sz="360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Meetings</a:t>
            </a:r>
            <a:endParaRPr lang="cs-CZ" sz="3600" kern="0" dirty="0">
              <a:solidFill>
                <a:srgbClr val="00CC99">
                  <a:lumMod val="50000"/>
                </a:srgbClr>
              </a:solidFill>
              <a:latin typeface="Arial" pitchFamily="34" charset="0"/>
            </a:endParaRPr>
          </a:p>
          <a:p>
            <a:pPr>
              <a:defRPr/>
            </a:pP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GOFC-GOLD 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South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Central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cs-CZ" sz="2000" b="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Eastern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 European Regional Information Network</a:t>
            </a:r>
          </a:p>
        </p:txBody>
      </p:sp>
      <p:grpSp>
        <p:nvGrpSpPr>
          <p:cNvPr id="12" name="Skupina 7"/>
          <p:cNvGrpSpPr/>
          <p:nvPr/>
        </p:nvGrpSpPr>
        <p:grpSpPr>
          <a:xfrm>
            <a:off x="0" y="6400800"/>
            <a:ext cx="9144000" cy="594658"/>
            <a:chOff x="0" y="6324600"/>
            <a:chExt cx="9144000" cy="594658"/>
          </a:xfrm>
        </p:grpSpPr>
        <p:pic>
          <p:nvPicPr>
            <p:cNvPr id="13" name="Picture 10" descr="NASA Land Cover Land Use Logo"/>
            <p:cNvPicPr>
              <a:picLocks noChangeAspect="1" noChangeArrowheads="1"/>
            </p:cNvPicPr>
            <p:nvPr/>
          </p:nvPicPr>
          <p:blipFill>
            <a:blip r:embed="rId4" cstate="print"/>
            <a:srcRect b="50000"/>
            <a:stretch>
              <a:fillRect/>
            </a:stretch>
          </p:blipFill>
          <p:spPr bwMode="auto">
            <a:xfrm>
              <a:off x="1905000" y="6374446"/>
              <a:ext cx="2803390" cy="483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" descr=":GOFC-Gold-logo-blktxt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43400" y="6415136"/>
              <a:ext cx="1371600" cy="44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ovéPole 8"/>
            <p:cNvSpPr txBox="1">
              <a:spLocks noChangeArrowheads="1"/>
            </p:cNvSpPr>
            <p:nvPr/>
          </p:nvSpPr>
          <p:spPr bwMode="auto">
            <a:xfrm>
              <a:off x="5715000" y="6396038"/>
              <a:ext cx="3429000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CAUCrin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Kickoff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Meeting, Tbilisi</a:t>
              </a:r>
            </a:p>
            <a:p>
              <a:pPr eaLnBrk="0" hangingPunct="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201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7, 11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September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</a:p>
          </p:txBody>
        </p:sp>
        <p:pic>
          <p:nvPicPr>
            <p:cNvPr id="16" name="Picture 9" descr="Image1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500" y="6400800"/>
              <a:ext cx="47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9" descr="HSBL_logo02.bmp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41961" y="6324601"/>
              <a:ext cx="61063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3" descr="C:\Users\pentchev\AppData\Local\Temp\JCET_logo_no_bg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19781" y="6400800"/>
              <a:ext cx="46621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Group 15"/>
            <p:cNvGrpSpPr>
              <a:grpSpLocks/>
            </p:cNvGrpSpPr>
            <p:nvPr/>
          </p:nvGrpSpPr>
          <p:grpSpPr bwMode="auto">
            <a:xfrm>
              <a:off x="685800" y="6400800"/>
              <a:ext cx="457200" cy="457200"/>
              <a:chOff x="561315" y="415145"/>
              <a:chExt cx="2179673" cy="2268196"/>
            </a:xfrm>
          </p:grpSpPr>
          <p:pic>
            <p:nvPicPr>
              <p:cNvPr id="21" name="Picture 16" descr="NASA-logo.tif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61315" y="415145"/>
                <a:ext cx="1850453" cy="15094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2" name="Picture 4" descr="http://neptune.gsfc.nasa.gov/images/goddardsignature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lum bright="-100000" contrast="-100000"/>
              </a:blip>
              <a:srcRect/>
              <a:stretch>
                <a:fillRect/>
              </a:stretch>
            </p:blipFill>
            <p:spPr bwMode="auto">
              <a:xfrm>
                <a:off x="715540" y="2069850"/>
                <a:ext cx="2025448" cy="613491"/>
              </a:xfrm>
              <a:prstGeom prst="rect">
                <a:avLst/>
              </a:prstGeom>
              <a:noFill/>
            </p:spPr>
          </p:pic>
        </p:grpSp>
        <p:sp>
          <p:nvSpPr>
            <p:cNvPr id="20" name="Obdélník 19"/>
            <p:cNvSpPr/>
            <p:nvPr/>
          </p:nvSpPr>
          <p:spPr bwMode="auto">
            <a:xfrm>
              <a:off x="0" y="6324600"/>
              <a:ext cx="9144000" cy="76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9694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143000" y="1295400"/>
            <a:ext cx="6705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/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228600" y="1295400"/>
            <a:ext cx="8686800" cy="353943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/>
            <a:endParaRPr lang="cs-CZ" sz="3200" b="0" dirty="0">
              <a:latin typeface="Arial" pitchFamily="34" charset="0"/>
            </a:endParaRPr>
          </a:p>
          <a:p>
            <a:r>
              <a:rPr lang="cs-CZ" sz="3200" dirty="0">
                <a:latin typeface="Arial" pitchFamily="34" charset="0"/>
              </a:rPr>
              <a:t>III. SCERIN </a:t>
            </a:r>
            <a:r>
              <a:rPr lang="cs-CZ" sz="3200" dirty="0" err="1">
                <a:latin typeface="Arial" pitchFamily="34" charset="0"/>
              </a:rPr>
              <a:t>Achievements</a:t>
            </a:r>
            <a:endParaRPr lang="cs-CZ" sz="3200" dirty="0">
              <a:latin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cs-CZ" sz="3200" b="0" dirty="0">
                <a:solidFill>
                  <a:srgbClr val="FF0000"/>
                </a:solidFill>
                <a:latin typeface="Arial" pitchFamily="34" charset="0"/>
              </a:rPr>
              <a:t>M</a:t>
            </a:r>
            <a:r>
              <a:rPr lang="en-US" sz="3200" b="0" dirty="0" err="1">
                <a:solidFill>
                  <a:srgbClr val="FF0000"/>
                </a:solidFill>
                <a:latin typeface="Arial" pitchFamily="34" charset="0"/>
              </a:rPr>
              <a:t>anuscripts</a:t>
            </a:r>
            <a:r>
              <a:rPr lang="en-US" sz="3200" b="0" dirty="0">
                <a:solidFill>
                  <a:srgbClr val="FF0000"/>
                </a:solidFill>
                <a:latin typeface="Arial" pitchFamily="34" charset="0"/>
              </a:rPr>
              <a:t> in preparation</a:t>
            </a:r>
            <a:r>
              <a:rPr lang="cs-CZ" sz="3200" b="0" dirty="0">
                <a:solidFill>
                  <a:srgbClr val="FF0000"/>
                </a:solidFill>
                <a:latin typeface="Arial" pitchFamily="34" charset="0"/>
              </a:rPr>
              <a:t>: P1-P4</a:t>
            </a:r>
          </a:p>
          <a:p>
            <a:pPr lvl="1">
              <a:buFont typeface="Arial" pitchFamily="34" charset="0"/>
              <a:buChar char="•"/>
            </a:pPr>
            <a:r>
              <a:rPr lang="cs-CZ" sz="3200" b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Joint </a:t>
            </a:r>
            <a:r>
              <a:rPr lang="cs-CZ" sz="3200" b="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presentations</a:t>
            </a:r>
            <a:r>
              <a:rPr lang="cs-CZ" sz="3200" b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/</a:t>
            </a:r>
            <a:r>
              <a:rPr lang="cs-CZ" sz="3200" b="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efforts</a:t>
            </a:r>
            <a:endParaRPr lang="cs-CZ" sz="3200" b="0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b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Research projects</a:t>
            </a:r>
            <a:r>
              <a:rPr lang="cs-CZ" sz="3200" b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:</a:t>
            </a:r>
          </a:p>
          <a:p>
            <a:pPr lvl="2">
              <a:buFont typeface="Arial" pitchFamily="34" charset="0"/>
              <a:buChar char="•"/>
            </a:pPr>
            <a:r>
              <a:rPr lang="cs-CZ" sz="3200" b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Joint </a:t>
            </a:r>
            <a:r>
              <a:rPr lang="cs-CZ" sz="3200" b="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projects</a:t>
            </a:r>
            <a:r>
              <a:rPr lang="cs-CZ" sz="3200" b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cs-CZ" sz="3200" b="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and</a:t>
            </a:r>
            <a:r>
              <a:rPr lang="cs-CZ" sz="3200" b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cs-CZ" sz="3200" b="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regional</a:t>
            </a:r>
            <a:r>
              <a:rPr lang="cs-CZ" sz="3200" b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cs-CZ" sz="3200" b="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projects</a:t>
            </a:r>
            <a:r>
              <a:rPr lang="en-US" sz="3200" b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 </a:t>
            </a:r>
            <a:endParaRPr lang="cs-CZ" sz="3200" b="0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cs-CZ" sz="3200" b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Publicity: Web </a:t>
            </a:r>
            <a:r>
              <a:rPr lang="cs-CZ" sz="3200" b="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page</a:t>
            </a:r>
            <a:r>
              <a:rPr lang="cs-CZ" sz="3200" b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, FB</a:t>
            </a:r>
          </a:p>
        </p:txBody>
      </p:sp>
      <p:sp>
        <p:nvSpPr>
          <p:cNvPr id="11270" name="Rectangle 16"/>
          <p:cNvSpPr>
            <a:spLocks noChangeArrowheads="1"/>
          </p:cNvSpPr>
          <p:nvPr/>
        </p:nvSpPr>
        <p:spPr bwMode="auto">
          <a:xfrm>
            <a:off x="0" y="5715000"/>
            <a:ext cx="9144000" cy="107721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1600" dirty="0">
                <a:solidFill>
                  <a:srgbClr val="333399"/>
                </a:solidFill>
                <a:latin typeface="Arial" pitchFamily="34" charset="0"/>
                <a:hlinkClick r:id="rId3"/>
              </a:rPr>
              <a:t>http://www.fao.org/gtos/gofc-gold/net-SEERIN.html</a:t>
            </a:r>
            <a:endParaRPr lang="cs-CZ" altLang="en-US" sz="1600" dirty="0">
              <a:solidFill>
                <a:srgbClr val="333399"/>
              </a:solidFill>
              <a:latin typeface="Arial" pitchFamily="34" charset="0"/>
            </a:endParaRPr>
          </a:p>
          <a:p>
            <a:pPr algn="ctr" eaLnBrk="0" hangingPunct="0"/>
            <a:r>
              <a:rPr lang="cs-CZ" altLang="en-US" sz="1600" dirty="0">
                <a:solidFill>
                  <a:srgbClr val="333399"/>
                </a:solidFill>
                <a:latin typeface="Arial" pitchFamily="34" charset="0"/>
                <a:hlinkClick r:id="rId4"/>
              </a:rPr>
              <a:t>www.</a:t>
            </a:r>
            <a:r>
              <a:rPr lang="cs-CZ" altLang="en-US" sz="1600" dirty="0" err="1">
                <a:solidFill>
                  <a:srgbClr val="333399"/>
                </a:solidFill>
                <a:latin typeface="Arial" pitchFamily="34" charset="0"/>
                <a:hlinkClick r:id="rId4"/>
              </a:rPr>
              <a:t>csebr.cz</a:t>
            </a:r>
            <a:r>
              <a:rPr lang="cs-CZ" altLang="en-US" sz="1600" dirty="0">
                <a:solidFill>
                  <a:srgbClr val="333399"/>
                </a:solidFill>
                <a:latin typeface="Arial" pitchFamily="34" charset="0"/>
                <a:hlinkClick r:id="rId4"/>
              </a:rPr>
              <a:t>/</a:t>
            </a:r>
            <a:r>
              <a:rPr lang="cs-CZ" altLang="en-US" sz="1600" dirty="0" err="1">
                <a:solidFill>
                  <a:srgbClr val="333399"/>
                </a:solidFill>
                <a:latin typeface="Arial" pitchFamily="34" charset="0"/>
                <a:hlinkClick r:id="rId4"/>
              </a:rPr>
              <a:t>scerin</a:t>
            </a:r>
            <a:endParaRPr lang="cs-CZ" altLang="en-US" sz="1600" dirty="0">
              <a:solidFill>
                <a:srgbClr val="333399"/>
              </a:solidFill>
              <a:latin typeface="Arial" pitchFamily="34" charset="0"/>
            </a:endParaRPr>
          </a:p>
          <a:p>
            <a:pPr algn="ctr" eaLnBrk="0" hangingPunct="0"/>
            <a:endParaRPr lang="cs-CZ" altLang="en-US" sz="1600" dirty="0">
              <a:solidFill>
                <a:srgbClr val="333399"/>
              </a:solidFill>
              <a:latin typeface="Arial" pitchFamily="34" charset="0"/>
            </a:endParaRPr>
          </a:p>
          <a:p>
            <a:pPr algn="ctr" eaLnBrk="0" hangingPunct="0"/>
            <a:endParaRPr lang="en-US" altLang="en-US" sz="1600" dirty="0">
              <a:solidFill>
                <a:srgbClr val="333399"/>
              </a:solidFill>
              <a:latin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0" hangingPunct="0">
              <a:defRPr/>
            </a:pPr>
            <a:r>
              <a:rPr lang="cs-CZ" sz="360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SCERIN: </a:t>
            </a:r>
            <a:r>
              <a:rPr lang="cs-CZ" sz="3600" kern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Achievements</a:t>
            </a:r>
            <a:endParaRPr lang="cs-CZ" sz="3600" kern="0" dirty="0">
              <a:solidFill>
                <a:srgbClr val="00CC99">
                  <a:lumMod val="50000"/>
                </a:srgbClr>
              </a:solidFill>
              <a:latin typeface="Arial" pitchFamily="34" charset="0"/>
            </a:endParaRPr>
          </a:p>
          <a:p>
            <a:pPr>
              <a:defRPr/>
            </a:pP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GOFC-GOLD 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South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Central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cs-CZ" sz="2000" b="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Eastern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 European Regional Information Network</a:t>
            </a:r>
          </a:p>
        </p:txBody>
      </p:sp>
      <p:grpSp>
        <p:nvGrpSpPr>
          <p:cNvPr id="2" name="Skupina 7"/>
          <p:cNvGrpSpPr/>
          <p:nvPr/>
        </p:nvGrpSpPr>
        <p:grpSpPr>
          <a:xfrm>
            <a:off x="0" y="6324600"/>
            <a:ext cx="9144000" cy="594658"/>
            <a:chOff x="0" y="6324600"/>
            <a:chExt cx="9144000" cy="594658"/>
          </a:xfrm>
        </p:grpSpPr>
        <p:pic>
          <p:nvPicPr>
            <p:cNvPr id="9" name="Picture 10" descr="NASA Land Cover Land Use Logo"/>
            <p:cNvPicPr>
              <a:picLocks noChangeAspect="1" noChangeArrowheads="1"/>
            </p:cNvPicPr>
            <p:nvPr/>
          </p:nvPicPr>
          <p:blipFill>
            <a:blip r:embed="rId5" cstate="print"/>
            <a:srcRect b="50000"/>
            <a:stretch>
              <a:fillRect/>
            </a:stretch>
          </p:blipFill>
          <p:spPr bwMode="auto">
            <a:xfrm>
              <a:off x="1905000" y="6374446"/>
              <a:ext cx="2803390" cy="483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 descr=":GOFC-Gold-logo-blktxt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43400" y="6415136"/>
              <a:ext cx="1371600" cy="44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ovéPole 8"/>
            <p:cNvSpPr txBox="1">
              <a:spLocks noChangeArrowheads="1"/>
            </p:cNvSpPr>
            <p:nvPr/>
          </p:nvSpPr>
          <p:spPr bwMode="auto">
            <a:xfrm>
              <a:off x="5715000" y="6396038"/>
              <a:ext cx="3429000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CAUCrin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Kickoff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Meeting, Tbilisi</a:t>
              </a:r>
            </a:p>
            <a:p>
              <a:pPr eaLnBrk="0" hangingPunct="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201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7, 11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September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</a:p>
          </p:txBody>
        </p:sp>
        <p:pic>
          <p:nvPicPr>
            <p:cNvPr id="12" name="Picture 9" descr="Image1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500" y="6400800"/>
              <a:ext cx="47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HSBL_logo02.bmp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41961" y="6324601"/>
              <a:ext cx="61063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C:\Users\pentchev\AppData\Local\Temp\JCET_logo_no_bg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19781" y="6400800"/>
              <a:ext cx="46621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685800" y="6400800"/>
              <a:ext cx="457200" cy="457200"/>
              <a:chOff x="561315" y="415145"/>
              <a:chExt cx="2179673" cy="2268196"/>
            </a:xfrm>
          </p:grpSpPr>
          <p:pic>
            <p:nvPicPr>
              <p:cNvPr id="17" name="Picture 16" descr="NASA-logo.tif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61315" y="415145"/>
                <a:ext cx="1850453" cy="15094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8" name="Picture 4" descr="http://neptune.gsfc.nasa.gov/images/goddardsignature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lum bright="-100000" contrast="-100000"/>
              </a:blip>
              <a:srcRect/>
              <a:stretch>
                <a:fillRect/>
              </a:stretch>
            </p:blipFill>
            <p:spPr bwMode="auto">
              <a:xfrm>
                <a:off x="715540" y="2069850"/>
                <a:ext cx="2025448" cy="613491"/>
              </a:xfrm>
              <a:prstGeom prst="rect">
                <a:avLst/>
              </a:prstGeom>
              <a:noFill/>
            </p:spPr>
          </p:pic>
        </p:grpSp>
        <p:sp>
          <p:nvSpPr>
            <p:cNvPr id="16" name="Obdélník 15"/>
            <p:cNvSpPr/>
            <p:nvPr/>
          </p:nvSpPr>
          <p:spPr bwMode="auto">
            <a:xfrm>
              <a:off x="0" y="6324600"/>
              <a:ext cx="9144000" cy="76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36220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>
              <a:spcBef>
                <a:spcPts val="1200"/>
              </a:spcBef>
            </a:pPr>
            <a:r>
              <a:rPr lang="cs-CZ" sz="2000" dirty="0">
                <a:solidFill>
                  <a:srgbClr val="FF0000"/>
                </a:solidFill>
                <a:latin typeface="Arial" pitchFamily="34" charset="0"/>
              </a:rPr>
              <a:t>P1: </a:t>
            </a:r>
            <a:r>
              <a:rPr lang="en-US" sz="2000" b="0" dirty="0">
                <a:latin typeface="Arial" pitchFamily="34" charset="0"/>
              </a:rPr>
              <a:t>Global 30m land cover products validation</a:t>
            </a:r>
            <a:r>
              <a:rPr lang="cs-CZ" sz="2000" b="0" dirty="0">
                <a:latin typeface="Arial" pitchFamily="34" charset="0"/>
              </a:rPr>
              <a:t> </a:t>
            </a:r>
            <a:r>
              <a:rPr lang="en-US" sz="2000" b="0" dirty="0">
                <a:latin typeface="Arial" pitchFamily="34" charset="0"/>
              </a:rPr>
              <a:t>in SCERIN </a:t>
            </a:r>
            <a:r>
              <a:rPr lang="cs-CZ" sz="2000" b="0" dirty="0">
                <a:latin typeface="Arial" pitchFamily="34" charset="0"/>
              </a:rPr>
              <a:t>(Ioannis</a:t>
            </a:r>
            <a:r>
              <a:rPr lang="en-US" sz="2000" b="0" dirty="0">
                <a:latin typeface="Arial" pitchFamily="34" charset="0"/>
              </a:rPr>
              <a:t> Manakos</a:t>
            </a:r>
            <a:r>
              <a:rPr lang="cs-CZ" sz="2000" b="0" dirty="0">
                <a:latin typeface="Arial" pitchFamily="34" charset="0"/>
              </a:rPr>
              <a:t>)</a:t>
            </a:r>
            <a:endParaRPr lang="en-US" sz="2000" b="0" dirty="0">
              <a:latin typeface="Arial" pitchFamily="34" charset="0"/>
            </a:endParaRPr>
          </a:p>
          <a:p>
            <a:pPr marL="342900" lvl="1">
              <a:spcBef>
                <a:spcPts val="1200"/>
              </a:spcBef>
            </a:pPr>
            <a:r>
              <a:rPr lang="cs-CZ" sz="2000" dirty="0">
                <a:solidFill>
                  <a:srgbClr val="FF0000"/>
                </a:solidFill>
                <a:latin typeface="Arial" pitchFamily="34" charset="0"/>
              </a:rPr>
              <a:t>P2</a:t>
            </a:r>
            <a:r>
              <a:rPr lang="cs-CZ" sz="2000" b="0" dirty="0">
                <a:latin typeface="Arial" pitchFamily="34" charset="0"/>
              </a:rPr>
              <a:t>: </a:t>
            </a:r>
            <a:r>
              <a:rPr lang="en-US" sz="2000" b="0" dirty="0">
                <a:latin typeface="Arial" pitchFamily="34" charset="0"/>
              </a:rPr>
              <a:t>SCERIN inventory of land use and land cover changes and their driving forces</a:t>
            </a:r>
            <a:r>
              <a:rPr lang="cs-CZ" sz="2000" b="0" dirty="0">
                <a:latin typeface="Arial" pitchFamily="34" charset="0"/>
              </a:rPr>
              <a:t> (</a:t>
            </a:r>
            <a:r>
              <a:rPr lang="en-US" sz="2000" b="0" dirty="0">
                <a:latin typeface="Arial" pitchFamily="34" charset="0"/>
              </a:rPr>
              <a:t>Gregory Taff and </a:t>
            </a:r>
            <a:r>
              <a:rPr lang="cs-CZ" sz="2000" b="0" dirty="0" err="1">
                <a:latin typeface="Arial" pitchFamily="34" charset="0"/>
              </a:rPr>
              <a:t>Premek</a:t>
            </a:r>
            <a:r>
              <a:rPr lang="en-US" sz="2000" b="0" dirty="0">
                <a:latin typeface="Arial" pitchFamily="34" charset="0"/>
              </a:rPr>
              <a:t> St</a:t>
            </a:r>
            <a:r>
              <a:rPr lang="cs-CZ" sz="2000" b="0" dirty="0">
                <a:latin typeface="Arial" pitchFamily="34" charset="0"/>
              </a:rPr>
              <a:t>y</a:t>
            </a:r>
            <a:r>
              <a:rPr lang="en-US" sz="2000" b="0" dirty="0" err="1">
                <a:latin typeface="Arial" pitchFamily="34" charset="0"/>
              </a:rPr>
              <a:t>ch</a:t>
            </a:r>
            <a:r>
              <a:rPr lang="cs-CZ" sz="2000" b="0" dirty="0">
                <a:latin typeface="Arial" pitchFamily="34" charset="0"/>
              </a:rPr>
              <a:t>)</a:t>
            </a:r>
            <a:endParaRPr lang="en-US" sz="2000" b="0" dirty="0">
              <a:latin typeface="Arial" pitchFamily="34" charset="0"/>
            </a:endParaRPr>
          </a:p>
          <a:p>
            <a:pPr marL="342900" lvl="1">
              <a:spcBef>
                <a:spcPts val="1200"/>
              </a:spcBef>
            </a:pPr>
            <a:r>
              <a:rPr lang="cs-CZ" altLang="en-US" sz="2000" dirty="0">
                <a:solidFill>
                  <a:srgbClr val="FF0000"/>
                </a:solidFill>
                <a:latin typeface="Arial" pitchFamily="34" charset="0"/>
              </a:rPr>
              <a:t>P3: </a:t>
            </a:r>
            <a:r>
              <a:rPr lang="en-US" altLang="en-US" sz="2000" b="0" dirty="0">
                <a:latin typeface="Arial" pitchFamily="34" charset="0"/>
              </a:rPr>
              <a:t>Trends of forest vegetation activity </a:t>
            </a:r>
            <a:r>
              <a:rPr lang="cs-CZ" altLang="en-US" sz="2000" b="0" dirty="0">
                <a:latin typeface="Arial" pitchFamily="34" charset="0"/>
              </a:rPr>
              <a:t>in SCERIN </a:t>
            </a:r>
            <a:r>
              <a:rPr lang="en-US" altLang="en-US" sz="2000" b="0" dirty="0">
                <a:latin typeface="Arial" pitchFamily="34" charset="0"/>
              </a:rPr>
              <a:t>associated with climatic changes, as observed by </a:t>
            </a:r>
            <a:r>
              <a:rPr lang="cs-CZ" altLang="en-US" sz="2000" b="0" dirty="0">
                <a:latin typeface="Arial" pitchFamily="34" charset="0"/>
              </a:rPr>
              <a:t>30 years of AVHRR (Ivan Pilas)</a:t>
            </a:r>
            <a:endParaRPr lang="en-US" altLang="en-US" sz="2000" b="0" dirty="0">
              <a:latin typeface="Arial" pitchFamily="34" charset="0"/>
            </a:endParaRPr>
          </a:p>
          <a:p>
            <a:pPr marL="342900" lvl="1">
              <a:spcBef>
                <a:spcPts val="1200"/>
              </a:spcBef>
            </a:pPr>
            <a:r>
              <a:rPr lang="cs-CZ" altLang="en-US" sz="2000" dirty="0">
                <a:solidFill>
                  <a:srgbClr val="FF0000"/>
                </a:solidFill>
                <a:latin typeface="Arial" pitchFamily="34" charset="0"/>
              </a:rPr>
              <a:t>P4: </a:t>
            </a:r>
            <a:r>
              <a:rPr lang="en-US" altLang="en-US" sz="2000" b="0" dirty="0">
                <a:latin typeface="Arial" pitchFamily="34" charset="0"/>
              </a:rPr>
              <a:t>Review of high resolution </a:t>
            </a:r>
            <a:r>
              <a:rPr lang="cs-CZ" altLang="en-US" sz="2000" b="0" dirty="0">
                <a:latin typeface="Arial" pitchFamily="34" charset="0"/>
              </a:rPr>
              <a:t>spetral data</a:t>
            </a:r>
            <a:r>
              <a:rPr lang="en-US" altLang="en-US" sz="2000" b="0" dirty="0">
                <a:latin typeface="Arial" pitchFamily="34" charset="0"/>
              </a:rPr>
              <a:t> (satellite, airborne, field) collected</a:t>
            </a:r>
            <a:r>
              <a:rPr lang="cs-CZ" altLang="en-US" sz="2000" b="0" dirty="0">
                <a:latin typeface="Arial" pitchFamily="34" charset="0"/>
              </a:rPr>
              <a:t> for </a:t>
            </a:r>
            <a:r>
              <a:rPr lang="en-US" altLang="en-US" sz="2000" b="0" dirty="0">
                <a:latin typeface="Arial" pitchFamily="34" charset="0"/>
              </a:rPr>
              <a:t>forest </a:t>
            </a:r>
            <a:r>
              <a:rPr lang="cs-CZ" altLang="en-US" sz="2000" b="0" dirty="0">
                <a:latin typeface="Arial" pitchFamily="34" charset="0"/>
              </a:rPr>
              <a:t>ecosystems </a:t>
            </a:r>
            <a:r>
              <a:rPr lang="en-US" altLang="en-US" sz="2000" b="0" dirty="0">
                <a:latin typeface="Arial" pitchFamily="34" charset="0"/>
              </a:rPr>
              <a:t>in SCERIN, </a:t>
            </a:r>
            <a:r>
              <a:rPr lang="cs-CZ" altLang="en-US" sz="2000" b="0" dirty="0">
                <a:latin typeface="Arial" pitchFamily="34" charset="0"/>
              </a:rPr>
              <a:t>and their use for </a:t>
            </a:r>
            <a:r>
              <a:rPr lang="en-US" altLang="en-US" sz="2000" b="0" dirty="0">
                <a:latin typeface="Arial" pitchFamily="34" charset="0"/>
              </a:rPr>
              <a:t>vegetation </a:t>
            </a:r>
            <a:r>
              <a:rPr lang="cs-CZ" altLang="en-US" sz="2000" b="0" dirty="0">
                <a:latin typeface="Arial" pitchFamily="34" charset="0"/>
              </a:rPr>
              <a:t>monitoring </a:t>
            </a:r>
            <a:r>
              <a:rPr lang="en-US" altLang="en-US" sz="2000" b="0" dirty="0">
                <a:latin typeface="Arial" pitchFamily="34" charset="0"/>
              </a:rPr>
              <a:t>(Jana Albrechtova, Petya Campbell and Lucie Kupkova)</a:t>
            </a:r>
            <a:endParaRPr lang="cs-CZ" altLang="en-US" sz="2000" b="0" dirty="0">
              <a:latin typeface="Arial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28600" y="990600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1" indent="0" algn="ctr">
              <a:spcBef>
                <a:spcPct val="50000"/>
              </a:spcBef>
            </a:pPr>
            <a:r>
              <a:rPr lang="en-US" sz="3200" dirty="0">
                <a:solidFill>
                  <a:srgbClr val="333399"/>
                </a:solidFill>
                <a:latin typeface="Arial" pitchFamily="34" charset="0"/>
              </a:rPr>
              <a:t>SCERIN</a:t>
            </a:r>
            <a:r>
              <a:rPr lang="cs-CZ" sz="3200" dirty="0">
                <a:solidFill>
                  <a:srgbClr val="333399"/>
                </a:solidFill>
                <a:latin typeface="Arial" pitchFamily="34" charset="0"/>
              </a:rPr>
              <a:t>: </a:t>
            </a:r>
            <a:r>
              <a:rPr lang="cs-CZ" sz="3200" b="0" dirty="0">
                <a:solidFill>
                  <a:srgbClr val="FF0000"/>
                </a:solidFill>
                <a:latin typeface="Arial" pitchFamily="34" charset="0"/>
              </a:rPr>
              <a:t>M</a:t>
            </a:r>
            <a:r>
              <a:rPr lang="en-US" sz="3200" b="0" dirty="0" err="1">
                <a:solidFill>
                  <a:srgbClr val="FF0000"/>
                </a:solidFill>
                <a:latin typeface="Arial" pitchFamily="34" charset="0"/>
              </a:rPr>
              <a:t>anuscripts</a:t>
            </a:r>
            <a:r>
              <a:rPr lang="en-US" sz="3200" b="0" dirty="0">
                <a:solidFill>
                  <a:srgbClr val="FF0000"/>
                </a:solidFill>
                <a:latin typeface="Arial" pitchFamily="34" charset="0"/>
              </a:rPr>
              <a:t> in preparation</a:t>
            </a:r>
            <a:r>
              <a:rPr lang="cs-CZ" sz="3200" b="0" dirty="0">
                <a:solidFill>
                  <a:srgbClr val="FF0000"/>
                </a:solidFill>
                <a:latin typeface="Arial" pitchFamily="34" charset="0"/>
              </a:rPr>
              <a:t>: P1-P4 </a:t>
            </a:r>
          </a:p>
          <a:p>
            <a:pPr marL="0" lvl="1" indent="0" algn="ctr">
              <a:spcBef>
                <a:spcPct val="50000"/>
              </a:spcBef>
            </a:pPr>
            <a:r>
              <a:rPr lang="cs-CZ" sz="3200" dirty="0">
                <a:solidFill>
                  <a:srgbClr val="333399"/>
                </a:solidFill>
                <a:latin typeface="Arial" pitchFamily="34" charset="0"/>
              </a:rPr>
              <a:t>joint </a:t>
            </a:r>
            <a:r>
              <a:rPr lang="en-US" sz="3200" dirty="0">
                <a:solidFill>
                  <a:srgbClr val="333399"/>
                </a:solidFill>
                <a:latin typeface="Arial" pitchFamily="34" charset="0"/>
              </a:rPr>
              <a:t>research </a:t>
            </a:r>
            <a:r>
              <a:rPr lang="cs-CZ" sz="3200" dirty="0" err="1">
                <a:solidFill>
                  <a:srgbClr val="333399"/>
                </a:solidFill>
                <a:latin typeface="Arial" pitchFamily="34" charset="0"/>
              </a:rPr>
              <a:t>papers</a:t>
            </a:r>
            <a:r>
              <a:rPr lang="cs-CZ" sz="3200" dirty="0">
                <a:solidFill>
                  <a:srgbClr val="333399"/>
                </a:solidFill>
                <a:latin typeface="Arial" pitchFamily="34" charset="0"/>
              </a:rPr>
              <a:t> in</a:t>
            </a:r>
            <a:r>
              <a:rPr lang="en-US" sz="3200" dirty="0">
                <a:solidFill>
                  <a:srgbClr val="333399"/>
                </a:solidFill>
                <a:latin typeface="Arial" pitchFamily="34" charset="0"/>
              </a:rPr>
              <a:t> progress</a:t>
            </a:r>
            <a:endParaRPr lang="en-US" altLang="en-US" sz="3200" dirty="0">
              <a:solidFill>
                <a:srgbClr val="333399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0" hangingPunct="0">
              <a:defRPr/>
            </a:pPr>
            <a:r>
              <a:rPr lang="cs-CZ" sz="360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SCERIN: </a:t>
            </a:r>
            <a:r>
              <a:rPr lang="cs-CZ" sz="3600" kern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Achievements</a:t>
            </a:r>
            <a:endParaRPr lang="cs-CZ" sz="3600" kern="0" dirty="0">
              <a:solidFill>
                <a:srgbClr val="00CC99">
                  <a:lumMod val="50000"/>
                </a:srgbClr>
              </a:solidFill>
              <a:latin typeface="Arial" pitchFamily="34" charset="0"/>
            </a:endParaRPr>
          </a:p>
          <a:p>
            <a:pPr>
              <a:defRPr/>
            </a:pP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GOFC-GOLD 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South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Central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cs-CZ" sz="2000" b="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Eastern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 European Regional Information Network</a:t>
            </a:r>
          </a:p>
        </p:txBody>
      </p:sp>
      <p:grpSp>
        <p:nvGrpSpPr>
          <p:cNvPr id="7" name="Skupina 7"/>
          <p:cNvGrpSpPr/>
          <p:nvPr/>
        </p:nvGrpSpPr>
        <p:grpSpPr>
          <a:xfrm>
            <a:off x="0" y="6324600"/>
            <a:ext cx="9144000" cy="594658"/>
            <a:chOff x="0" y="6324600"/>
            <a:chExt cx="9144000" cy="594658"/>
          </a:xfrm>
        </p:grpSpPr>
        <p:pic>
          <p:nvPicPr>
            <p:cNvPr id="8" name="Picture 10" descr="NASA Land Cover Land Use Logo"/>
            <p:cNvPicPr>
              <a:picLocks noChangeAspect="1" noChangeArrowheads="1"/>
            </p:cNvPicPr>
            <p:nvPr/>
          </p:nvPicPr>
          <p:blipFill>
            <a:blip r:embed="rId3" cstate="print"/>
            <a:srcRect b="50000"/>
            <a:stretch>
              <a:fillRect/>
            </a:stretch>
          </p:blipFill>
          <p:spPr bwMode="auto">
            <a:xfrm>
              <a:off x="1905000" y="6374446"/>
              <a:ext cx="2803390" cy="483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:GOFC-Gold-logo-blktxt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43400" y="6415136"/>
              <a:ext cx="1371600" cy="44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ovéPole 8"/>
            <p:cNvSpPr txBox="1">
              <a:spLocks noChangeArrowheads="1"/>
            </p:cNvSpPr>
            <p:nvPr/>
          </p:nvSpPr>
          <p:spPr bwMode="auto">
            <a:xfrm>
              <a:off x="5715000" y="6396038"/>
              <a:ext cx="3429000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CAUCrin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Kickoff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Meeting, Tbilisi</a:t>
              </a:r>
            </a:p>
            <a:p>
              <a:pPr eaLnBrk="0" hangingPunct="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201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7, 11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September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</a:p>
          </p:txBody>
        </p:sp>
        <p:pic>
          <p:nvPicPr>
            <p:cNvPr id="11" name="Picture 9" descr="Image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500" y="6400800"/>
              <a:ext cx="47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9" descr="HSBL_logo02.bmp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1961" y="6324601"/>
              <a:ext cx="61063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3" descr="C:\Users\pentchev\AppData\Local\Temp\JCET_logo_no_b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19781" y="6400800"/>
              <a:ext cx="46621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15"/>
            <p:cNvGrpSpPr>
              <a:grpSpLocks/>
            </p:cNvGrpSpPr>
            <p:nvPr/>
          </p:nvGrpSpPr>
          <p:grpSpPr bwMode="auto">
            <a:xfrm>
              <a:off x="685800" y="6400800"/>
              <a:ext cx="457200" cy="457200"/>
              <a:chOff x="561315" y="415145"/>
              <a:chExt cx="2179673" cy="2268196"/>
            </a:xfrm>
          </p:grpSpPr>
          <p:pic>
            <p:nvPicPr>
              <p:cNvPr id="16" name="Picture 16" descr="NASA-logo.tif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61315" y="415145"/>
                <a:ext cx="1850453" cy="15094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Picture 4" descr="http://neptune.gsfc.nasa.gov/images/goddardsignature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lum bright="-100000" contrast="-100000"/>
              </a:blip>
              <a:srcRect/>
              <a:stretch>
                <a:fillRect/>
              </a:stretch>
            </p:blipFill>
            <p:spPr bwMode="auto">
              <a:xfrm>
                <a:off x="715540" y="2069850"/>
                <a:ext cx="2025448" cy="613491"/>
              </a:xfrm>
              <a:prstGeom prst="rect">
                <a:avLst/>
              </a:prstGeom>
              <a:noFill/>
            </p:spPr>
          </p:pic>
        </p:grpSp>
        <p:sp>
          <p:nvSpPr>
            <p:cNvPr id="15" name="Obdélník 14"/>
            <p:cNvSpPr/>
            <p:nvPr/>
          </p:nvSpPr>
          <p:spPr bwMode="auto">
            <a:xfrm>
              <a:off x="0" y="6324600"/>
              <a:ext cx="9144000" cy="76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2636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143000" y="1295400"/>
            <a:ext cx="6705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/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228600" y="1295400"/>
            <a:ext cx="8686800" cy="353943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/>
            <a:endParaRPr lang="cs-CZ" sz="3200" b="0" dirty="0">
              <a:latin typeface="Arial" pitchFamily="34" charset="0"/>
            </a:endParaRPr>
          </a:p>
          <a:p>
            <a:r>
              <a:rPr lang="cs-CZ" sz="3200" dirty="0">
                <a:latin typeface="Arial" pitchFamily="34" charset="0"/>
              </a:rPr>
              <a:t>III. SCERIN </a:t>
            </a:r>
            <a:r>
              <a:rPr lang="cs-CZ" sz="3200" dirty="0" err="1">
                <a:latin typeface="Arial" pitchFamily="34" charset="0"/>
              </a:rPr>
              <a:t>Achievements</a:t>
            </a:r>
            <a:endParaRPr lang="cs-CZ" sz="3200" dirty="0">
              <a:latin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cs-CZ" sz="3200" b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M</a:t>
            </a:r>
            <a:r>
              <a:rPr lang="en-US" sz="3200" b="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anuscripts</a:t>
            </a:r>
            <a:r>
              <a:rPr lang="en-US" sz="3200" b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 in preparation</a:t>
            </a:r>
            <a:r>
              <a:rPr lang="cs-CZ" sz="3200" b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: P1-P4</a:t>
            </a:r>
          </a:p>
          <a:p>
            <a:pPr lvl="1">
              <a:buFont typeface="Arial" pitchFamily="34" charset="0"/>
              <a:buChar char="•"/>
            </a:pPr>
            <a:r>
              <a:rPr lang="cs-CZ" sz="3200" b="0" dirty="0">
                <a:solidFill>
                  <a:srgbClr val="FF0000"/>
                </a:solidFill>
                <a:latin typeface="Arial" pitchFamily="34" charset="0"/>
              </a:rPr>
              <a:t>Joint </a:t>
            </a:r>
            <a:r>
              <a:rPr lang="cs-CZ" sz="3200" b="0" dirty="0" err="1">
                <a:solidFill>
                  <a:srgbClr val="FF0000"/>
                </a:solidFill>
                <a:latin typeface="Arial" pitchFamily="34" charset="0"/>
              </a:rPr>
              <a:t>presentations</a:t>
            </a:r>
            <a:r>
              <a:rPr lang="cs-CZ" sz="3200" b="0" dirty="0">
                <a:solidFill>
                  <a:srgbClr val="FF0000"/>
                </a:solidFill>
                <a:latin typeface="Arial" pitchFamily="34" charset="0"/>
              </a:rPr>
              <a:t>/</a:t>
            </a:r>
            <a:r>
              <a:rPr lang="cs-CZ" sz="3200" b="0" dirty="0" err="1">
                <a:solidFill>
                  <a:srgbClr val="FF0000"/>
                </a:solidFill>
                <a:latin typeface="Arial" pitchFamily="34" charset="0"/>
              </a:rPr>
              <a:t>efforts</a:t>
            </a:r>
            <a:endParaRPr lang="cs-CZ" sz="3200" b="0" dirty="0">
              <a:solidFill>
                <a:srgbClr val="FF0000"/>
              </a:solidFill>
              <a:latin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b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Research projects</a:t>
            </a:r>
            <a:r>
              <a:rPr lang="cs-CZ" sz="3200" b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:</a:t>
            </a:r>
          </a:p>
          <a:p>
            <a:pPr lvl="2">
              <a:buFont typeface="Arial" pitchFamily="34" charset="0"/>
              <a:buChar char="•"/>
            </a:pPr>
            <a:r>
              <a:rPr lang="cs-CZ" sz="3200" b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Joint </a:t>
            </a:r>
            <a:r>
              <a:rPr lang="cs-CZ" sz="3200" b="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projects</a:t>
            </a:r>
            <a:r>
              <a:rPr lang="cs-CZ" sz="3200" b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cs-CZ" sz="3200" b="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and</a:t>
            </a:r>
            <a:r>
              <a:rPr lang="cs-CZ" sz="3200" b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cs-CZ" sz="3200" b="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regional</a:t>
            </a:r>
            <a:r>
              <a:rPr lang="cs-CZ" sz="3200" b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cs-CZ" sz="3200" b="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projects</a:t>
            </a:r>
            <a:r>
              <a:rPr lang="en-US" sz="3200" b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 </a:t>
            </a:r>
            <a:endParaRPr lang="cs-CZ" sz="3200" b="0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cs-CZ" sz="3200" b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Publicity: Web </a:t>
            </a:r>
            <a:r>
              <a:rPr lang="cs-CZ" sz="3200" b="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page</a:t>
            </a:r>
            <a:r>
              <a:rPr lang="cs-CZ" sz="3200" b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, FB</a:t>
            </a:r>
          </a:p>
        </p:txBody>
      </p:sp>
      <p:sp>
        <p:nvSpPr>
          <p:cNvPr id="11270" name="Rectangle 16"/>
          <p:cNvSpPr>
            <a:spLocks noChangeArrowheads="1"/>
          </p:cNvSpPr>
          <p:nvPr/>
        </p:nvSpPr>
        <p:spPr bwMode="auto">
          <a:xfrm>
            <a:off x="0" y="5715000"/>
            <a:ext cx="9144000" cy="107721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1600" dirty="0">
                <a:solidFill>
                  <a:srgbClr val="333399"/>
                </a:solidFill>
                <a:latin typeface="Arial" pitchFamily="34" charset="0"/>
                <a:hlinkClick r:id="rId3"/>
              </a:rPr>
              <a:t>http://www.fao.org/gtos/gofc-gold/net-SEERIN.html</a:t>
            </a:r>
            <a:endParaRPr lang="cs-CZ" altLang="en-US" sz="1600" dirty="0">
              <a:solidFill>
                <a:srgbClr val="333399"/>
              </a:solidFill>
              <a:latin typeface="Arial" pitchFamily="34" charset="0"/>
            </a:endParaRPr>
          </a:p>
          <a:p>
            <a:pPr algn="ctr" eaLnBrk="0" hangingPunct="0"/>
            <a:r>
              <a:rPr lang="cs-CZ" altLang="en-US" sz="1600" dirty="0">
                <a:solidFill>
                  <a:srgbClr val="333399"/>
                </a:solidFill>
                <a:latin typeface="Arial" pitchFamily="34" charset="0"/>
                <a:hlinkClick r:id="rId4"/>
              </a:rPr>
              <a:t>www.</a:t>
            </a:r>
            <a:r>
              <a:rPr lang="cs-CZ" altLang="en-US" sz="1600" dirty="0" err="1">
                <a:solidFill>
                  <a:srgbClr val="333399"/>
                </a:solidFill>
                <a:latin typeface="Arial" pitchFamily="34" charset="0"/>
                <a:hlinkClick r:id="rId4"/>
              </a:rPr>
              <a:t>csebr.cz</a:t>
            </a:r>
            <a:r>
              <a:rPr lang="cs-CZ" altLang="en-US" sz="1600" dirty="0">
                <a:solidFill>
                  <a:srgbClr val="333399"/>
                </a:solidFill>
                <a:latin typeface="Arial" pitchFamily="34" charset="0"/>
                <a:hlinkClick r:id="rId4"/>
              </a:rPr>
              <a:t>/</a:t>
            </a:r>
            <a:r>
              <a:rPr lang="cs-CZ" altLang="en-US" sz="1600" dirty="0" err="1">
                <a:solidFill>
                  <a:srgbClr val="333399"/>
                </a:solidFill>
                <a:latin typeface="Arial" pitchFamily="34" charset="0"/>
                <a:hlinkClick r:id="rId4"/>
              </a:rPr>
              <a:t>scerin</a:t>
            </a:r>
            <a:endParaRPr lang="cs-CZ" altLang="en-US" sz="1600" dirty="0">
              <a:solidFill>
                <a:srgbClr val="333399"/>
              </a:solidFill>
              <a:latin typeface="Arial" pitchFamily="34" charset="0"/>
            </a:endParaRPr>
          </a:p>
          <a:p>
            <a:pPr algn="ctr" eaLnBrk="0" hangingPunct="0"/>
            <a:endParaRPr lang="cs-CZ" altLang="en-US" sz="1600" dirty="0">
              <a:solidFill>
                <a:srgbClr val="333399"/>
              </a:solidFill>
              <a:latin typeface="Arial" pitchFamily="34" charset="0"/>
            </a:endParaRPr>
          </a:p>
          <a:p>
            <a:pPr algn="ctr" eaLnBrk="0" hangingPunct="0"/>
            <a:endParaRPr lang="en-US" altLang="en-US" sz="1600" dirty="0">
              <a:solidFill>
                <a:srgbClr val="333399"/>
              </a:solidFill>
              <a:latin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0" hangingPunct="0">
              <a:defRPr/>
            </a:pPr>
            <a:r>
              <a:rPr lang="cs-CZ" sz="360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SCERIN: </a:t>
            </a:r>
            <a:r>
              <a:rPr lang="cs-CZ" sz="3600" kern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Achievements</a:t>
            </a:r>
            <a:endParaRPr lang="cs-CZ" sz="3600" kern="0" dirty="0">
              <a:solidFill>
                <a:srgbClr val="00CC99">
                  <a:lumMod val="50000"/>
                </a:srgbClr>
              </a:solidFill>
              <a:latin typeface="Arial" pitchFamily="34" charset="0"/>
            </a:endParaRPr>
          </a:p>
          <a:p>
            <a:pPr>
              <a:defRPr/>
            </a:pP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GOFC-GOLD 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South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Central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cs-CZ" sz="2000" b="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Eastern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 European Regional Information Network</a:t>
            </a:r>
          </a:p>
        </p:txBody>
      </p:sp>
      <p:grpSp>
        <p:nvGrpSpPr>
          <p:cNvPr id="2" name="Skupina 7"/>
          <p:cNvGrpSpPr/>
          <p:nvPr/>
        </p:nvGrpSpPr>
        <p:grpSpPr>
          <a:xfrm>
            <a:off x="0" y="6324600"/>
            <a:ext cx="9144000" cy="594658"/>
            <a:chOff x="0" y="6324600"/>
            <a:chExt cx="9144000" cy="594658"/>
          </a:xfrm>
        </p:grpSpPr>
        <p:pic>
          <p:nvPicPr>
            <p:cNvPr id="9" name="Picture 10" descr="NASA Land Cover Land Use Logo"/>
            <p:cNvPicPr>
              <a:picLocks noChangeAspect="1" noChangeArrowheads="1"/>
            </p:cNvPicPr>
            <p:nvPr/>
          </p:nvPicPr>
          <p:blipFill>
            <a:blip r:embed="rId5" cstate="print"/>
            <a:srcRect b="50000"/>
            <a:stretch>
              <a:fillRect/>
            </a:stretch>
          </p:blipFill>
          <p:spPr bwMode="auto">
            <a:xfrm>
              <a:off x="1905000" y="6374446"/>
              <a:ext cx="2803390" cy="483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 descr=":GOFC-Gold-logo-blktxt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43400" y="6415136"/>
              <a:ext cx="1371600" cy="44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ovéPole 8"/>
            <p:cNvSpPr txBox="1">
              <a:spLocks noChangeArrowheads="1"/>
            </p:cNvSpPr>
            <p:nvPr/>
          </p:nvSpPr>
          <p:spPr bwMode="auto">
            <a:xfrm>
              <a:off x="5715000" y="6396038"/>
              <a:ext cx="3429000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CAUCrin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Kickoff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Meeting, Tbilisi</a:t>
              </a:r>
            </a:p>
            <a:p>
              <a:pPr eaLnBrk="0" hangingPunct="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201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7, 11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September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</a:p>
          </p:txBody>
        </p:sp>
        <p:pic>
          <p:nvPicPr>
            <p:cNvPr id="12" name="Picture 9" descr="Image1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500" y="6400800"/>
              <a:ext cx="47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HSBL_logo02.bmp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41961" y="6324601"/>
              <a:ext cx="61063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C:\Users\pentchev\AppData\Local\Temp\JCET_logo_no_bg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19781" y="6400800"/>
              <a:ext cx="46621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685800" y="6400800"/>
              <a:ext cx="457200" cy="457200"/>
              <a:chOff x="561315" y="415145"/>
              <a:chExt cx="2179673" cy="2268196"/>
            </a:xfrm>
          </p:grpSpPr>
          <p:pic>
            <p:nvPicPr>
              <p:cNvPr id="17" name="Picture 16" descr="NASA-logo.tif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61315" y="415145"/>
                <a:ext cx="1850453" cy="15094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8" name="Picture 4" descr="http://neptune.gsfc.nasa.gov/images/goddardsignature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lum bright="-100000" contrast="-100000"/>
              </a:blip>
              <a:srcRect/>
              <a:stretch>
                <a:fillRect/>
              </a:stretch>
            </p:blipFill>
            <p:spPr bwMode="auto">
              <a:xfrm>
                <a:off x="715540" y="2069850"/>
                <a:ext cx="2025448" cy="613491"/>
              </a:xfrm>
              <a:prstGeom prst="rect">
                <a:avLst/>
              </a:prstGeom>
              <a:noFill/>
            </p:spPr>
          </p:pic>
        </p:grpSp>
        <p:sp>
          <p:nvSpPr>
            <p:cNvPr id="16" name="Obdélník 15"/>
            <p:cNvSpPr/>
            <p:nvPr/>
          </p:nvSpPr>
          <p:spPr bwMode="auto">
            <a:xfrm>
              <a:off x="0" y="6324600"/>
              <a:ext cx="9144000" cy="76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34"/>
          <p:cNvSpPr txBox="1"/>
          <p:nvPr/>
        </p:nvSpPr>
        <p:spPr>
          <a:xfrm>
            <a:off x="0" y="1752600"/>
            <a:ext cx="9144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4175973" rtl="0" eaLnBrk="1" latinLnBrk="0" hangingPunct="1">
              <a:defRPr sz="82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87987" algn="l" defTabSz="4175973" rtl="0" eaLnBrk="1" latinLnBrk="0" hangingPunct="1">
              <a:defRPr sz="82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75973" algn="l" defTabSz="4175973" rtl="0" eaLnBrk="1" latinLnBrk="0" hangingPunct="1">
              <a:defRPr sz="82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63960" algn="l" defTabSz="4175973" rtl="0" eaLnBrk="1" latinLnBrk="0" hangingPunct="1">
              <a:defRPr sz="82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351947" algn="l" defTabSz="4175973" rtl="0" eaLnBrk="1" latinLnBrk="0" hangingPunct="1">
              <a:defRPr sz="82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39933" algn="l" defTabSz="4175973" rtl="0" eaLnBrk="1" latinLnBrk="0" hangingPunct="1">
              <a:defRPr sz="82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27920" algn="l" defTabSz="4175973" rtl="0" eaLnBrk="1" latinLnBrk="0" hangingPunct="1">
              <a:defRPr sz="82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615907" algn="l" defTabSz="4175973" rtl="0" eaLnBrk="1" latinLnBrk="0" hangingPunct="1">
              <a:defRPr sz="82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03893" algn="l" defTabSz="4175973" rtl="0" eaLnBrk="1" latinLnBrk="0" hangingPunct="1">
              <a:defRPr sz="82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800" b="1" dirty="0">
                <a:latin typeface="Arial" pitchFamily="34" charset="0"/>
                <a:cs typeface="Arial" pitchFamily="34" charset="0"/>
              </a:rPr>
              <a:t>Jana Albrechtová</a:t>
            </a:r>
            <a:r>
              <a:rPr lang="en-GB" sz="1800" b="1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en-GB" sz="1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1800" b="1" dirty="0">
                <a:latin typeface="Arial" pitchFamily="34" charset="0"/>
                <a:cs typeface="Arial" pitchFamily="34" charset="0"/>
              </a:rPr>
              <a:t>Ioannis </a:t>
            </a:r>
            <a:r>
              <a:rPr lang="en-GB" sz="1800" b="1" dirty="0">
                <a:latin typeface="Arial" pitchFamily="34" charset="0"/>
                <a:cs typeface="Arial" pitchFamily="34" charset="0"/>
              </a:rPr>
              <a:t>Manakos</a:t>
            </a:r>
            <a:r>
              <a:rPr lang="en-GB" sz="1800" b="1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GB" sz="1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1800" b="1" dirty="0" err="1">
                <a:latin typeface="Arial" pitchFamily="34" charset="0"/>
                <a:cs typeface="Arial" pitchFamily="34" charset="0"/>
              </a:rPr>
              <a:t>Petya</a:t>
            </a:r>
            <a:r>
              <a:rPr lang="cs-CZ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 dirty="0">
                <a:latin typeface="Arial" pitchFamily="34" charset="0"/>
                <a:cs typeface="Arial" pitchFamily="34" charset="0"/>
              </a:rPr>
              <a:t>Campbell</a:t>
            </a:r>
            <a:r>
              <a:rPr lang="en-GB" sz="1800" b="1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en-GB" sz="1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1800" b="1" dirty="0">
                <a:latin typeface="Arial" pitchFamily="34" charset="0"/>
                <a:cs typeface="Arial" pitchFamily="34" charset="0"/>
              </a:rPr>
              <a:t>Mihai </a:t>
            </a:r>
            <a:r>
              <a:rPr lang="en-GB" sz="1800" b="1" dirty="0">
                <a:latin typeface="Arial" pitchFamily="34" charset="0"/>
                <a:cs typeface="Arial" pitchFamily="34" charset="0"/>
              </a:rPr>
              <a:t>Nita</a:t>
            </a:r>
            <a:r>
              <a:rPr lang="en-GB" sz="1800" b="1" baseline="30000" dirty="0">
                <a:latin typeface="Arial" pitchFamily="34" charset="0"/>
                <a:cs typeface="Arial" pitchFamily="34" charset="0"/>
              </a:rPr>
              <a:t>4</a:t>
            </a:r>
            <a:r>
              <a:rPr lang="en-GB" sz="1800" b="1" dirty="0">
                <a:latin typeface="Arial" pitchFamily="34" charset="0"/>
                <a:cs typeface="Arial" pitchFamily="34" charset="0"/>
              </a:rPr>
              <a:t>, </a:t>
            </a:r>
            <a:endParaRPr lang="cs-CZ" sz="1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1800" b="1" dirty="0">
                <a:latin typeface="Arial" pitchFamily="34" charset="0"/>
                <a:cs typeface="Arial" pitchFamily="34" charset="0"/>
              </a:rPr>
              <a:t>Lucie </a:t>
            </a:r>
            <a:r>
              <a:rPr lang="en-GB" sz="1800" b="1" dirty="0" err="1">
                <a:latin typeface="Arial" pitchFamily="34" charset="0"/>
                <a:cs typeface="Arial" pitchFamily="34" charset="0"/>
              </a:rPr>
              <a:t>Kupkov</a:t>
            </a:r>
            <a:r>
              <a:rPr lang="cs-CZ" sz="1800" b="1" dirty="0">
                <a:latin typeface="Arial" pitchFamily="34" charset="0"/>
                <a:cs typeface="Arial" pitchFamily="34" charset="0"/>
              </a:rPr>
              <a:t>á</a:t>
            </a:r>
            <a:r>
              <a:rPr lang="en-GB" sz="1800" b="1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en-GB" sz="1800" b="1" dirty="0">
                <a:latin typeface="Arial" pitchFamily="34" charset="0"/>
                <a:cs typeface="Arial" pitchFamily="34" charset="0"/>
              </a:rPr>
              <a:t>,</a:t>
            </a:r>
            <a:r>
              <a:rPr lang="cs-CZ" sz="1800" b="1" dirty="0">
                <a:latin typeface="Arial" pitchFamily="34" charset="0"/>
                <a:cs typeface="Arial" pitchFamily="34" charset="0"/>
              </a:rPr>
              <a:t> Konstantinos </a:t>
            </a:r>
            <a:r>
              <a:rPr lang="en-GB" sz="1800" b="1" dirty="0">
                <a:latin typeface="Arial" pitchFamily="34" charset="0"/>
                <a:cs typeface="Arial" pitchFamily="34" charset="0"/>
              </a:rPr>
              <a:t>Karantzalos</a:t>
            </a:r>
            <a:r>
              <a:rPr lang="en-GB" sz="1800" b="1" baseline="30000" dirty="0">
                <a:latin typeface="Arial" pitchFamily="34" charset="0"/>
                <a:cs typeface="Arial" pitchFamily="34" charset="0"/>
              </a:rPr>
              <a:t>5</a:t>
            </a:r>
            <a:r>
              <a:rPr lang="en-GB" sz="1800" b="1" dirty="0">
                <a:latin typeface="Arial" pitchFamily="34" charset="0"/>
                <a:cs typeface="Arial" pitchFamily="34" charset="0"/>
              </a:rPr>
              <a:t> and </a:t>
            </a:r>
            <a:r>
              <a:rPr lang="cs-CZ" sz="1800" b="1" dirty="0">
                <a:latin typeface="Arial" pitchFamily="34" charset="0"/>
                <a:cs typeface="Arial" pitchFamily="34" charset="0"/>
              </a:rPr>
              <a:t>Garik </a:t>
            </a:r>
            <a:r>
              <a:rPr lang="en-GB" sz="1800" b="1" dirty="0">
                <a:latin typeface="Arial" pitchFamily="34" charset="0"/>
                <a:cs typeface="Arial" pitchFamily="34" charset="0"/>
              </a:rPr>
              <a:t>Gutman</a:t>
            </a:r>
            <a:r>
              <a:rPr lang="en-GB" sz="1800" b="1" baseline="30000" dirty="0">
                <a:latin typeface="Arial" pitchFamily="34" charset="0"/>
                <a:cs typeface="Arial" pitchFamily="34" charset="0"/>
              </a:rPr>
              <a:t>6 </a:t>
            </a:r>
            <a:endParaRPr lang="en-US" sz="18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2362200"/>
            <a:ext cx="91440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itchFamily="34" charset="0"/>
              </a:rPr>
              <a:t>Global Land Cover Products Validation and Inter-</a:t>
            </a:r>
            <a:r>
              <a:rPr lang="cs-CZ" sz="2000" b="1" dirty="0">
                <a:latin typeface="Arial" pitchFamily="34" charset="0"/>
              </a:rPr>
              <a:t>C</a:t>
            </a:r>
            <a:r>
              <a:rPr lang="en-GB" sz="2000" b="1" dirty="0" err="1">
                <a:latin typeface="Arial" pitchFamily="34" charset="0"/>
              </a:rPr>
              <a:t>omparison</a:t>
            </a:r>
            <a:br>
              <a:rPr lang="cs-CZ" sz="2000" b="1" dirty="0">
                <a:latin typeface="Arial" pitchFamily="34" charset="0"/>
              </a:rPr>
            </a:br>
            <a:r>
              <a:rPr lang="en-GB" sz="2000" b="1" dirty="0">
                <a:latin typeface="Arial" pitchFamily="34" charset="0"/>
              </a:rPr>
              <a:t>in South Central and Eastern Europe </a:t>
            </a:r>
            <a:r>
              <a:rPr lang="cs-CZ" sz="2000" b="1" dirty="0">
                <a:latin typeface="Arial" pitchFamily="34" charset="0"/>
              </a:rPr>
              <a:t>(SCERIN)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2971800"/>
            <a:ext cx="84969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noProof="0" dirty="0">
                <a:latin typeface="Arial" pitchFamily="34" charset="0"/>
              </a:rPr>
              <a:t>Prototype Objectives</a:t>
            </a:r>
            <a:r>
              <a:rPr lang="cs-CZ" sz="2400" b="1" noProof="0" dirty="0">
                <a:latin typeface="Arial" pitchFamily="34" charset="0"/>
              </a:rPr>
              <a:t>:</a:t>
            </a:r>
          </a:p>
          <a:p>
            <a:pPr marL="336550" lvl="0" indent="-336550">
              <a:buFont typeface="Arial" pitchFamily="34" charset="0"/>
              <a:buChar char="•"/>
              <a:tabLst>
                <a:tab pos="288925" algn="l"/>
              </a:tabLst>
            </a:pPr>
            <a:r>
              <a:rPr lang="en-US" sz="1600" dirty="0">
                <a:latin typeface="Arial" pitchFamily="34" charset="0"/>
              </a:rPr>
              <a:t>To develop prototypes of the validation products, and provide preliminary findings using case studies from Greece and </a:t>
            </a:r>
            <a:r>
              <a:rPr lang="en-US" sz="1600" dirty="0" err="1">
                <a:latin typeface="Arial" pitchFamily="34" charset="0"/>
              </a:rPr>
              <a:t>Czechia</a:t>
            </a:r>
            <a:r>
              <a:rPr lang="en-US" sz="1600" dirty="0">
                <a:latin typeface="Arial" pitchFamily="34" charset="0"/>
              </a:rPr>
              <a:t>.</a:t>
            </a:r>
          </a:p>
          <a:p>
            <a:pPr lvl="0">
              <a:buFont typeface="Arial" pitchFamily="34" charset="0"/>
              <a:buChar char="•"/>
              <a:tabLst>
                <a:tab pos="450850" algn="l"/>
              </a:tabLst>
            </a:pPr>
            <a:r>
              <a:rPr lang="en-US" sz="1600" dirty="0">
                <a:latin typeface="Arial" pitchFamily="34" charset="0"/>
              </a:rPr>
              <a:t>    o assess the specifics of land cover in study areas in terms of land cover classification </a:t>
            </a:r>
            <a:r>
              <a:rPr lang="cs-CZ" sz="1600" dirty="0">
                <a:latin typeface="Arial" pitchFamily="34" charset="0"/>
              </a:rPr>
              <a:t>a</a:t>
            </a:r>
            <a:r>
              <a:rPr lang="en-US" sz="1600" dirty="0" err="1">
                <a:latin typeface="Arial" pitchFamily="34" charset="0"/>
              </a:rPr>
              <a:t>nd</a:t>
            </a:r>
            <a:r>
              <a:rPr lang="en-US" sz="1600" dirty="0">
                <a:latin typeface="Arial" pitchFamily="34" charset="0"/>
              </a:rPr>
              <a:t> its validation. </a:t>
            </a:r>
          </a:p>
          <a:p>
            <a:pPr lvl="0">
              <a:buFont typeface="Arial" pitchFamily="34" charset="0"/>
              <a:buChar char="•"/>
              <a:tabLst>
                <a:tab pos="450850" algn="l"/>
              </a:tabLst>
            </a:pPr>
            <a:r>
              <a:rPr lang="en-US" sz="1600" dirty="0">
                <a:latin typeface="Arial" pitchFamily="34" charset="0"/>
              </a:rPr>
              <a:t>    The effort is an initiative of the SCERIN.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725144"/>
            <a:ext cx="2411760" cy="173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7" y="4739422"/>
            <a:ext cx="2160240" cy="168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ovéPole 11"/>
          <p:cNvSpPr txBox="1"/>
          <p:nvPr/>
        </p:nvSpPr>
        <p:spPr>
          <a:xfrm>
            <a:off x="4716016" y="4395787"/>
            <a:ext cx="4427984" cy="24622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55A11"/>
                </a:solidFill>
                <a:latin typeface="Arial" pitchFamily="34" charset="0"/>
              </a:rPr>
              <a:t>Validated Maps: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Global LC maps (GLC) :  1) the Copernicus CORINE Land Cover 2012 (CLC) - ETRS89 / ETRS-LAEA CRS; and 2) the GlobeLand30 (GL_30) 2010 raster files (30m) - WGS 84 / TMzn34-35N</a:t>
            </a:r>
            <a:endParaRPr lang="cs-CZ" sz="1400" dirty="0">
              <a:solidFill>
                <a:srgbClr val="000000"/>
              </a:solidFill>
              <a:latin typeface="Arial" pitchFamily="34" charset="0"/>
            </a:endParaRPr>
          </a:p>
          <a:p>
            <a:r>
              <a:rPr lang="cs-CZ" sz="1400" b="1" noProof="0" dirty="0" err="1">
                <a:solidFill>
                  <a:srgbClr val="FF0000"/>
                </a:solidFill>
                <a:latin typeface="Arial" pitchFamily="34" charset="0"/>
              </a:rPr>
              <a:t>Conclusions</a:t>
            </a:r>
            <a:r>
              <a:rPr lang="cs-CZ" sz="1400" b="1" noProof="0" dirty="0">
                <a:solidFill>
                  <a:srgbClr val="FF0000"/>
                </a:solidFill>
                <a:latin typeface="Arial" pitchFamily="34" charset="0"/>
              </a:rPr>
              <a:t>: </a:t>
            </a:r>
            <a:r>
              <a:rPr lang="en-US" sz="1400" b="1" noProof="0" dirty="0">
                <a:solidFill>
                  <a:schemeClr val="tx1"/>
                </a:solidFill>
                <a:latin typeface="Arial" pitchFamily="34" charset="0"/>
              </a:rPr>
              <a:t>Very similar, rather good, accuracies were reached for both study areas and for  both CORINE 2012</a:t>
            </a:r>
            <a:r>
              <a:rPr lang="en-US" sz="1400" b="1" baseline="0" noProof="0" dirty="0">
                <a:solidFill>
                  <a:schemeClr val="tx1"/>
                </a:solidFill>
                <a:latin typeface="Arial" pitchFamily="34" charset="0"/>
              </a:rPr>
              <a:t> and GLOBALAND30 products. Slightly better accuracy (4%) for CORINE in Greece and  almost the same accuracies for both products in </a:t>
            </a:r>
            <a:r>
              <a:rPr lang="en-US" sz="1400" b="1" baseline="0" noProof="0" dirty="0" err="1">
                <a:solidFill>
                  <a:schemeClr val="tx1"/>
                </a:solidFill>
                <a:latin typeface="Arial" pitchFamily="34" charset="0"/>
              </a:rPr>
              <a:t>Czechia</a:t>
            </a:r>
            <a:r>
              <a:rPr lang="en-US" sz="1400" b="1" baseline="0" noProof="0" dirty="0">
                <a:solidFill>
                  <a:schemeClr val="tx1"/>
                </a:solidFill>
                <a:latin typeface="Arial" pitchFamily="34" charset="0"/>
              </a:rPr>
              <a:t>.</a:t>
            </a:r>
            <a:endParaRPr lang="en-US" sz="1400" b="1" dirty="0">
              <a:latin typeface="Arial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905470"/>
            <a:ext cx="91440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61963" indent="-461963"/>
            <a:r>
              <a:rPr lang="cs-CZ" sz="1800" b="1" dirty="0">
                <a:solidFill>
                  <a:srgbClr val="FF0000"/>
                </a:solidFill>
                <a:latin typeface="Arial" pitchFamily="34" charset="0"/>
              </a:rPr>
              <a:t>Poster </a:t>
            </a:r>
            <a:r>
              <a:rPr lang="cs-CZ" sz="1800" b="1" dirty="0" err="1">
                <a:solidFill>
                  <a:srgbClr val="FF0000"/>
                </a:solidFill>
                <a:latin typeface="Arial" pitchFamily="34" charset="0"/>
              </a:rPr>
              <a:t>Presentation</a:t>
            </a:r>
            <a:r>
              <a:rPr lang="cs-CZ" sz="18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cs-CZ" sz="1800" b="1" dirty="0" err="1">
                <a:solidFill>
                  <a:srgbClr val="FF0000"/>
                </a:solidFill>
                <a:latin typeface="Arial" pitchFamily="34" charset="0"/>
              </a:rPr>
              <a:t>of</a:t>
            </a:r>
            <a:r>
              <a:rPr lang="cs-CZ" sz="1800" b="1" dirty="0">
                <a:solidFill>
                  <a:srgbClr val="FF0000"/>
                </a:solidFill>
                <a:latin typeface="Arial" pitchFamily="34" charset="0"/>
              </a:rPr>
              <a:t> P1: </a:t>
            </a:r>
          </a:p>
          <a:p>
            <a:pPr marL="461963" indent="-461963"/>
            <a:r>
              <a:rPr lang="en-US" sz="1800" b="1" dirty="0">
                <a:solidFill>
                  <a:srgbClr val="00B050"/>
                </a:solidFill>
                <a:latin typeface="Arial" pitchFamily="34" charset="0"/>
              </a:rPr>
              <a:t>World Cover 2017, ESA, </a:t>
            </a:r>
            <a:r>
              <a:rPr lang="en-US" sz="1800" b="1" dirty="0" err="1">
                <a:solidFill>
                  <a:srgbClr val="00B050"/>
                </a:solidFill>
                <a:latin typeface="Arial" pitchFamily="34" charset="0"/>
              </a:rPr>
              <a:t>Frascati</a:t>
            </a:r>
            <a:r>
              <a:rPr lang="en-US" sz="1800" b="1" dirty="0">
                <a:solidFill>
                  <a:srgbClr val="00B050"/>
                </a:solidFill>
                <a:latin typeface="Arial" pitchFamily="34" charset="0"/>
              </a:rPr>
              <a:t>, March</a:t>
            </a:r>
          </a:p>
          <a:p>
            <a:pPr marL="461963" indent="-461963"/>
            <a:r>
              <a:rPr lang="en-US" sz="1800" b="1" dirty="0">
                <a:solidFill>
                  <a:srgbClr val="00B050"/>
                </a:solidFill>
                <a:latin typeface="Arial" pitchFamily="34" charset="0"/>
              </a:rPr>
              <a:t>2017 US-IALE, Baltimore, Maryland, April 9-13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0" hangingPunct="0">
              <a:defRPr/>
            </a:pPr>
            <a:r>
              <a:rPr lang="cs-CZ" sz="360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SCERIN: </a:t>
            </a:r>
            <a:r>
              <a:rPr lang="cs-CZ" sz="3600" kern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Achievements</a:t>
            </a:r>
            <a:endParaRPr lang="cs-CZ" sz="3600" kern="0" dirty="0">
              <a:solidFill>
                <a:srgbClr val="00CC99">
                  <a:lumMod val="50000"/>
                </a:srgbClr>
              </a:solidFill>
              <a:latin typeface="Arial" pitchFamily="34" charset="0"/>
            </a:endParaRPr>
          </a:p>
          <a:p>
            <a:pPr>
              <a:defRPr/>
            </a:pP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GOFC-GOLD 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South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Central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cs-CZ" sz="2000" b="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Eastern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 European Regional Information Network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81341" y="228601"/>
            <a:ext cx="5951111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</a:rPr>
              <a:t>Charles University</a:t>
            </a:r>
            <a:r>
              <a:rPr lang="cs-CZ" sz="3600" b="1" dirty="0">
                <a:solidFill>
                  <a:srgbClr val="FF0000"/>
                </a:solidFill>
                <a:latin typeface="Arial" pitchFamily="34" charset="0"/>
              </a:rPr>
              <a:t>, </a:t>
            </a:r>
            <a:r>
              <a:rPr lang="cs-CZ" sz="3600" b="1" dirty="0" err="1">
                <a:solidFill>
                  <a:srgbClr val="FF0000"/>
                </a:solidFill>
                <a:latin typeface="Arial" pitchFamily="34" charset="0"/>
              </a:rPr>
              <a:t>Prague</a:t>
            </a:r>
            <a:r>
              <a:rPr lang="cs-CZ" sz="3600" b="1" dirty="0">
                <a:solidFill>
                  <a:srgbClr val="FF0000"/>
                </a:solidFill>
                <a:latin typeface="Arial" pitchFamily="34" charset="0"/>
              </a:rPr>
              <a:t>, </a:t>
            </a:r>
            <a:r>
              <a:rPr lang="cs-CZ" sz="3600" b="1" dirty="0" err="1">
                <a:solidFill>
                  <a:srgbClr val="FF0000"/>
                </a:solidFill>
                <a:latin typeface="Arial" pitchFamily="34" charset="0"/>
              </a:rPr>
              <a:t>Czech</a:t>
            </a:r>
            <a:r>
              <a:rPr lang="cs-CZ" sz="36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cs-CZ" sz="3600" b="1">
                <a:solidFill>
                  <a:srgbClr val="FF0000"/>
                </a:solidFill>
                <a:latin typeface="Arial" pitchFamily="34" charset="0"/>
              </a:rPr>
              <a:t>Republic</a:t>
            </a:r>
            <a:endParaRPr lang="cs-CZ" sz="3600" b="1" dirty="0">
              <a:solidFill>
                <a:srgbClr val="FF0000"/>
              </a:solidFill>
              <a:latin typeface="Arial" pitchFamily="34" charset="0"/>
            </a:endParaRPr>
          </a:p>
          <a:p>
            <a:endParaRPr lang="cs-CZ" sz="3600" b="1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16" name="Picture 2" descr="http://www.planet-action.org/automne_modules_files/polyProjects/public/r7524_129_karelii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"/>
            <a:ext cx="1481271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381000" y="1447800"/>
            <a:ext cx="624594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itchFamily="34" charset="0"/>
              </a:rPr>
              <a:t>Charles University in Prague Ranking - CWUR 2016</a:t>
            </a:r>
          </a:p>
          <a:p>
            <a:r>
              <a:rPr lang="en-US" sz="2000" dirty="0">
                <a:latin typeface="Arial" pitchFamily="34" charset="0"/>
                <a:hlinkClick r:id="rId3"/>
              </a:rPr>
              <a:t>http://cwur.org/2016/Charles-University-in-Prague.php</a:t>
            </a:r>
            <a:endParaRPr lang="cs-CZ" sz="2000" dirty="0">
              <a:latin typeface="Arial" pitchFamily="34" charset="0"/>
            </a:endParaRPr>
          </a:p>
          <a:p>
            <a:endParaRPr lang="cs-CZ" sz="2000" dirty="0">
              <a:latin typeface="Arial" pitchFamily="34" charset="0"/>
            </a:endParaRPr>
          </a:p>
          <a:p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</a:rPr>
              <a:t>Ranking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</a:rPr>
              <a:t>among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</a:rPr>
              <a:t>the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</a:rPr>
              <a:t>world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</a:rPr>
              <a:t>´s 2 % top </a:t>
            </a:r>
            <a:r>
              <a:rPr lang="cs-CZ" sz="2000" b="1" dirty="0" err="1">
                <a:solidFill>
                  <a:srgbClr val="FF0000"/>
                </a:solidFill>
                <a:latin typeface="Arial" pitchFamily="34" charset="0"/>
              </a:rPr>
              <a:t>universities</a:t>
            </a:r>
            <a:endParaRPr lang="cs-CZ" sz="2000" b="1" dirty="0">
              <a:solidFill>
                <a:srgbClr val="FF0000"/>
              </a:solidFill>
              <a:latin typeface="Arial" pitchFamily="34" charset="0"/>
            </a:endParaRPr>
          </a:p>
          <a:p>
            <a:endParaRPr lang="cs-CZ" sz="2000" dirty="0">
              <a:latin typeface="Arial" pitchFamily="34" charset="0"/>
            </a:endParaRPr>
          </a:p>
          <a:p>
            <a:r>
              <a:rPr lang="en-US" sz="2000" b="1" dirty="0">
                <a:latin typeface="Arial" pitchFamily="34" charset="0"/>
              </a:rPr>
              <a:t>World Rank</a:t>
            </a:r>
            <a:r>
              <a:rPr lang="cs-CZ" sz="2000" b="1" dirty="0">
                <a:latin typeface="Arial" pitchFamily="34" charset="0"/>
              </a:rPr>
              <a:t>: </a:t>
            </a:r>
            <a:r>
              <a:rPr lang="en-US" sz="2000" dirty="0">
                <a:latin typeface="Arial" pitchFamily="34" charset="0"/>
              </a:rPr>
              <a:t>266</a:t>
            </a:r>
            <a:endParaRPr lang="cs-CZ" sz="2000" dirty="0">
              <a:latin typeface="Arial" pitchFamily="34" charset="0"/>
            </a:endParaRPr>
          </a:p>
          <a:p>
            <a:r>
              <a:rPr lang="en-US" sz="2000" b="1" dirty="0">
                <a:latin typeface="Arial" pitchFamily="34" charset="0"/>
              </a:rPr>
              <a:t>National Rank</a:t>
            </a:r>
            <a:r>
              <a:rPr lang="cs-CZ" sz="2000" b="1" dirty="0">
                <a:latin typeface="Arial" pitchFamily="34" charset="0"/>
              </a:rPr>
              <a:t>: </a:t>
            </a:r>
            <a:r>
              <a:rPr lang="en-US" sz="2000" dirty="0">
                <a:latin typeface="Arial" pitchFamily="34" charset="0"/>
              </a:rPr>
              <a:t>1</a:t>
            </a:r>
            <a:endParaRPr lang="cs-CZ" sz="2000" dirty="0">
              <a:latin typeface="Arial" pitchFamily="34" charset="0"/>
            </a:endParaRPr>
          </a:p>
          <a:p>
            <a:r>
              <a:rPr lang="en-US" sz="2000" b="1" dirty="0">
                <a:latin typeface="Arial" pitchFamily="34" charset="0"/>
              </a:rPr>
              <a:t>Quality of Education Rank</a:t>
            </a:r>
            <a:r>
              <a:rPr lang="cs-CZ" sz="2000" b="1" dirty="0">
                <a:latin typeface="Arial" pitchFamily="34" charset="0"/>
              </a:rPr>
              <a:t>: </a:t>
            </a:r>
            <a:r>
              <a:rPr lang="en-US" sz="2000" dirty="0">
                <a:latin typeface="Arial" pitchFamily="34" charset="0"/>
              </a:rPr>
              <a:t>251</a:t>
            </a:r>
            <a:endParaRPr lang="cs-CZ" sz="2000" dirty="0">
              <a:latin typeface="Arial" pitchFamily="34" charset="0"/>
            </a:endParaRPr>
          </a:p>
          <a:p>
            <a:r>
              <a:rPr lang="en-US" sz="2000" b="1" dirty="0">
                <a:latin typeface="Arial" pitchFamily="34" charset="0"/>
              </a:rPr>
              <a:t>Quality of Faculty Rank</a:t>
            </a:r>
            <a:r>
              <a:rPr lang="cs-CZ" sz="2000" b="1" dirty="0">
                <a:latin typeface="Arial" pitchFamily="34" charset="0"/>
              </a:rPr>
              <a:t>: </a:t>
            </a:r>
            <a:r>
              <a:rPr lang="en-US" sz="2000" dirty="0">
                <a:latin typeface="Arial" pitchFamily="34" charset="0"/>
              </a:rPr>
              <a:t>187</a:t>
            </a:r>
            <a:endParaRPr lang="cs-CZ" sz="2000" dirty="0">
              <a:latin typeface="Arial" pitchFamily="34" charset="0"/>
            </a:endParaRPr>
          </a:p>
          <a:p>
            <a:r>
              <a:rPr lang="en-US" sz="2000" b="1" dirty="0">
                <a:latin typeface="Arial" pitchFamily="34" charset="0"/>
              </a:rPr>
              <a:t>Publications Rank</a:t>
            </a:r>
            <a:r>
              <a:rPr lang="cs-CZ" sz="2000" b="1" dirty="0">
                <a:latin typeface="Arial" pitchFamily="34" charset="0"/>
              </a:rPr>
              <a:t>: </a:t>
            </a:r>
            <a:r>
              <a:rPr lang="en-US" sz="2000" dirty="0">
                <a:latin typeface="Arial" pitchFamily="34" charset="0"/>
              </a:rPr>
              <a:t>230</a:t>
            </a:r>
            <a:endParaRPr lang="cs-CZ" sz="2000" dirty="0">
              <a:latin typeface="Arial" pitchFamily="34" charset="0"/>
            </a:endParaRPr>
          </a:p>
          <a:p>
            <a:r>
              <a:rPr lang="en-US" sz="2000" b="1" dirty="0">
                <a:latin typeface="Arial" pitchFamily="34" charset="0"/>
              </a:rPr>
              <a:t>Influence Rank</a:t>
            </a:r>
            <a:r>
              <a:rPr lang="cs-CZ" sz="2000" b="1" dirty="0">
                <a:latin typeface="Arial" pitchFamily="34" charset="0"/>
              </a:rPr>
              <a:t>: </a:t>
            </a:r>
            <a:r>
              <a:rPr lang="en-US" sz="2000" dirty="0">
                <a:latin typeface="Arial" pitchFamily="34" charset="0"/>
              </a:rPr>
              <a:t>235</a:t>
            </a:r>
            <a:endParaRPr lang="cs-CZ" sz="2000" dirty="0">
              <a:latin typeface="Arial" pitchFamily="34" charset="0"/>
            </a:endParaRPr>
          </a:p>
          <a:p>
            <a:r>
              <a:rPr lang="en-US" sz="2000" b="1" dirty="0">
                <a:latin typeface="Arial" pitchFamily="34" charset="0"/>
              </a:rPr>
              <a:t>Citations Rank</a:t>
            </a:r>
            <a:r>
              <a:rPr lang="cs-CZ" sz="2000" b="1" dirty="0">
                <a:latin typeface="Arial" pitchFamily="34" charset="0"/>
              </a:rPr>
              <a:t>: </a:t>
            </a:r>
            <a:r>
              <a:rPr lang="en-US" sz="2000" dirty="0">
                <a:latin typeface="Arial" pitchFamily="34" charset="0"/>
              </a:rPr>
              <a:t>171</a:t>
            </a:r>
            <a:endParaRPr lang="cs-CZ" sz="2000" dirty="0">
              <a:latin typeface="Arial" pitchFamily="34" charset="0"/>
            </a:endParaRPr>
          </a:p>
          <a:p>
            <a:r>
              <a:rPr lang="en-US" sz="2000" b="1" dirty="0">
                <a:latin typeface="Arial" pitchFamily="34" charset="0"/>
              </a:rPr>
              <a:t>Broad Impact Rank</a:t>
            </a:r>
            <a:r>
              <a:rPr lang="cs-CZ" sz="2000" b="1" dirty="0">
                <a:latin typeface="Arial" pitchFamily="34" charset="0"/>
              </a:rPr>
              <a:t>: </a:t>
            </a:r>
            <a:r>
              <a:rPr lang="en-US" sz="2000" dirty="0">
                <a:latin typeface="Arial" pitchFamily="34" charset="0"/>
              </a:rPr>
              <a:t>222</a:t>
            </a:r>
            <a:endParaRPr lang="cs-CZ" sz="2000" dirty="0">
              <a:latin typeface="Arial" pitchFamily="34" charset="0"/>
            </a:endParaRPr>
          </a:p>
          <a:p>
            <a:endParaRPr lang="cs-CZ" sz="2000" b="1" dirty="0">
              <a:latin typeface="Arial" pitchFamily="34" charset="0"/>
            </a:endParaRPr>
          </a:p>
          <a:p>
            <a:r>
              <a:rPr lang="en-US" sz="2000" b="1" dirty="0">
                <a:latin typeface="Arial" pitchFamily="34" charset="0"/>
              </a:rPr>
              <a:t>Overall Score</a:t>
            </a:r>
            <a:r>
              <a:rPr lang="cs-CZ" sz="2000" b="1" dirty="0">
                <a:latin typeface="Arial" pitchFamily="34" charset="0"/>
              </a:rPr>
              <a:t>: </a:t>
            </a:r>
            <a:r>
              <a:rPr lang="en-US" sz="2000" dirty="0">
                <a:latin typeface="Arial" pitchFamily="34" charset="0"/>
              </a:rPr>
              <a:t>46.49</a:t>
            </a:r>
            <a:endParaRPr lang="cs-CZ" sz="2000" dirty="0">
              <a:latin typeface="Arial" pitchFamily="34" charset="0"/>
            </a:endParaRPr>
          </a:p>
          <a:p>
            <a:endParaRPr lang="cs-CZ" sz="2000" dirty="0">
              <a:latin typeface="Arial" pitchFamily="34" charset="0"/>
            </a:endParaRPr>
          </a:p>
          <a:p>
            <a:endParaRPr lang="en-US" sz="2000" dirty="0">
              <a:latin typeface="Arial" pitchFamily="34" charset="0"/>
            </a:endParaRPr>
          </a:p>
        </p:txBody>
      </p:sp>
      <p:pic>
        <p:nvPicPr>
          <p:cNvPr id="18" name="Picture 2" descr="Image result for Karolinum prah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819400"/>
            <a:ext cx="4826080" cy="2971800"/>
          </a:xfrm>
          <a:prstGeom prst="rect">
            <a:avLst/>
          </a:prstGeom>
          <a:noFill/>
        </p:spPr>
      </p:pic>
      <p:sp>
        <p:nvSpPr>
          <p:cNvPr id="19" name="TextovéPole 18"/>
          <p:cNvSpPr txBox="1"/>
          <p:nvPr/>
        </p:nvSpPr>
        <p:spPr>
          <a:xfrm>
            <a:off x="4191000" y="60960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0" dirty="0">
                <a:latin typeface="Arial" pitchFamily="34" charset="0"/>
              </a:rPr>
              <a:t>42,000 </a:t>
            </a:r>
            <a:r>
              <a:rPr lang="cs-CZ" sz="2000" b="0" dirty="0" err="1">
                <a:latin typeface="Arial" pitchFamily="34" charset="0"/>
              </a:rPr>
              <a:t>students</a:t>
            </a:r>
            <a:r>
              <a:rPr lang="cs-CZ" sz="2000" b="0" dirty="0">
                <a:latin typeface="Arial" pitchFamily="34" charset="0"/>
              </a:rPr>
              <a:t>, </a:t>
            </a:r>
          </a:p>
          <a:p>
            <a:r>
              <a:rPr lang="cs-CZ" sz="2000" b="0" dirty="0">
                <a:latin typeface="Arial" pitchFamily="34" charset="0"/>
              </a:rPr>
              <a:t>270 </a:t>
            </a:r>
            <a:r>
              <a:rPr lang="cs-CZ" sz="2000" b="0" dirty="0" err="1">
                <a:latin typeface="Arial" pitchFamily="34" charset="0"/>
              </a:rPr>
              <a:t>accredited</a:t>
            </a:r>
            <a:r>
              <a:rPr lang="cs-CZ" sz="2000" b="0" dirty="0">
                <a:latin typeface="Arial" pitchFamily="34" charset="0"/>
              </a:rPr>
              <a:t> study </a:t>
            </a:r>
            <a:r>
              <a:rPr lang="cs-CZ" sz="2000" b="0" dirty="0" err="1">
                <a:latin typeface="Arial" pitchFamily="34" charset="0"/>
              </a:rPr>
              <a:t>programs</a:t>
            </a:r>
            <a:endParaRPr lang="en-US" sz="2000" b="0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143000" y="1295400"/>
            <a:ext cx="6705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/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228600" y="1295400"/>
            <a:ext cx="8686800" cy="353943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/>
            <a:endParaRPr lang="cs-CZ" sz="3200" b="0" dirty="0">
              <a:latin typeface="Arial" pitchFamily="34" charset="0"/>
            </a:endParaRPr>
          </a:p>
          <a:p>
            <a:r>
              <a:rPr lang="cs-CZ" sz="3200" dirty="0">
                <a:latin typeface="Arial" pitchFamily="34" charset="0"/>
              </a:rPr>
              <a:t>III. SCERIN </a:t>
            </a:r>
            <a:r>
              <a:rPr lang="cs-CZ" sz="3200" dirty="0" err="1">
                <a:latin typeface="Arial" pitchFamily="34" charset="0"/>
              </a:rPr>
              <a:t>Achievements</a:t>
            </a:r>
            <a:endParaRPr lang="cs-CZ" sz="3200" dirty="0">
              <a:latin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cs-CZ" sz="3200" b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M</a:t>
            </a:r>
            <a:r>
              <a:rPr lang="en-US" sz="3200" b="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anuscripts</a:t>
            </a:r>
            <a:r>
              <a:rPr lang="en-US" sz="3200" b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 in preparation</a:t>
            </a:r>
            <a:r>
              <a:rPr lang="cs-CZ" sz="3200" b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: P1-P4</a:t>
            </a:r>
          </a:p>
          <a:p>
            <a:pPr lvl="1">
              <a:buFont typeface="Arial" pitchFamily="34" charset="0"/>
              <a:buChar char="•"/>
            </a:pPr>
            <a:r>
              <a:rPr lang="cs-CZ" sz="3200" b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Joint </a:t>
            </a:r>
            <a:r>
              <a:rPr lang="cs-CZ" sz="3200" b="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presentations</a:t>
            </a:r>
            <a:r>
              <a:rPr lang="cs-CZ" sz="3200" b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/</a:t>
            </a:r>
            <a:r>
              <a:rPr lang="cs-CZ" sz="3200" b="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efforts</a:t>
            </a:r>
            <a:endParaRPr lang="cs-CZ" sz="3200" b="0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b="0" dirty="0">
                <a:solidFill>
                  <a:srgbClr val="FF0000"/>
                </a:solidFill>
                <a:latin typeface="Arial" pitchFamily="34" charset="0"/>
              </a:rPr>
              <a:t>Research projects</a:t>
            </a:r>
            <a:r>
              <a:rPr lang="cs-CZ" sz="3200" b="0" dirty="0">
                <a:solidFill>
                  <a:srgbClr val="FF0000"/>
                </a:solidFill>
                <a:latin typeface="Arial" pitchFamily="34" charset="0"/>
              </a:rPr>
              <a:t>:</a:t>
            </a:r>
          </a:p>
          <a:p>
            <a:pPr lvl="2">
              <a:buFont typeface="Arial" pitchFamily="34" charset="0"/>
              <a:buChar char="•"/>
            </a:pPr>
            <a:r>
              <a:rPr lang="cs-CZ" sz="3200" b="0" dirty="0">
                <a:solidFill>
                  <a:srgbClr val="FF0000"/>
                </a:solidFill>
                <a:latin typeface="Arial" pitchFamily="34" charset="0"/>
              </a:rPr>
              <a:t>Joint </a:t>
            </a:r>
            <a:r>
              <a:rPr lang="cs-CZ" sz="3200" b="0" dirty="0" err="1">
                <a:solidFill>
                  <a:srgbClr val="FF0000"/>
                </a:solidFill>
                <a:latin typeface="Arial" pitchFamily="34" charset="0"/>
              </a:rPr>
              <a:t>projects</a:t>
            </a:r>
            <a:r>
              <a:rPr lang="cs-CZ" sz="3200" b="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cs-CZ" sz="3200" b="0" dirty="0" err="1">
                <a:solidFill>
                  <a:srgbClr val="FF0000"/>
                </a:solidFill>
                <a:latin typeface="Arial" pitchFamily="34" charset="0"/>
              </a:rPr>
              <a:t>and</a:t>
            </a:r>
            <a:r>
              <a:rPr lang="cs-CZ" sz="3200" b="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cs-CZ" sz="3200" b="0" dirty="0" err="1">
                <a:solidFill>
                  <a:srgbClr val="FF0000"/>
                </a:solidFill>
                <a:latin typeface="Arial" pitchFamily="34" charset="0"/>
              </a:rPr>
              <a:t>regional</a:t>
            </a:r>
            <a:r>
              <a:rPr lang="cs-CZ" sz="3200" b="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cs-CZ" sz="3200" b="0" dirty="0" err="1">
                <a:solidFill>
                  <a:srgbClr val="FF0000"/>
                </a:solidFill>
                <a:latin typeface="Arial" pitchFamily="34" charset="0"/>
              </a:rPr>
              <a:t>projects</a:t>
            </a:r>
            <a:r>
              <a:rPr lang="en-US" sz="3200" b="0" dirty="0">
                <a:solidFill>
                  <a:srgbClr val="FF0000"/>
                </a:solidFill>
                <a:latin typeface="Arial" pitchFamily="34" charset="0"/>
              </a:rPr>
              <a:t> </a:t>
            </a:r>
            <a:endParaRPr lang="cs-CZ" sz="3200" b="0" dirty="0">
              <a:solidFill>
                <a:srgbClr val="FF0000"/>
              </a:solidFill>
              <a:latin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cs-CZ" sz="3200" b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Publicity: Web </a:t>
            </a:r>
            <a:r>
              <a:rPr lang="cs-CZ" sz="3200" b="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page</a:t>
            </a:r>
            <a:r>
              <a:rPr lang="cs-CZ" sz="3200" b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, FB</a:t>
            </a:r>
          </a:p>
        </p:txBody>
      </p:sp>
      <p:sp>
        <p:nvSpPr>
          <p:cNvPr id="11270" name="Rectangle 16"/>
          <p:cNvSpPr>
            <a:spLocks noChangeArrowheads="1"/>
          </p:cNvSpPr>
          <p:nvPr/>
        </p:nvSpPr>
        <p:spPr bwMode="auto">
          <a:xfrm>
            <a:off x="0" y="5715000"/>
            <a:ext cx="9144000" cy="107721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1600" dirty="0">
                <a:solidFill>
                  <a:srgbClr val="333399"/>
                </a:solidFill>
                <a:latin typeface="Arial" pitchFamily="34" charset="0"/>
                <a:hlinkClick r:id="rId3"/>
              </a:rPr>
              <a:t>http://www.fao.org/gtos/gofc-gold/net-SEERIN.html</a:t>
            </a:r>
            <a:endParaRPr lang="cs-CZ" altLang="en-US" sz="1600" dirty="0">
              <a:solidFill>
                <a:srgbClr val="333399"/>
              </a:solidFill>
              <a:latin typeface="Arial" pitchFamily="34" charset="0"/>
            </a:endParaRPr>
          </a:p>
          <a:p>
            <a:pPr algn="ctr" eaLnBrk="0" hangingPunct="0"/>
            <a:r>
              <a:rPr lang="cs-CZ" altLang="en-US" sz="1600" dirty="0">
                <a:solidFill>
                  <a:srgbClr val="333399"/>
                </a:solidFill>
                <a:latin typeface="Arial" pitchFamily="34" charset="0"/>
                <a:hlinkClick r:id="rId4"/>
              </a:rPr>
              <a:t>www.</a:t>
            </a:r>
            <a:r>
              <a:rPr lang="cs-CZ" altLang="en-US" sz="1600" dirty="0" err="1">
                <a:solidFill>
                  <a:srgbClr val="333399"/>
                </a:solidFill>
                <a:latin typeface="Arial" pitchFamily="34" charset="0"/>
                <a:hlinkClick r:id="rId4"/>
              </a:rPr>
              <a:t>csebr.cz</a:t>
            </a:r>
            <a:r>
              <a:rPr lang="cs-CZ" altLang="en-US" sz="1600" dirty="0">
                <a:solidFill>
                  <a:srgbClr val="333399"/>
                </a:solidFill>
                <a:latin typeface="Arial" pitchFamily="34" charset="0"/>
                <a:hlinkClick r:id="rId4"/>
              </a:rPr>
              <a:t>/</a:t>
            </a:r>
            <a:r>
              <a:rPr lang="cs-CZ" altLang="en-US" sz="1600" dirty="0" err="1">
                <a:solidFill>
                  <a:srgbClr val="333399"/>
                </a:solidFill>
                <a:latin typeface="Arial" pitchFamily="34" charset="0"/>
                <a:hlinkClick r:id="rId4"/>
              </a:rPr>
              <a:t>scerin</a:t>
            </a:r>
            <a:endParaRPr lang="cs-CZ" altLang="en-US" sz="1600" dirty="0">
              <a:solidFill>
                <a:srgbClr val="333399"/>
              </a:solidFill>
              <a:latin typeface="Arial" pitchFamily="34" charset="0"/>
            </a:endParaRPr>
          </a:p>
          <a:p>
            <a:pPr algn="ctr" eaLnBrk="0" hangingPunct="0"/>
            <a:endParaRPr lang="cs-CZ" altLang="en-US" sz="1600" dirty="0">
              <a:solidFill>
                <a:srgbClr val="333399"/>
              </a:solidFill>
              <a:latin typeface="Arial" pitchFamily="34" charset="0"/>
            </a:endParaRPr>
          </a:p>
          <a:p>
            <a:pPr algn="ctr" eaLnBrk="0" hangingPunct="0"/>
            <a:endParaRPr lang="en-US" altLang="en-US" sz="1600" dirty="0">
              <a:solidFill>
                <a:srgbClr val="333399"/>
              </a:solidFill>
              <a:latin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0" hangingPunct="0">
              <a:defRPr/>
            </a:pPr>
            <a:r>
              <a:rPr lang="cs-CZ" sz="360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SCERIN: </a:t>
            </a:r>
            <a:r>
              <a:rPr lang="cs-CZ" sz="3600" kern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Achievements</a:t>
            </a:r>
            <a:endParaRPr lang="cs-CZ" sz="3600" kern="0" dirty="0">
              <a:solidFill>
                <a:srgbClr val="00CC99">
                  <a:lumMod val="50000"/>
                </a:srgbClr>
              </a:solidFill>
              <a:latin typeface="Arial" pitchFamily="34" charset="0"/>
            </a:endParaRPr>
          </a:p>
          <a:p>
            <a:pPr>
              <a:defRPr/>
            </a:pP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GOFC-GOLD 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South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Central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cs-CZ" sz="2000" b="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Eastern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 European Regional Information Network</a:t>
            </a:r>
          </a:p>
        </p:txBody>
      </p:sp>
      <p:grpSp>
        <p:nvGrpSpPr>
          <p:cNvPr id="2" name="Skupina 7"/>
          <p:cNvGrpSpPr/>
          <p:nvPr/>
        </p:nvGrpSpPr>
        <p:grpSpPr>
          <a:xfrm>
            <a:off x="0" y="6324600"/>
            <a:ext cx="9144000" cy="594658"/>
            <a:chOff x="0" y="6324600"/>
            <a:chExt cx="9144000" cy="594658"/>
          </a:xfrm>
        </p:grpSpPr>
        <p:pic>
          <p:nvPicPr>
            <p:cNvPr id="9" name="Picture 10" descr="NASA Land Cover Land Use Logo"/>
            <p:cNvPicPr>
              <a:picLocks noChangeAspect="1" noChangeArrowheads="1"/>
            </p:cNvPicPr>
            <p:nvPr/>
          </p:nvPicPr>
          <p:blipFill>
            <a:blip r:embed="rId5" cstate="print"/>
            <a:srcRect b="50000"/>
            <a:stretch>
              <a:fillRect/>
            </a:stretch>
          </p:blipFill>
          <p:spPr bwMode="auto">
            <a:xfrm>
              <a:off x="1905000" y="6374446"/>
              <a:ext cx="2803390" cy="483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 descr=":GOFC-Gold-logo-blktxt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43400" y="6415136"/>
              <a:ext cx="1371600" cy="44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ovéPole 8"/>
            <p:cNvSpPr txBox="1">
              <a:spLocks noChangeArrowheads="1"/>
            </p:cNvSpPr>
            <p:nvPr/>
          </p:nvSpPr>
          <p:spPr bwMode="auto">
            <a:xfrm>
              <a:off x="5715000" y="6396038"/>
              <a:ext cx="3429000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CAUCrin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Kickoff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Meeting, Tbilisi</a:t>
              </a:r>
            </a:p>
            <a:p>
              <a:pPr eaLnBrk="0" hangingPunct="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201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7, 11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September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</a:p>
          </p:txBody>
        </p:sp>
        <p:pic>
          <p:nvPicPr>
            <p:cNvPr id="12" name="Picture 9" descr="Image1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500" y="6400800"/>
              <a:ext cx="47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HSBL_logo02.bmp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41961" y="6324601"/>
              <a:ext cx="61063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C:\Users\pentchev\AppData\Local\Temp\JCET_logo_no_bg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19781" y="6400800"/>
              <a:ext cx="46621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685800" y="6400800"/>
              <a:ext cx="457200" cy="457200"/>
              <a:chOff x="561315" y="415145"/>
              <a:chExt cx="2179673" cy="2268196"/>
            </a:xfrm>
          </p:grpSpPr>
          <p:pic>
            <p:nvPicPr>
              <p:cNvPr id="17" name="Picture 16" descr="NASA-logo.tif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61315" y="415145"/>
                <a:ext cx="1850453" cy="15094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8" name="Picture 4" descr="http://neptune.gsfc.nasa.gov/images/goddardsignature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lum bright="-100000" contrast="-100000"/>
              </a:blip>
              <a:srcRect/>
              <a:stretch>
                <a:fillRect/>
              </a:stretch>
            </p:blipFill>
            <p:spPr bwMode="auto">
              <a:xfrm>
                <a:off x="715540" y="2069850"/>
                <a:ext cx="2025448" cy="613491"/>
              </a:xfrm>
              <a:prstGeom prst="rect">
                <a:avLst/>
              </a:prstGeom>
              <a:noFill/>
            </p:spPr>
          </p:pic>
        </p:grpSp>
        <p:sp>
          <p:nvSpPr>
            <p:cNvPr id="16" name="Obdélník 15"/>
            <p:cNvSpPr/>
            <p:nvPr/>
          </p:nvSpPr>
          <p:spPr bwMode="auto">
            <a:xfrm>
              <a:off x="0" y="6324600"/>
              <a:ext cx="9144000" cy="76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 bwMode="auto">
          <a:xfrm>
            <a:off x="0" y="762000"/>
            <a:ext cx="9753600" cy="5715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buNone/>
            </a:pPr>
            <a:r>
              <a:rPr lang="en-US" sz="4000" b="1" dirty="0">
                <a:solidFill>
                  <a:srgbClr val="FF0000"/>
                </a:solidFill>
                <a:latin typeface="Arial" pitchFamily="34" charset="0"/>
              </a:rPr>
              <a:t>R</a:t>
            </a:r>
            <a:r>
              <a:rPr lang="cs-CZ" sz="4000" b="1" dirty="0" err="1">
                <a:solidFill>
                  <a:srgbClr val="FF0000"/>
                </a:solidFill>
                <a:latin typeface="Arial" pitchFamily="34" charset="0"/>
              </a:rPr>
              <a:t>egional</a:t>
            </a:r>
            <a:r>
              <a:rPr lang="cs-CZ" sz="4000" b="1" dirty="0">
                <a:solidFill>
                  <a:srgbClr val="FF0000"/>
                </a:solidFill>
                <a:latin typeface="Arial" pitchFamily="34" charset="0"/>
              </a:rPr>
              <a:t> r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</a:rPr>
              <a:t>esearch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</a:rPr>
              <a:t> projects</a:t>
            </a:r>
            <a:r>
              <a:rPr lang="cs-CZ" sz="4000" b="1" dirty="0">
                <a:solidFill>
                  <a:srgbClr val="FF0000"/>
                </a:solidFill>
                <a:latin typeface="Arial" pitchFamily="34" charset="0"/>
              </a:rPr>
              <a:t>: </a:t>
            </a:r>
            <a:r>
              <a:rPr lang="cs-CZ" b="1" dirty="0" err="1">
                <a:solidFill>
                  <a:srgbClr val="FF0000"/>
                </a:solidFill>
                <a:latin typeface="Arial" pitchFamily="34" charset="0"/>
              </a:rPr>
              <a:t>examples</a:t>
            </a:r>
            <a:endParaRPr lang="cs-CZ" b="1" dirty="0">
              <a:solidFill>
                <a:srgbClr val="FF0000"/>
              </a:solidFill>
              <a:latin typeface="Arial" pitchFamily="34" charset="0"/>
            </a:endParaRPr>
          </a:p>
          <a:p>
            <a:pPr lvl="1">
              <a:buNone/>
            </a:pPr>
            <a:endParaRPr lang="cs-CZ" sz="4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pPr algn="ctr" eaLnBrk="0" hangingPunct="0">
              <a:defRPr/>
            </a:pPr>
            <a:r>
              <a:rPr lang="cs-CZ" sz="360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SCERIN: </a:t>
            </a:r>
            <a:r>
              <a:rPr lang="cs-CZ" sz="360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Examples</a:t>
            </a:r>
            <a:r>
              <a:rPr lang="cs-CZ" sz="360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 </a:t>
            </a:r>
            <a:r>
              <a:rPr lang="cs-CZ" sz="360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of</a:t>
            </a:r>
            <a:r>
              <a:rPr lang="cs-CZ" sz="360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 </a:t>
            </a:r>
            <a:r>
              <a:rPr lang="cs-CZ" sz="360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Regional</a:t>
            </a:r>
            <a:r>
              <a:rPr lang="cs-CZ" sz="360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 </a:t>
            </a:r>
            <a:r>
              <a:rPr lang="cs-CZ" sz="360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Projects</a:t>
            </a:r>
            <a:endParaRPr lang="cs-CZ" sz="3600" kern="0" dirty="0">
              <a:solidFill>
                <a:srgbClr val="00CC99">
                  <a:lumMod val="50000"/>
                </a:srgbClr>
              </a:solidFill>
              <a:latin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1447800"/>
            <a:ext cx="9144000" cy="5715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SOUTH EUROPE: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itchFamily="18" charset="0"/>
              <a:buAutoNum type="arabicPeriod"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Romania: Issues in Remote Sensing Techniques for Forest Cover Change Monitoring </a:t>
            </a:r>
            <a:r>
              <a:rPr kumimoji="0" lang="en-GB" alt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kumimoji="0" lang="en-GB" alt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V. </a:t>
            </a:r>
            <a:r>
              <a:rPr kumimoji="0" lang="en-GB" altLang="en-US" sz="1200" b="1" i="1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Gancz</a:t>
            </a:r>
            <a:r>
              <a:rPr kumimoji="0" lang="en-GB" alt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Forest Research &amp; Management Institute</a:t>
            </a:r>
            <a:r>
              <a:rPr kumimoji="0" lang="cs-CZ" alt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cs-CZ" altLang="en-US" sz="1200" b="1" i="1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Romania</a:t>
            </a:r>
            <a:r>
              <a:rPr kumimoji="0" lang="en-GB" alt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itchFamily="18" charset="0"/>
              <a:buAutoNum type="arabicPeriod"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Bulgaria: Meteorological Satellites in Support to Land Surface Analyses </a:t>
            </a:r>
            <a:r>
              <a:rPr kumimoji="0" lang="en-GB" alt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kumimoji="0" lang="en-GB" alt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J. </a:t>
            </a:r>
            <a:r>
              <a:rPr kumimoji="0" lang="en-GB" altLang="en-US" sz="1200" b="1" i="1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Stoyanova</a:t>
            </a:r>
            <a:r>
              <a:rPr kumimoji="0" lang="en-GB" alt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&amp; C. </a:t>
            </a:r>
            <a:r>
              <a:rPr kumimoji="0" lang="en-GB" altLang="en-US" sz="1200" b="1" i="1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Georgiev</a:t>
            </a:r>
            <a:r>
              <a:rPr kumimoji="0" lang="en-GB" alt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NIMH-</a:t>
            </a:r>
            <a:r>
              <a:rPr kumimoji="0" lang="en-GB" altLang="en-US" sz="1200" b="1" i="1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BA,and</a:t>
            </a:r>
            <a:r>
              <a:rPr kumimoji="0" lang="en-GB" alt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L. </a:t>
            </a:r>
            <a:r>
              <a:rPr kumimoji="0" lang="en-GB" altLang="en-US" sz="1200" b="1" i="1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Pessanha</a:t>
            </a:r>
            <a:r>
              <a:rPr kumimoji="0" lang="en-GB" alt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Institute of Meteorology, Portugal)</a:t>
            </a:r>
            <a:endParaRPr kumimoji="0" lang="cs-CZ" altLang="en-US" sz="1200" b="1" i="1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itchFamily="18" charset="0"/>
              <a:buAutoNum type="arabicPeriod"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Use of Remote Sensing for Agricultural Applications in North West of Turkey (</a:t>
            </a:r>
            <a:r>
              <a:rPr kumimoji="0" lang="en-GB" alt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L. </a:t>
            </a:r>
            <a:r>
              <a:rPr kumimoji="0" lang="en-GB" altLang="en-US" sz="1200" b="1" i="1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Genc</a:t>
            </a:r>
            <a:r>
              <a:rPr kumimoji="0" lang="en-GB" alt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COMU, Turkey</a:t>
            </a:r>
            <a:r>
              <a:rPr kumimoji="0" lang="en-GB" alt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itchFamily="18" charset="0"/>
              <a:buAutoNum type="arabicPeriod"/>
              <a:tabLst/>
              <a:defRPr/>
            </a:pPr>
            <a:r>
              <a:rPr kumimoji="0" lang="tr-TR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Use of Remote Sensing Data for LULC monitoring in Turkey</a:t>
            </a:r>
            <a:r>
              <a:rPr kumimoji="0" lang="en-GB" alt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</a:t>
            </a:r>
            <a:r>
              <a:rPr kumimoji="0" lang="en-GB" alt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D. </a:t>
            </a:r>
            <a:r>
              <a:rPr kumimoji="0" lang="en-GB" altLang="en-US" sz="1200" b="1" i="1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Maktav</a:t>
            </a:r>
            <a:r>
              <a:rPr kumimoji="0" lang="en-GB" alt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Istanbul Technical University)</a:t>
            </a:r>
            <a:endParaRPr kumimoji="0" lang="en-US" altLang="en-US" sz="1200" b="1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en-US" sz="1200" b="1" i="1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CENTRAL EUROPE: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itchFamily="18" charset="0"/>
              <a:buAutoNum type="arabicPeriod"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Poland: L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 Use &amp; Land Cover Change Studies in the Northern Carpathians</a:t>
            </a:r>
            <a:r>
              <a:rPr kumimoji="0" lang="en-GB" alt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</a:t>
            </a:r>
            <a:r>
              <a:rPr kumimoji="0" lang="en-GB" alt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J. </a:t>
            </a:r>
            <a:r>
              <a:rPr kumimoji="0" lang="en-GB" altLang="en-US" sz="1200" b="1" i="1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Kozak</a:t>
            </a:r>
            <a:r>
              <a:rPr kumimoji="0" lang="en-GB" alt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cs-CZ" alt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K. </a:t>
            </a:r>
            <a:r>
              <a:rPr kumimoji="0" lang="cs-CZ" altLang="en-US" sz="1200" b="1" i="1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Ostapowicz</a:t>
            </a:r>
            <a:r>
              <a:rPr kumimoji="0" lang="cs-CZ" alt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GB" altLang="en-US" sz="1200" b="1" i="1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Jagiellonian</a:t>
            </a:r>
            <a:r>
              <a:rPr kumimoji="0" lang="en-GB" alt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University, Krakow</a:t>
            </a:r>
            <a:r>
              <a:rPr kumimoji="0" lang="en-GB" alt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itchFamily="18" charset="0"/>
              <a:buAutoNum type="arabicPeriod"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Application of </a:t>
            </a:r>
            <a:r>
              <a:rPr kumimoji="0" lang="en-GB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Hyperspectral</a:t>
            </a: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Data and Artificial Neural Networks for Land Cover Mapping of Mountains Areas (</a:t>
            </a:r>
            <a:r>
              <a:rPr kumimoji="0" lang="en-GB" alt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B. </a:t>
            </a:r>
            <a:r>
              <a:rPr kumimoji="0" lang="en-GB" altLang="en-US" sz="1200" b="1" i="1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Zagajewski</a:t>
            </a:r>
            <a:r>
              <a:rPr kumimoji="0" lang="en-GB" alt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University of Warsaw, Poland</a:t>
            </a:r>
            <a:r>
              <a:rPr kumimoji="0" lang="en-GB" alt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itchFamily="18" charset="0"/>
              <a:buAutoNum type="arabicPeriod"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Slovakia: Land Cover Research, Applications and Development Needs </a:t>
            </a:r>
            <a:r>
              <a:rPr kumimoji="0" lang="en-GB" alt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kumimoji="0" lang="en-GB" alt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A. </a:t>
            </a:r>
            <a:r>
              <a:rPr kumimoji="0" lang="en-GB" altLang="en-US" sz="1200" b="1" i="1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Halabuk</a:t>
            </a:r>
            <a:r>
              <a:rPr kumimoji="0" lang="en-GB" alt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Slovak Academy of Science</a:t>
            </a:r>
            <a:r>
              <a:rPr kumimoji="0" lang="cs-CZ" alt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cs-CZ" altLang="en-US" sz="1200" b="1" i="1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Slovakia</a:t>
            </a:r>
            <a:r>
              <a:rPr kumimoji="0" lang="en-GB" alt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itchFamily="18" charset="0"/>
              <a:buAutoNum type="arabicPeriod"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LULCC Research in the Czech Republic </a:t>
            </a:r>
            <a:r>
              <a:rPr kumimoji="0" lang="en-US" alt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kumimoji="0" lang="en-US" alt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P. </a:t>
            </a:r>
            <a:r>
              <a:rPr kumimoji="0" lang="en-US" altLang="en-US" sz="1200" b="1" i="1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Stych</a:t>
            </a:r>
            <a:r>
              <a:rPr kumimoji="0" lang="en-US" alt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Prague</a:t>
            </a:r>
            <a:r>
              <a:rPr kumimoji="0" lang="cs-CZ" alt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cs-CZ" altLang="en-US" sz="1200" b="1" i="1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Czech</a:t>
            </a:r>
            <a:r>
              <a:rPr kumimoji="0" lang="cs-CZ" alt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cs-CZ" altLang="en-US" sz="1200" b="1" i="1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Republic</a:t>
            </a:r>
            <a:r>
              <a:rPr kumimoji="0" lang="en-US" alt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itchFamily="18" charset="0"/>
              <a:buAutoNum type="arabicPeriod"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Monitoring of Forest Condition &amp; Function </a:t>
            </a:r>
            <a:r>
              <a:rPr kumimoji="0" lang="en-US" alt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kumimoji="0" lang="en-US" alt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J. </a:t>
            </a:r>
            <a:r>
              <a:rPr kumimoji="0" lang="en-US" altLang="en-US" sz="1200" b="1" i="1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Albrechtova</a:t>
            </a:r>
            <a:r>
              <a:rPr kumimoji="0" lang="en-US" alt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&amp; L. </a:t>
            </a:r>
            <a:r>
              <a:rPr kumimoji="0" lang="en-US" altLang="en-US" sz="1200" b="1" i="1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Kupkova</a:t>
            </a:r>
            <a:r>
              <a:rPr kumimoji="0" lang="en-US" alt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Prague</a:t>
            </a:r>
            <a:r>
              <a:rPr kumimoji="0" lang="cs-CZ" alt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F. Zemek </a:t>
            </a:r>
            <a:r>
              <a:rPr kumimoji="0" lang="en-US" alt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&amp; </a:t>
            </a:r>
            <a:r>
              <a:rPr kumimoji="0" lang="cs-CZ" alt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O. </a:t>
            </a:r>
            <a:r>
              <a:rPr kumimoji="0" lang="cs-CZ" altLang="en-US" sz="1200" b="1" i="1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Brovkina</a:t>
            </a:r>
            <a:r>
              <a:rPr kumimoji="0" lang="cs-CZ" alt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cs-CZ" altLang="en-US" sz="1200" b="1" i="1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Czech</a:t>
            </a:r>
            <a:r>
              <a:rPr kumimoji="0" lang="cs-CZ" alt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Globe, </a:t>
            </a:r>
            <a:r>
              <a:rPr kumimoji="0" lang="cs-CZ" altLang="en-US" sz="1200" b="1" i="1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Czech</a:t>
            </a:r>
            <a:r>
              <a:rPr kumimoji="0" lang="cs-CZ" alt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cs-CZ" altLang="en-US" sz="1200" b="1" i="1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Republic</a:t>
            </a:r>
            <a:r>
              <a:rPr kumimoji="0" lang="en-US" alt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EASTERN EUROPE: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Ukraine: Monitoring of New Wetlands Formation in Water Reservoirs and Deltas’ Degradation in the Black Sea Basin </a:t>
            </a:r>
            <a:r>
              <a:rPr kumimoji="0" lang="en-GB" alt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kumimoji="0" lang="en-GB" alt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V. </a:t>
            </a:r>
            <a:r>
              <a:rPr kumimoji="0" lang="en-GB" altLang="en-US" sz="1200" b="1" i="1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Starodubtsev</a:t>
            </a:r>
            <a:r>
              <a:rPr kumimoji="0" lang="en-GB" alt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National University of Life and Environmental Sciences, Ukraine</a:t>
            </a:r>
            <a:r>
              <a:rPr kumimoji="0" lang="en-GB" alt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en-US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6" name="Skupina 7"/>
          <p:cNvGrpSpPr/>
          <p:nvPr/>
        </p:nvGrpSpPr>
        <p:grpSpPr>
          <a:xfrm>
            <a:off x="0" y="6324600"/>
            <a:ext cx="9144000" cy="594658"/>
            <a:chOff x="0" y="6324600"/>
            <a:chExt cx="9144000" cy="594658"/>
          </a:xfrm>
        </p:grpSpPr>
        <p:pic>
          <p:nvPicPr>
            <p:cNvPr id="7" name="Picture 10" descr="NASA Land Cover Land Use Logo"/>
            <p:cNvPicPr>
              <a:picLocks noChangeAspect="1" noChangeArrowheads="1"/>
            </p:cNvPicPr>
            <p:nvPr/>
          </p:nvPicPr>
          <p:blipFill>
            <a:blip r:embed="rId3" cstate="print"/>
            <a:srcRect b="50000"/>
            <a:stretch>
              <a:fillRect/>
            </a:stretch>
          </p:blipFill>
          <p:spPr bwMode="auto">
            <a:xfrm>
              <a:off x="1905000" y="6374446"/>
              <a:ext cx="2803390" cy="483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 descr=":GOFC-Gold-logo-blktxt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43400" y="6415136"/>
              <a:ext cx="1371600" cy="44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ovéPole 8"/>
            <p:cNvSpPr txBox="1">
              <a:spLocks noChangeArrowheads="1"/>
            </p:cNvSpPr>
            <p:nvPr/>
          </p:nvSpPr>
          <p:spPr bwMode="auto">
            <a:xfrm>
              <a:off x="5715000" y="6396038"/>
              <a:ext cx="3429000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CAUCrin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Kickoff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Meeting, Tbilisi</a:t>
              </a:r>
            </a:p>
            <a:p>
              <a:pPr eaLnBrk="0" hangingPunct="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201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7, 11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September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</a:p>
          </p:txBody>
        </p:sp>
        <p:pic>
          <p:nvPicPr>
            <p:cNvPr id="10" name="Picture 9" descr="Image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500" y="6400800"/>
              <a:ext cx="47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HSBL_logo02.bmp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1961" y="6324601"/>
              <a:ext cx="61063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3" descr="C:\Users\pentchev\AppData\Local\Temp\JCET_logo_no_b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19781" y="6400800"/>
              <a:ext cx="46621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Group 15"/>
            <p:cNvGrpSpPr>
              <a:grpSpLocks/>
            </p:cNvGrpSpPr>
            <p:nvPr/>
          </p:nvGrpSpPr>
          <p:grpSpPr bwMode="auto">
            <a:xfrm>
              <a:off x="685800" y="6400800"/>
              <a:ext cx="457200" cy="457200"/>
              <a:chOff x="561315" y="415145"/>
              <a:chExt cx="2179673" cy="2268196"/>
            </a:xfrm>
          </p:grpSpPr>
          <p:pic>
            <p:nvPicPr>
              <p:cNvPr id="15" name="Picture 16" descr="NASA-logo.tif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61315" y="415145"/>
                <a:ext cx="1850453" cy="15094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6" name="Picture 4" descr="http://neptune.gsfc.nasa.gov/images/goddardsignature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lum bright="-100000" contrast="-100000"/>
              </a:blip>
              <a:srcRect/>
              <a:stretch>
                <a:fillRect/>
              </a:stretch>
            </p:blipFill>
            <p:spPr bwMode="auto">
              <a:xfrm>
                <a:off x="715540" y="2069850"/>
                <a:ext cx="2025448" cy="613491"/>
              </a:xfrm>
              <a:prstGeom prst="rect">
                <a:avLst/>
              </a:prstGeom>
              <a:noFill/>
            </p:spPr>
          </p:pic>
        </p:grpSp>
        <p:sp>
          <p:nvSpPr>
            <p:cNvPr id="14" name="Obdélník 13"/>
            <p:cNvSpPr/>
            <p:nvPr/>
          </p:nvSpPr>
          <p:spPr bwMode="auto">
            <a:xfrm>
              <a:off x="0" y="6324600"/>
              <a:ext cx="9144000" cy="76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228600" y="1143000"/>
            <a:ext cx="4495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cs-CZ" sz="4400" b="1" dirty="0">
                <a:solidFill>
                  <a:srgbClr val="FF0000"/>
                </a:solidFill>
                <a:latin typeface="Arial" pitchFamily="34" charset="0"/>
              </a:rPr>
              <a:t>Joint Project </a:t>
            </a:r>
            <a:r>
              <a:rPr lang="cs-CZ" sz="4400" dirty="0" err="1">
                <a:solidFill>
                  <a:srgbClr val="FF0000"/>
                </a:solidFill>
                <a:latin typeface="Arial" pitchFamily="34" charset="0"/>
              </a:rPr>
              <a:t>P</a:t>
            </a:r>
            <a:r>
              <a:rPr lang="cs-CZ" sz="4400" b="1" dirty="0" err="1">
                <a:solidFill>
                  <a:srgbClr val="FF0000"/>
                </a:solidFill>
                <a:latin typeface="Arial" pitchFamily="34" charset="0"/>
              </a:rPr>
              <a:t>roposal</a:t>
            </a:r>
            <a:r>
              <a:rPr lang="cs-CZ" sz="4400" b="1" dirty="0">
                <a:solidFill>
                  <a:srgbClr val="FF0000"/>
                </a:solidFill>
                <a:latin typeface="Arial" pitchFamily="34" charset="0"/>
              </a:rPr>
              <a:t> 2013</a:t>
            </a:r>
          </a:p>
          <a:p>
            <a:r>
              <a:rPr lang="en-US" sz="2400" b="1" dirty="0">
                <a:latin typeface="Arial" pitchFamily="34" charset="0"/>
              </a:rPr>
              <a:t>COST Action </a:t>
            </a:r>
            <a:endParaRPr lang="cs-CZ" sz="2400" b="1" dirty="0">
              <a:latin typeface="Arial" pitchFamily="34" charset="0"/>
            </a:endParaRPr>
          </a:p>
          <a:p>
            <a:r>
              <a:rPr lang="en-US" sz="2400" b="1" dirty="0">
                <a:latin typeface="Arial" pitchFamily="34" charset="0"/>
              </a:rPr>
              <a:t>as </a:t>
            </a:r>
            <a:r>
              <a:rPr lang="cs-CZ" sz="2400" b="1" dirty="0">
                <a:latin typeface="Arial" pitchFamily="34" charset="0"/>
              </a:rPr>
              <a:t>a </a:t>
            </a:r>
            <a:r>
              <a:rPr lang="en-US" sz="2400" b="1" dirty="0">
                <a:latin typeface="Arial" pitchFamily="34" charset="0"/>
              </a:rPr>
              <a:t>platform for future SCERIN Network activities </a:t>
            </a:r>
          </a:p>
          <a:p>
            <a:r>
              <a:rPr lang="cs-CZ" sz="4000" dirty="0">
                <a:latin typeface="Arial" pitchFamily="34" charset="0"/>
              </a:rPr>
              <a:t> </a:t>
            </a:r>
          </a:p>
          <a:p>
            <a:r>
              <a:rPr lang="cs-CZ" altLang="en-US" sz="4000" b="0" i="1" dirty="0">
                <a:latin typeface="Arial" pitchFamily="34" charset="0"/>
              </a:rPr>
              <a:t>PI: </a:t>
            </a:r>
            <a:r>
              <a:rPr lang="en-GB" altLang="en-US" sz="3600" b="0" i="1" dirty="0">
                <a:latin typeface="Arial" pitchFamily="34" charset="0"/>
              </a:rPr>
              <a:t>Jana </a:t>
            </a:r>
            <a:r>
              <a:rPr lang="en-GB" altLang="en-US" sz="3600" b="0" i="1" dirty="0" err="1">
                <a:latin typeface="Arial" pitchFamily="34" charset="0"/>
              </a:rPr>
              <a:t>Albrechtov</a:t>
            </a:r>
            <a:r>
              <a:rPr lang="cs-CZ" altLang="en-US" sz="3600" b="0" i="1" dirty="0">
                <a:latin typeface="Arial" pitchFamily="34" charset="0"/>
              </a:rPr>
              <a:t>a</a:t>
            </a:r>
            <a:endParaRPr lang="en-GB" altLang="en-US" sz="3600" b="0" dirty="0">
              <a:latin typeface="Arial" pitchFamily="34" charset="0"/>
            </a:endParaRPr>
          </a:p>
        </p:txBody>
      </p:sp>
      <p:pic>
        <p:nvPicPr>
          <p:cNvPr id="6" name="Picture 2" descr="http://wsstp.eu/files/2014/02/COST-logo-high-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5528" y="1219200"/>
            <a:ext cx="4248472" cy="1203584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0" hangingPunct="0">
              <a:defRPr/>
            </a:pPr>
            <a:r>
              <a:rPr lang="cs-CZ" sz="360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SCERIN: </a:t>
            </a:r>
            <a:r>
              <a:rPr lang="cs-CZ" sz="360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collaborative</a:t>
            </a:r>
            <a:r>
              <a:rPr lang="cs-CZ" sz="360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 </a:t>
            </a:r>
            <a:r>
              <a:rPr lang="cs-CZ" sz="360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projects</a:t>
            </a:r>
            <a:endParaRPr lang="cs-CZ" sz="3600" kern="0" dirty="0">
              <a:solidFill>
                <a:srgbClr val="00CC99">
                  <a:lumMod val="50000"/>
                </a:srgbClr>
              </a:solidFill>
              <a:latin typeface="Arial" pitchFamily="34" charset="0"/>
            </a:endParaRPr>
          </a:p>
          <a:p>
            <a:pPr>
              <a:defRPr/>
            </a:pP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GOFC-GOLD 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South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Central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cs-CZ" sz="2000" b="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Eastern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 European Regional Information Network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0" y="6324600"/>
            <a:ext cx="9144000" cy="594658"/>
            <a:chOff x="0" y="6324600"/>
            <a:chExt cx="9144000" cy="594658"/>
          </a:xfrm>
        </p:grpSpPr>
        <p:pic>
          <p:nvPicPr>
            <p:cNvPr id="9" name="Picture 10" descr="NASA Land Cover Land Use Logo"/>
            <p:cNvPicPr>
              <a:picLocks noChangeAspect="1" noChangeArrowheads="1"/>
            </p:cNvPicPr>
            <p:nvPr/>
          </p:nvPicPr>
          <p:blipFill>
            <a:blip r:embed="rId3" cstate="print"/>
            <a:srcRect b="50000"/>
            <a:stretch>
              <a:fillRect/>
            </a:stretch>
          </p:blipFill>
          <p:spPr bwMode="auto">
            <a:xfrm>
              <a:off x="1905000" y="6374446"/>
              <a:ext cx="2803390" cy="483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 descr=":GOFC-Gold-logo-blktxt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43400" y="6415136"/>
              <a:ext cx="1371600" cy="44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ovéPole 8"/>
            <p:cNvSpPr txBox="1">
              <a:spLocks noChangeArrowheads="1"/>
            </p:cNvSpPr>
            <p:nvPr/>
          </p:nvSpPr>
          <p:spPr bwMode="auto">
            <a:xfrm>
              <a:off x="5715000" y="6396038"/>
              <a:ext cx="3429000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CAUCrin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Kickoff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Meeting, Tbilisi</a:t>
              </a:r>
            </a:p>
            <a:p>
              <a:pPr eaLnBrk="0" hangingPunct="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201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7, 11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September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</a:p>
          </p:txBody>
        </p:sp>
        <p:pic>
          <p:nvPicPr>
            <p:cNvPr id="14" name="Picture 9" descr="Image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500" y="6400800"/>
              <a:ext cx="47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9" descr="HSBL_logo02.bmp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1961" y="6324601"/>
              <a:ext cx="61063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3" descr="C:\Users\pentchev\AppData\Local\Temp\JCET_logo_no_b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19781" y="6400800"/>
              <a:ext cx="46621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685800" y="6400800"/>
              <a:ext cx="457200" cy="457200"/>
              <a:chOff x="561315" y="415145"/>
              <a:chExt cx="2179673" cy="2268196"/>
            </a:xfrm>
          </p:grpSpPr>
          <p:pic>
            <p:nvPicPr>
              <p:cNvPr id="19" name="Picture 16" descr="NASA-logo.tif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61315" y="415145"/>
                <a:ext cx="1850453" cy="15094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0" name="Picture 4" descr="http://neptune.gsfc.nasa.gov/images/goddardsignature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lum bright="-100000" contrast="-100000"/>
              </a:blip>
              <a:srcRect/>
              <a:stretch>
                <a:fillRect/>
              </a:stretch>
            </p:blipFill>
            <p:spPr bwMode="auto">
              <a:xfrm>
                <a:off x="715540" y="2069850"/>
                <a:ext cx="2025448" cy="613491"/>
              </a:xfrm>
              <a:prstGeom prst="rect">
                <a:avLst/>
              </a:prstGeom>
              <a:noFill/>
            </p:spPr>
          </p:pic>
        </p:grpSp>
        <p:sp>
          <p:nvSpPr>
            <p:cNvPr id="18" name="Obdélník 17"/>
            <p:cNvSpPr/>
            <p:nvPr/>
          </p:nvSpPr>
          <p:spPr bwMode="auto">
            <a:xfrm>
              <a:off x="0" y="6324600"/>
              <a:ext cx="9144000" cy="76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800" y="980728"/>
            <a:ext cx="3964632" cy="1470025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Arial" pitchFamily="34" charset="0"/>
                <a:cs typeface="Arial" pitchFamily="34" charset="0"/>
              </a:rPr>
              <a:t>Towards balanced water regime of Central European landscape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4400" y="2438400"/>
            <a:ext cx="40960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Arial" pitchFamily="34" charset="0"/>
              </a:rPr>
              <a:t>Motivation</a:t>
            </a:r>
          </a:p>
          <a:p>
            <a:r>
              <a:rPr lang="cs-CZ" sz="2400" b="0" dirty="0" err="1">
                <a:latin typeface="Arial" pitchFamily="34" charset="0"/>
              </a:rPr>
              <a:t>Main</a:t>
            </a:r>
            <a:r>
              <a:rPr lang="cs-CZ" sz="2400" b="0" dirty="0">
                <a:latin typeface="Arial" pitchFamily="34" charset="0"/>
              </a:rPr>
              <a:t> </a:t>
            </a:r>
            <a:r>
              <a:rPr lang="cs-CZ" sz="2400" b="0" dirty="0" err="1">
                <a:latin typeface="Arial" pitchFamily="34" charset="0"/>
              </a:rPr>
              <a:t>threat</a:t>
            </a:r>
            <a:r>
              <a:rPr lang="en-US" sz="2400" b="0" dirty="0">
                <a:latin typeface="Arial" pitchFamily="34" charset="0"/>
              </a:rPr>
              <a:t>s</a:t>
            </a:r>
            <a:r>
              <a:rPr lang="cs-CZ" sz="2400" b="0" dirty="0">
                <a:latin typeface="Arial" pitchFamily="34" charset="0"/>
              </a:rPr>
              <a:t> </a:t>
            </a:r>
            <a:r>
              <a:rPr lang="cs-CZ" sz="2400" b="0" dirty="0" err="1">
                <a:latin typeface="Arial" pitchFamily="34" charset="0"/>
              </a:rPr>
              <a:t>of</a:t>
            </a:r>
            <a:r>
              <a:rPr lang="cs-CZ" sz="2400" b="0" dirty="0">
                <a:latin typeface="Arial" pitchFamily="34" charset="0"/>
              </a:rPr>
              <a:t> </a:t>
            </a:r>
            <a:r>
              <a:rPr lang="cs-CZ" sz="2400" b="0" dirty="0" err="1">
                <a:latin typeface="Arial" pitchFamily="34" charset="0"/>
              </a:rPr>
              <a:t>European</a:t>
            </a:r>
            <a:r>
              <a:rPr lang="cs-CZ" sz="2400" b="0" dirty="0">
                <a:latin typeface="Arial" pitchFamily="34" charset="0"/>
              </a:rPr>
              <a:t> landscape – </a:t>
            </a:r>
            <a:endParaRPr lang="en-US" sz="2400" b="0" dirty="0">
              <a:latin typeface="Arial" pitchFamily="34" charset="0"/>
            </a:endParaRPr>
          </a:p>
          <a:p>
            <a:r>
              <a:rPr lang="cs-CZ" sz="2400" b="0" dirty="0" err="1">
                <a:latin typeface="Arial" pitchFamily="34" charset="0"/>
              </a:rPr>
              <a:t>shortage</a:t>
            </a:r>
            <a:r>
              <a:rPr lang="cs-CZ" sz="2400" b="0" dirty="0">
                <a:latin typeface="Arial" pitchFamily="34" charset="0"/>
              </a:rPr>
              <a:t> of water and </a:t>
            </a:r>
            <a:r>
              <a:rPr lang="en-US" sz="2400" b="0" dirty="0">
                <a:latin typeface="Arial" pitchFamily="34" charset="0"/>
              </a:rPr>
              <a:t>in</a:t>
            </a:r>
            <a:r>
              <a:rPr lang="cs-CZ" sz="2400" b="0" dirty="0">
                <a:latin typeface="Arial" pitchFamily="34" charset="0"/>
              </a:rPr>
              <a:t>balanced water regime</a:t>
            </a:r>
          </a:p>
        </p:txBody>
      </p:sp>
      <p:pic>
        <p:nvPicPr>
          <p:cNvPr id="4" name="Picture 2" descr="G:\SCERIN_2017\Interreg_CE\IR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00600"/>
            <a:ext cx="4572000" cy="138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0" hangingPunct="0">
              <a:defRPr/>
            </a:pPr>
            <a:r>
              <a:rPr lang="cs-CZ" sz="360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SCERIN: </a:t>
            </a:r>
            <a:r>
              <a:rPr lang="cs-CZ" sz="360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collaborative</a:t>
            </a:r>
            <a:r>
              <a:rPr lang="cs-CZ" sz="360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 </a:t>
            </a:r>
            <a:r>
              <a:rPr lang="cs-CZ" sz="360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projects</a:t>
            </a:r>
            <a:endParaRPr lang="cs-CZ" sz="3600" kern="0" dirty="0">
              <a:solidFill>
                <a:srgbClr val="00CC99">
                  <a:lumMod val="50000"/>
                </a:srgbClr>
              </a:solidFill>
              <a:latin typeface="Arial" pitchFamily="34" charset="0"/>
            </a:endParaRPr>
          </a:p>
          <a:p>
            <a:pPr>
              <a:defRPr/>
            </a:pP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GOFC-GOLD 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South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Central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cs-CZ" sz="2000" b="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Eastern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 European Regional Information Network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0" y="6324600"/>
            <a:ext cx="9144000" cy="594658"/>
            <a:chOff x="0" y="6324600"/>
            <a:chExt cx="9144000" cy="594658"/>
          </a:xfrm>
        </p:grpSpPr>
        <p:pic>
          <p:nvPicPr>
            <p:cNvPr id="7" name="Picture 10" descr="NASA Land Cover Land Use Logo"/>
            <p:cNvPicPr>
              <a:picLocks noChangeAspect="1" noChangeArrowheads="1"/>
            </p:cNvPicPr>
            <p:nvPr/>
          </p:nvPicPr>
          <p:blipFill>
            <a:blip r:embed="rId3" cstate="print"/>
            <a:srcRect b="50000"/>
            <a:stretch>
              <a:fillRect/>
            </a:stretch>
          </p:blipFill>
          <p:spPr bwMode="auto">
            <a:xfrm>
              <a:off x="1905000" y="6374446"/>
              <a:ext cx="2803390" cy="483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 descr=":GOFC-Gold-logo-blktxt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43400" y="6415136"/>
              <a:ext cx="1371600" cy="44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ovéPole 8"/>
            <p:cNvSpPr txBox="1">
              <a:spLocks noChangeArrowheads="1"/>
            </p:cNvSpPr>
            <p:nvPr/>
          </p:nvSpPr>
          <p:spPr bwMode="auto">
            <a:xfrm>
              <a:off x="5715000" y="6396038"/>
              <a:ext cx="3429000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CAUCrin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Kickoff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Meeting, Tbilisi</a:t>
              </a:r>
            </a:p>
            <a:p>
              <a:pPr eaLnBrk="0" hangingPunct="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201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7, 11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September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</a:p>
          </p:txBody>
        </p:sp>
        <p:pic>
          <p:nvPicPr>
            <p:cNvPr id="10" name="Picture 9" descr="Image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500" y="6400800"/>
              <a:ext cx="47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HSBL_logo02.bmp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1961" y="6324601"/>
              <a:ext cx="61063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3" descr="C:\Users\pentchev\AppData\Local\Temp\JCET_logo_no_b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19781" y="6400800"/>
              <a:ext cx="46621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Group 15"/>
            <p:cNvGrpSpPr>
              <a:grpSpLocks/>
            </p:cNvGrpSpPr>
            <p:nvPr/>
          </p:nvGrpSpPr>
          <p:grpSpPr bwMode="auto">
            <a:xfrm>
              <a:off x="685800" y="6400800"/>
              <a:ext cx="457200" cy="457200"/>
              <a:chOff x="561315" y="415145"/>
              <a:chExt cx="2179673" cy="2268196"/>
            </a:xfrm>
          </p:grpSpPr>
          <p:pic>
            <p:nvPicPr>
              <p:cNvPr id="15" name="Picture 16" descr="NASA-logo.tif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61315" y="415145"/>
                <a:ext cx="1850453" cy="15094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6" name="Picture 4" descr="http://neptune.gsfc.nasa.gov/images/goddardsignature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lum bright="-100000" contrast="-100000"/>
              </a:blip>
              <a:srcRect/>
              <a:stretch>
                <a:fillRect/>
              </a:stretch>
            </p:blipFill>
            <p:spPr bwMode="auto">
              <a:xfrm>
                <a:off x="715540" y="2069850"/>
                <a:ext cx="2025448" cy="613491"/>
              </a:xfrm>
              <a:prstGeom prst="rect">
                <a:avLst/>
              </a:prstGeom>
              <a:noFill/>
            </p:spPr>
          </p:pic>
        </p:grpSp>
        <p:sp>
          <p:nvSpPr>
            <p:cNvPr id="14" name="Obdélník 13"/>
            <p:cNvSpPr/>
            <p:nvPr/>
          </p:nvSpPr>
          <p:spPr bwMode="auto">
            <a:xfrm>
              <a:off x="0" y="6324600"/>
              <a:ext cx="9144000" cy="76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28600" y="1173778"/>
            <a:ext cx="44958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cs-CZ" sz="4400" b="1" dirty="0" err="1">
                <a:solidFill>
                  <a:srgbClr val="FF0000"/>
                </a:solidFill>
                <a:latin typeface="Arial" pitchFamily="34" charset="0"/>
              </a:rPr>
              <a:t>Intended</a:t>
            </a:r>
            <a:r>
              <a:rPr lang="cs-CZ" sz="4400" b="1" dirty="0">
                <a:solidFill>
                  <a:srgbClr val="FF0000"/>
                </a:solidFill>
                <a:latin typeface="Arial" pitchFamily="34" charset="0"/>
              </a:rPr>
              <a:t> </a:t>
            </a:r>
          </a:p>
          <a:p>
            <a:r>
              <a:rPr lang="cs-CZ" sz="4400" b="1" dirty="0">
                <a:solidFill>
                  <a:srgbClr val="FF0000"/>
                </a:solidFill>
                <a:latin typeface="Arial" pitchFamily="34" charset="0"/>
              </a:rPr>
              <a:t>Joint Project </a:t>
            </a:r>
            <a:r>
              <a:rPr lang="cs-CZ" sz="4400" b="1" dirty="0" err="1">
                <a:solidFill>
                  <a:srgbClr val="FF0000"/>
                </a:solidFill>
                <a:latin typeface="Arial" pitchFamily="34" charset="0"/>
              </a:rPr>
              <a:t>Proposal</a:t>
            </a:r>
            <a:r>
              <a:rPr lang="cs-CZ" sz="4400" b="1" dirty="0">
                <a:solidFill>
                  <a:srgbClr val="FF0000"/>
                </a:solidFill>
                <a:latin typeface="Arial" pitchFamily="34" charset="0"/>
              </a:rPr>
              <a:t> 2018</a:t>
            </a:r>
          </a:p>
          <a:p>
            <a:r>
              <a:rPr lang="cs-CZ" sz="2400" b="1" dirty="0">
                <a:latin typeface="Arial" pitchFamily="34" charset="0"/>
              </a:rPr>
              <a:t>INTERREG</a:t>
            </a:r>
            <a:endParaRPr lang="en-US" sz="2400" b="1" dirty="0">
              <a:latin typeface="Arial" pitchFamily="34" charset="0"/>
            </a:endParaRPr>
          </a:p>
          <a:p>
            <a:r>
              <a:rPr lang="cs-CZ" sz="4000" dirty="0">
                <a:latin typeface="Arial" pitchFamily="34" charset="0"/>
              </a:rPr>
              <a:t> </a:t>
            </a:r>
          </a:p>
          <a:p>
            <a:r>
              <a:rPr lang="cs-CZ" altLang="en-US" sz="4000" b="0" i="1" dirty="0">
                <a:latin typeface="Arial" pitchFamily="34" charset="0"/>
              </a:rPr>
              <a:t>PI: </a:t>
            </a:r>
            <a:r>
              <a:rPr lang="cs-CZ" altLang="en-US" sz="3600" b="0" i="1" dirty="0">
                <a:latin typeface="Arial" pitchFamily="34" charset="0"/>
              </a:rPr>
              <a:t>František Zemek</a:t>
            </a:r>
            <a:endParaRPr lang="en-GB" altLang="en-US" sz="3600" b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5397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143000" y="1295400"/>
            <a:ext cx="6705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/>
          </a:p>
        </p:txBody>
      </p:sp>
      <p:sp>
        <p:nvSpPr>
          <p:cNvPr id="11270" name="Rectangle 16"/>
          <p:cNvSpPr>
            <a:spLocks noChangeArrowheads="1"/>
          </p:cNvSpPr>
          <p:nvPr/>
        </p:nvSpPr>
        <p:spPr bwMode="auto">
          <a:xfrm>
            <a:off x="0" y="5715000"/>
            <a:ext cx="9144000" cy="107721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1600" dirty="0">
                <a:solidFill>
                  <a:srgbClr val="333399"/>
                </a:solidFill>
                <a:latin typeface="Arial" pitchFamily="34" charset="0"/>
                <a:hlinkClick r:id="rId3"/>
              </a:rPr>
              <a:t>http://www.fao.org/gtos/gofc-gold/net-SEERIN.html</a:t>
            </a:r>
            <a:endParaRPr lang="cs-CZ" altLang="en-US" sz="1600" dirty="0">
              <a:solidFill>
                <a:srgbClr val="333399"/>
              </a:solidFill>
              <a:latin typeface="Arial" pitchFamily="34" charset="0"/>
            </a:endParaRPr>
          </a:p>
          <a:p>
            <a:pPr algn="ctr" eaLnBrk="0" hangingPunct="0"/>
            <a:r>
              <a:rPr lang="cs-CZ" altLang="en-US" sz="1600" dirty="0">
                <a:solidFill>
                  <a:srgbClr val="333399"/>
                </a:solidFill>
                <a:latin typeface="Arial" pitchFamily="34" charset="0"/>
                <a:hlinkClick r:id="rId4"/>
              </a:rPr>
              <a:t>www.</a:t>
            </a:r>
            <a:r>
              <a:rPr lang="cs-CZ" altLang="en-US" sz="1600" dirty="0" err="1">
                <a:solidFill>
                  <a:srgbClr val="333399"/>
                </a:solidFill>
                <a:latin typeface="Arial" pitchFamily="34" charset="0"/>
                <a:hlinkClick r:id="rId4"/>
              </a:rPr>
              <a:t>csebr.cz</a:t>
            </a:r>
            <a:r>
              <a:rPr lang="cs-CZ" altLang="en-US" sz="1600" dirty="0">
                <a:solidFill>
                  <a:srgbClr val="333399"/>
                </a:solidFill>
                <a:latin typeface="Arial" pitchFamily="34" charset="0"/>
                <a:hlinkClick r:id="rId4"/>
              </a:rPr>
              <a:t>/</a:t>
            </a:r>
            <a:r>
              <a:rPr lang="cs-CZ" altLang="en-US" sz="1600" dirty="0" err="1">
                <a:solidFill>
                  <a:srgbClr val="333399"/>
                </a:solidFill>
                <a:latin typeface="Arial" pitchFamily="34" charset="0"/>
                <a:hlinkClick r:id="rId4"/>
              </a:rPr>
              <a:t>scerin</a:t>
            </a:r>
            <a:endParaRPr lang="cs-CZ" altLang="en-US" sz="1600" dirty="0">
              <a:solidFill>
                <a:srgbClr val="333399"/>
              </a:solidFill>
              <a:latin typeface="Arial" pitchFamily="34" charset="0"/>
            </a:endParaRPr>
          </a:p>
          <a:p>
            <a:pPr algn="ctr" eaLnBrk="0" hangingPunct="0"/>
            <a:endParaRPr lang="cs-CZ" altLang="en-US" sz="1600" dirty="0">
              <a:solidFill>
                <a:srgbClr val="333399"/>
              </a:solidFill>
              <a:latin typeface="Arial" pitchFamily="34" charset="0"/>
            </a:endParaRPr>
          </a:p>
          <a:p>
            <a:pPr algn="ctr" eaLnBrk="0" hangingPunct="0"/>
            <a:endParaRPr lang="en-US" altLang="en-US" sz="1600" dirty="0">
              <a:solidFill>
                <a:srgbClr val="333399"/>
              </a:solidFill>
              <a:latin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0" hangingPunct="0">
              <a:defRPr/>
            </a:pPr>
            <a:r>
              <a:rPr lang="cs-CZ" sz="360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SCERIN</a:t>
            </a:r>
          </a:p>
          <a:p>
            <a:pPr>
              <a:defRPr/>
            </a:pP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GOFC-GOLD 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South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Central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cs-CZ" sz="2000" b="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Eastern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 European Regional Information Network</a:t>
            </a:r>
          </a:p>
        </p:txBody>
      </p:sp>
      <p:grpSp>
        <p:nvGrpSpPr>
          <p:cNvPr id="2" name="Skupina 7"/>
          <p:cNvGrpSpPr/>
          <p:nvPr/>
        </p:nvGrpSpPr>
        <p:grpSpPr>
          <a:xfrm>
            <a:off x="0" y="6324600"/>
            <a:ext cx="9144000" cy="594658"/>
            <a:chOff x="0" y="6324600"/>
            <a:chExt cx="9144000" cy="594658"/>
          </a:xfrm>
        </p:grpSpPr>
        <p:pic>
          <p:nvPicPr>
            <p:cNvPr id="9" name="Picture 10" descr="NASA Land Cover Land Use Logo"/>
            <p:cNvPicPr>
              <a:picLocks noChangeAspect="1" noChangeArrowheads="1"/>
            </p:cNvPicPr>
            <p:nvPr/>
          </p:nvPicPr>
          <p:blipFill>
            <a:blip r:embed="rId5" cstate="print"/>
            <a:srcRect b="50000"/>
            <a:stretch>
              <a:fillRect/>
            </a:stretch>
          </p:blipFill>
          <p:spPr bwMode="auto">
            <a:xfrm>
              <a:off x="1905000" y="6374446"/>
              <a:ext cx="2803390" cy="483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 descr=":GOFC-Gold-logo-blktxt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43400" y="6415136"/>
              <a:ext cx="1371600" cy="44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ovéPole 8"/>
            <p:cNvSpPr txBox="1">
              <a:spLocks noChangeArrowheads="1"/>
            </p:cNvSpPr>
            <p:nvPr/>
          </p:nvSpPr>
          <p:spPr bwMode="auto">
            <a:xfrm>
              <a:off x="5715000" y="6396038"/>
              <a:ext cx="3429000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CAUCrin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Kickoff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Meeting, Tbilisi</a:t>
              </a:r>
            </a:p>
            <a:p>
              <a:pPr eaLnBrk="0" hangingPunct="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201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7, 11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September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</a:p>
          </p:txBody>
        </p:sp>
        <p:pic>
          <p:nvPicPr>
            <p:cNvPr id="12" name="Picture 9" descr="Image1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500" y="6400800"/>
              <a:ext cx="47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HSBL_logo02.bmp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41961" y="6324601"/>
              <a:ext cx="61063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C:\Users\pentchev\AppData\Local\Temp\JCET_logo_no_bg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19781" y="6400800"/>
              <a:ext cx="46621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685800" y="6400800"/>
              <a:ext cx="457200" cy="457200"/>
              <a:chOff x="561315" y="415145"/>
              <a:chExt cx="2179673" cy="2268196"/>
            </a:xfrm>
          </p:grpSpPr>
          <p:pic>
            <p:nvPicPr>
              <p:cNvPr id="17" name="Picture 16" descr="NASA-logo.tif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61315" y="415145"/>
                <a:ext cx="1850453" cy="15094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8" name="Picture 4" descr="http://neptune.gsfc.nasa.gov/images/goddardsignature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lum bright="-100000" contrast="-100000"/>
              </a:blip>
              <a:srcRect/>
              <a:stretch>
                <a:fillRect/>
              </a:stretch>
            </p:blipFill>
            <p:spPr bwMode="auto">
              <a:xfrm>
                <a:off x="715540" y="2069850"/>
                <a:ext cx="2025448" cy="613491"/>
              </a:xfrm>
              <a:prstGeom prst="rect">
                <a:avLst/>
              </a:prstGeom>
              <a:noFill/>
            </p:spPr>
          </p:pic>
        </p:grpSp>
        <p:sp>
          <p:nvSpPr>
            <p:cNvPr id="16" name="Obdélník 15"/>
            <p:cNvSpPr/>
            <p:nvPr/>
          </p:nvSpPr>
          <p:spPr bwMode="auto">
            <a:xfrm>
              <a:off x="0" y="6324600"/>
              <a:ext cx="9144000" cy="76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28600" y="1219200"/>
            <a:ext cx="8686800" cy="31700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/>
            <a:endParaRPr lang="cs-CZ" sz="4000" b="0" dirty="0">
              <a:latin typeface="Arial" pitchFamily="34" charset="0"/>
            </a:endParaRPr>
          </a:p>
          <a:p>
            <a:r>
              <a:rPr lang="cs-CZ" sz="4000" dirty="0">
                <a:latin typeface="Arial" pitchFamily="34" charset="0"/>
              </a:rPr>
              <a:t>III. SCERIN </a:t>
            </a:r>
            <a:r>
              <a:rPr lang="cs-CZ" sz="4000" dirty="0" err="1">
                <a:latin typeface="Arial" pitchFamily="34" charset="0"/>
              </a:rPr>
              <a:t>Achievements</a:t>
            </a:r>
            <a:endParaRPr lang="cs-CZ" sz="4000" dirty="0">
              <a:latin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cs-CZ" sz="4000" b="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M</a:t>
            </a:r>
            <a:r>
              <a:rPr lang="en-US" sz="4000" b="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anuscripts</a:t>
            </a:r>
            <a:r>
              <a:rPr lang="en-US" sz="4000" b="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 in preparation</a:t>
            </a:r>
            <a:r>
              <a:rPr lang="cs-CZ" sz="4000" b="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: P1-P4</a:t>
            </a:r>
          </a:p>
          <a:p>
            <a:pPr lvl="1">
              <a:buFont typeface="Arial" pitchFamily="34" charset="0"/>
              <a:buChar char="•"/>
            </a:pPr>
            <a:r>
              <a:rPr lang="en-US" sz="4000" b="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Re</a:t>
            </a:r>
            <a:r>
              <a:rPr lang="cs-CZ" sz="4000" b="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gional</a:t>
            </a:r>
            <a:r>
              <a:rPr lang="cs-CZ" sz="4000" b="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 re</a:t>
            </a:r>
            <a:r>
              <a:rPr lang="en-US" sz="4000" b="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search projects</a:t>
            </a:r>
            <a:r>
              <a:rPr lang="cs-CZ" sz="4000" b="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cs-CZ" sz="4000" dirty="0">
                <a:solidFill>
                  <a:srgbClr val="FF0000"/>
                </a:solidFill>
                <a:latin typeface="Arial" pitchFamily="34" charset="0"/>
              </a:rPr>
              <a:t>Publicity: Web </a:t>
            </a:r>
            <a:r>
              <a:rPr lang="cs-CZ" sz="4000" dirty="0" err="1">
                <a:solidFill>
                  <a:srgbClr val="FF0000"/>
                </a:solidFill>
                <a:latin typeface="Arial" pitchFamily="34" charset="0"/>
              </a:rPr>
              <a:t>page</a:t>
            </a:r>
            <a:r>
              <a:rPr lang="cs-CZ" sz="4000" dirty="0">
                <a:solidFill>
                  <a:srgbClr val="FF0000"/>
                </a:solidFill>
                <a:latin typeface="Arial" pitchFamily="34" charset="0"/>
              </a:rPr>
              <a:t>, FB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143000" y="1295400"/>
            <a:ext cx="6705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/>
          </a:p>
        </p:txBody>
      </p:sp>
      <p:sp>
        <p:nvSpPr>
          <p:cNvPr id="11270" name="Rectangle 16"/>
          <p:cNvSpPr>
            <a:spLocks noChangeArrowheads="1"/>
          </p:cNvSpPr>
          <p:nvPr/>
        </p:nvSpPr>
        <p:spPr bwMode="auto">
          <a:xfrm>
            <a:off x="0" y="3048000"/>
            <a:ext cx="9144000" cy="224676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800" dirty="0">
                <a:solidFill>
                  <a:srgbClr val="333399"/>
                </a:solidFill>
                <a:latin typeface="Arial" pitchFamily="34" charset="0"/>
                <a:hlinkClick r:id="rId3"/>
              </a:rPr>
              <a:t>http://www.fao.org/gtos/gofc-gold/net-SEERIN.html</a:t>
            </a:r>
            <a:endParaRPr lang="cs-CZ" altLang="en-US" sz="2800" dirty="0">
              <a:solidFill>
                <a:srgbClr val="333399"/>
              </a:solidFill>
              <a:latin typeface="Arial" pitchFamily="34" charset="0"/>
            </a:endParaRPr>
          </a:p>
          <a:p>
            <a:pPr algn="ctr" eaLnBrk="0" hangingPunct="0"/>
            <a:endParaRPr lang="cs-CZ" altLang="en-US" sz="2800" dirty="0">
              <a:solidFill>
                <a:srgbClr val="333399"/>
              </a:solidFill>
              <a:latin typeface="Arial" pitchFamily="34" charset="0"/>
            </a:endParaRPr>
          </a:p>
          <a:p>
            <a:pPr algn="ctr" eaLnBrk="0" hangingPunct="0"/>
            <a:endParaRPr lang="cs-CZ" altLang="en-US" sz="2800" dirty="0">
              <a:solidFill>
                <a:srgbClr val="333399"/>
              </a:solidFill>
              <a:latin typeface="Arial" pitchFamily="34" charset="0"/>
            </a:endParaRPr>
          </a:p>
          <a:p>
            <a:pPr algn="ctr" eaLnBrk="0" hangingPunct="0"/>
            <a:r>
              <a:rPr lang="cs-CZ" altLang="en-US" sz="2800" dirty="0">
                <a:solidFill>
                  <a:srgbClr val="333399"/>
                </a:solidFill>
                <a:latin typeface="Arial" pitchFamily="34" charset="0"/>
                <a:hlinkClick r:id="rId4"/>
              </a:rPr>
              <a:t>www.</a:t>
            </a:r>
            <a:r>
              <a:rPr lang="cs-CZ" altLang="en-US" sz="2800" dirty="0" err="1">
                <a:solidFill>
                  <a:srgbClr val="333399"/>
                </a:solidFill>
                <a:latin typeface="Arial" pitchFamily="34" charset="0"/>
                <a:hlinkClick r:id="rId4"/>
              </a:rPr>
              <a:t>csebr.cz</a:t>
            </a:r>
            <a:r>
              <a:rPr lang="cs-CZ" altLang="en-US" sz="2800" dirty="0">
                <a:solidFill>
                  <a:srgbClr val="333399"/>
                </a:solidFill>
                <a:latin typeface="Arial" pitchFamily="34" charset="0"/>
                <a:hlinkClick r:id="rId4"/>
              </a:rPr>
              <a:t>/</a:t>
            </a:r>
            <a:r>
              <a:rPr lang="cs-CZ" altLang="en-US" sz="2800" dirty="0" err="1">
                <a:solidFill>
                  <a:srgbClr val="333399"/>
                </a:solidFill>
                <a:latin typeface="Arial" pitchFamily="34" charset="0"/>
                <a:hlinkClick r:id="rId4"/>
              </a:rPr>
              <a:t>scerin</a:t>
            </a:r>
            <a:endParaRPr lang="cs-CZ" altLang="en-US" sz="2800" dirty="0">
              <a:solidFill>
                <a:srgbClr val="333399"/>
              </a:solidFill>
              <a:latin typeface="Arial" pitchFamily="34" charset="0"/>
            </a:endParaRPr>
          </a:p>
          <a:p>
            <a:pPr algn="ctr" eaLnBrk="0" hangingPunct="0"/>
            <a:endParaRPr lang="en-US" altLang="en-US" sz="2800" dirty="0">
              <a:solidFill>
                <a:srgbClr val="333399"/>
              </a:solidFill>
              <a:latin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0" hangingPunct="0">
              <a:defRPr/>
            </a:pPr>
            <a:r>
              <a:rPr lang="cs-CZ" sz="360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SCERIN: Publicity</a:t>
            </a:r>
          </a:p>
          <a:p>
            <a:pPr>
              <a:defRPr/>
            </a:pP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GOFC-GOLD 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South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Central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cs-CZ" sz="2000" b="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Eastern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 European Regional Information Network</a:t>
            </a:r>
          </a:p>
        </p:txBody>
      </p:sp>
      <p:grpSp>
        <p:nvGrpSpPr>
          <p:cNvPr id="2" name="Skupina 7"/>
          <p:cNvGrpSpPr/>
          <p:nvPr/>
        </p:nvGrpSpPr>
        <p:grpSpPr>
          <a:xfrm>
            <a:off x="0" y="6324600"/>
            <a:ext cx="9144000" cy="594658"/>
            <a:chOff x="0" y="6324600"/>
            <a:chExt cx="9144000" cy="594658"/>
          </a:xfrm>
        </p:grpSpPr>
        <p:pic>
          <p:nvPicPr>
            <p:cNvPr id="9" name="Picture 10" descr="NASA Land Cover Land Use Logo"/>
            <p:cNvPicPr>
              <a:picLocks noChangeAspect="1" noChangeArrowheads="1"/>
            </p:cNvPicPr>
            <p:nvPr/>
          </p:nvPicPr>
          <p:blipFill>
            <a:blip r:embed="rId5" cstate="print"/>
            <a:srcRect b="50000"/>
            <a:stretch>
              <a:fillRect/>
            </a:stretch>
          </p:blipFill>
          <p:spPr bwMode="auto">
            <a:xfrm>
              <a:off x="1905000" y="6374446"/>
              <a:ext cx="2803390" cy="483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 descr=":GOFC-Gold-logo-blktxt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43400" y="6415136"/>
              <a:ext cx="1371600" cy="44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ovéPole 8"/>
            <p:cNvSpPr txBox="1">
              <a:spLocks noChangeArrowheads="1"/>
            </p:cNvSpPr>
            <p:nvPr/>
          </p:nvSpPr>
          <p:spPr bwMode="auto">
            <a:xfrm>
              <a:off x="5715000" y="6396038"/>
              <a:ext cx="3429000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CAUCrin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Kickoff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Meeting, Tbilisi</a:t>
              </a:r>
            </a:p>
            <a:p>
              <a:pPr eaLnBrk="0" hangingPunct="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201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7, 11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September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</a:p>
          </p:txBody>
        </p:sp>
        <p:pic>
          <p:nvPicPr>
            <p:cNvPr id="12" name="Picture 9" descr="Image1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500" y="6400800"/>
              <a:ext cx="47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HSBL_logo02.bmp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41961" y="6324601"/>
              <a:ext cx="61063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C:\Users\pentchev\AppData\Local\Temp\JCET_logo_no_bg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19781" y="6400800"/>
              <a:ext cx="46621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685800" y="6400800"/>
              <a:ext cx="457200" cy="457200"/>
              <a:chOff x="561315" y="415145"/>
              <a:chExt cx="2179673" cy="2268196"/>
            </a:xfrm>
          </p:grpSpPr>
          <p:pic>
            <p:nvPicPr>
              <p:cNvPr id="17" name="Picture 16" descr="NASA-logo.tif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61315" y="415145"/>
                <a:ext cx="1850453" cy="15094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8" name="Picture 4" descr="http://neptune.gsfc.nasa.gov/images/goddardsignature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lum bright="-100000" contrast="-100000"/>
              </a:blip>
              <a:srcRect/>
              <a:stretch>
                <a:fillRect/>
              </a:stretch>
            </p:blipFill>
            <p:spPr bwMode="auto">
              <a:xfrm>
                <a:off x="715540" y="2069850"/>
                <a:ext cx="2025448" cy="613491"/>
              </a:xfrm>
              <a:prstGeom prst="rect">
                <a:avLst/>
              </a:prstGeom>
              <a:noFill/>
            </p:spPr>
          </p:pic>
        </p:grpSp>
        <p:sp>
          <p:nvSpPr>
            <p:cNvPr id="16" name="Obdélník 15"/>
            <p:cNvSpPr/>
            <p:nvPr/>
          </p:nvSpPr>
          <p:spPr bwMode="auto">
            <a:xfrm>
              <a:off x="0" y="6324600"/>
              <a:ext cx="9144000" cy="76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28600" y="1219200"/>
            <a:ext cx="8686800" cy="132343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/>
            <a:endParaRPr lang="cs-CZ" sz="4000" b="0" dirty="0">
              <a:latin typeface="Arial" pitchFamily="34" charset="0"/>
            </a:endParaRPr>
          </a:p>
          <a:p>
            <a:pPr lvl="1"/>
            <a:r>
              <a:rPr lang="cs-CZ" sz="4000" dirty="0">
                <a:solidFill>
                  <a:srgbClr val="FF0000"/>
                </a:solidFill>
                <a:latin typeface="Arial" pitchFamily="34" charset="0"/>
              </a:rPr>
              <a:t>Publicity: Web </a:t>
            </a:r>
            <a:r>
              <a:rPr lang="cs-CZ" sz="4000" dirty="0" err="1">
                <a:solidFill>
                  <a:srgbClr val="FF0000"/>
                </a:solidFill>
                <a:latin typeface="Arial" pitchFamily="34" charset="0"/>
              </a:rPr>
              <a:t>page</a:t>
            </a:r>
            <a:r>
              <a:rPr lang="cs-CZ" sz="4000" dirty="0">
                <a:solidFill>
                  <a:srgbClr val="FF0000"/>
                </a:solidFill>
                <a:latin typeface="Arial" pitchFamily="34" charset="0"/>
              </a:rPr>
              <a:t>, FB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143000" y="1295400"/>
            <a:ext cx="6705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0" hangingPunct="0">
              <a:defRPr/>
            </a:pPr>
            <a:r>
              <a:rPr lang="cs-CZ" sz="360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SCERIN: Publicity</a:t>
            </a:r>
          </a:p>
          <a:p>
            <a:pPr>
              <a:defRPr/>
            </a:pP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GOFC-GOLD 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South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Central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cs-CZ" sz="2000" b="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Eastern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 European Regional Information Network</a:t>
            </a:r>
          </a:p>
        </p:txBody>
      </p:sp>
      <p:grpSp>
        <p:nvGrpSpPr>
          <p:cNvPr id="2" name="Skupina 7"/>
          <p:cNvGrpSpPr/>
          <p:nvPr/>
        </p:nvGrpSpPr>
        <p:grpSpPr>
          <a:xfrm>
            <a:off x="0" y="6324600"/>
            <a:ext cx="9144000" cy="594658"/>
            <a:chOff x="0" y="6324600"/>
            <a:chExt cx="9144000" cy="594658"/>
          </a:xfrm>
        </p:grpSpPr>
        <p:pic>
          <p:nvPicPr>
            <p:cNvPr id="9" name="Picture 10" descr="NASA Land Cover Land Use Logo"/>
            <p:cNvPicPr>
              <a:picLocks noChangeAspect="1" noChangeArrowheads="1"/>
            </p:cNvPicPr>
            <p:nvPr/>
          </p:nvPicPr>
          <p:blipFill>
            <a:blip r:embed="rId3" cstate="print"/>
            <a:srcRect b="50000"/>
            <a:stretch>
              <a:fillRect/>
            </a:stretch>
          </p:blipFill>
          <p:spPr bwMode="auto">
            <a:xfrm>
              <a:off x="1905000" y="6374446"/>
              <a:ext cx="2803390" cy="483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 descr=":GOFC-Gold-logo-blktxt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43400" y="6415136"/>
              <a:ext cx="1371600" cy="44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ovéPole 8"/>
            <p:cNvSpPr txBox="1">
              <a:spLocks noChangeArrowheads="1"/>
            </p:cNvSpPr>
            <p:nvPr/>
          </p:nvSpPr>
          <p:spPr bwMode="auto">
            <a:xfrm>
              <a:off x="5715000" y="6396038"/>
              <a:ext cx="3429000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CAUCrin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Kickoff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Meeting, Tbilisi</a:t>
              </a:r>
            </a:p>
            <a:p>
              <a:pPr eaLnBrk="0" hangingPunct="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201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7, 11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September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</a:p>
          </p:txBody>
        </p:sp>
        <p:pic>
          <p:nvPicPr>
            <p:cNvPr id="12" name="Picture 9" descr="Image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500" y="6400800"/>
              <a:ext cx="47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HSBL_logo02.bmp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1961" y="6324601"/>
              <a:ext cx="61063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C:\Users\pentchev\AppData\Local\Temp\JCET_logo_no_b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19781" y="6400800"/>
              <a:ext cx="46621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685800" y="6400800"/>
              <a:ext cx="457200" cy="457200"/>
              <a:chOff x="561315" y="415145"/>
              <a:chExt cx="2179673" cy="2268196"/>
            </a:xfrm>
          </p:grpSpPr>
          <p:pic>
            <p:nvPicPr>
              <p:cNvPr id="17" name="Picture 16" descr="NASA-logo.tif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61315" y="415145"/>
                <a:ext cx="1850453" cy="15094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8" name="Picture 4" descr="http://neptune.gsfc.nasa.gov/images/goddardsignature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lum bright="-100000" contrast="-100000"/>
              </a:blip>
              <a:srcRect/>
              <a:stretch>
                <a:fillRect/>
              </a:stretch>
            </p:blipFill>
            <p:spPr bwMode="auto">
              <a:xfrm>
                <a:off x="715540" y="2069850"/>
                <a:ext cx="2025448" cy="613491"/>
              </a:xfrm>
              <a:prstGeom prst="rect">
                <a:avLst/>
              </a:prstGeom>
              <a:noFill/>
            </p:spPr>
          </p:pic>
        </p:grpSp>
        <p:sp>
          <p:nvSpPr>
            <p:cNvPr id="16" name="Obdélník 15"/>
            <p:cNvSpPr/>
            <p:nvPr/>
          </p:nvSpPr>
          <p:spPr bwMode="auto">
            <a:xfrm>
              <a:off x="0" y="6324600"/>
              <a:ext cx="9144000" cy="76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28600" y="1219200"/>
            <a:ext cx="8686800" cy="132343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/>
            <a:endParaRPr lang="cs-CZ" sz="4000" b="0" dirty="0">
              <a:latin typeface="Arial" pitchFamily="34" charset="0"/>
            </a:endParaRPr>
          </a:p>
          <a:p>
            <a:pPr lvl="1"/>
            <a:r>
              <a:rPr lang="cs-CZ" sz="4000" dirty="0">
                <a:solidFill>
                  <a:srgbClr val="FF0000"/>
                </a:solidFill>
                <a:latin typeface="Arial" pitchFamily="34" charset="0"/>
              </a:rPr>
              <a:t>Publicity: Web </a:t>
            </a:r>
            <a:r>
              <a:rPr lang="cs-CZ" sz="4000" dirty="0" err="1">
                <a:solidFill>
                  <a:srgbClr val="FF0000"/>
                </a:solidFill>
                <a:latin typeface="Arial" pitchFamily="34" charset="0"/>
              </a:rPr>
              <a:t>page</a:t>
            </a:r>
            <a:r>
              <a:rPr lang="cs-CZ" sz="4000" dirty="0">
                <a:solidFill>
                  <a:srgbClr val="FF0000"/>
                </a:solidFill>
                <a:latin typeface="Arial" pitchFamily="34" charset="0"/>
              </a:rPr>
              <a:t>, FB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143000" y="1295400"/>
            <a:ext cx="6705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/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304800" y="1905000"/>
            <a:ext cx="8686800" cy="255454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algn="ctr"/>
            <a:endParaRPr lang="cs-CZ" sz="4000" dirty="0">
              <a:latin typeface="Arial" pitchFamily="34" charset="0"/>
            </a:endParaRPr>
          </a:p>
          <a:p>
            <a:pPr algn="ctr"/>
            <a:r>
              <a:rPr lang="cs-CZ" sz="4000" dirty="0">
                <a:latin typeface="Arial" pitchFamily="34" charset="0"/>
              </a:rPr>
              <a:t>IV. SCERIN </a:t>
            </a:r>
            <a:r>
              <a:rPr lang="cs-CZ" sz="4000" dirty="0" err="1">
                <a:latin typeface="Arial" pitchFamily="34" charset="0"/>
              </a:rPr>
              <a:t>Lessons</a:t>
            </a:r>
            <a:r>
              <a:rPr lang="cs-CZ" sz="4000" dirty="0">
                <a:latin typeface="Arial" pitchFamily="34" charset="0"/>
              </a:rPr>
              <a:t> </a:t>
            </a:r>
            <a:r>
              <a:rPr lang="cs-CZ" sz="4000" dirty="0" err="1">
                <a:latin typeface="Arial" pitchFamily="34" charset="0"/>
              </a:rPr>
              <a:t>learned</a:t>
            </a:r>
            <a:r>
              <a:rPr lang="cs-CZ" sz="4000" dirty="0">
                <a:latin typeface="Arial" pitchFamily="34" charset="0"/>
              </a:rPr>
              <a:t> </a:t>
            </a:r>
            <a:r>
              <a:rPr lang="cs-CZ" sz="4000" dirty="0" err="1">
                <a:latin typeface="Arial" pitchFamily="34" charset="0"/>
              </a:rPr>
              <a:t>and</a:t>
            </a:r>
            <a:r>
              <a:rPr lang="cs-CZ" sz="4000" dirty="0">
                <a:latin typeface="Arial" pitchFamily="34" charset="0"/>
              </a:rPr>
              <a:t> </a:t>
            </a:r>
            <a:r>
              <a:rPr lang="cs-CZ" sz="4000" dirty="0" err="1">
                <a:latin typeface="Arial" pitchFamily="34" charset="0"/>
              </a:rPr>
              <a:t>Challenges</a:t>
            </a:r>
            <a:r>
              <a:rPr lang="cs-CZ" sz="4000" dirty="0">
                <a:latin typeface="Arial" pitchFamily="34" charset="0"/>
              </a:rPr>
              <a:t>: </a:t>
            </a:r>
            <a:r>
              <a:rPr lang="cs-CZ" sz="4000" dirty="0" err="1">
                <a:latin typeface="Arial" pitchFamily="34" charset="0"/>
              </a:rPr>
              <a:t>How</a:t>
            </a:r>
            <a:r>
              <a:rPr lang="cs-CZ" sz="4000" dirty="0">
                <a:latin typeface="Arial" pitchFamily="34" charset="0"/>
              </a:rPr>
              <a:t> to </a:t>
            </a:r>
            <a:r>
              <a:rPr lang="cs-CZ" sz="4000" dirty="0" err="1">
                <a:latin typeface="Arial" pitchFamily="34" charset="0"/>
              </a:rPr>
              <a:t>build</a:t>
            </a:r>
            <a:r>
              <a:rPr lang="cs-CZ" sz="4000" dirty="0">
                <a:latin typeface="Arial" pitchFamily="34" charset="0"/>
              </a:rPr>
              <a:t> a </a:t>
            </a:r>
            <a:r>
              <a:rPr lang="cs-CZ" sz="4000" dirty="0" err="1">
                <a:latin typeface="Arial" pitchFamily="34" charset="0"/>
              </a:rPr>
              <a:t>functional</a:t>
            </a:r>
            <a:r>
              <a:rPr lang="cs-CZ" sz="4000" dirty="0">
                <a:latin typeface="Arial" pitchFamily="34" charset="0"/>
              </a:rPr>
              <a:t> network</a:t>
            </a:r>
          </a:p>
        </p:txBody>
      </p:sp>
      <p:sp>
        <p:nvSpPr>
          <p:cNvPr id="11270" name="Rectangle 16"/>
          <p:cNvSpPr>
            <a:spLocks noChangeArrowheads="1"/>
          </p:cNvSpPr>
          <p:nvPr/>
        </p:nvSpPr>
        <p:spPr bwMode="auto">
          <a:xfrm>
            <a:off x="0" y="5715000"/>
            <a:ext cx="9144000" cy="107721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1600" dirty="0">
                <a:solidFill>
                  <a:srgbClr val="333399"/>
                </a:solidFill>
                <a:latin typeface="Arial" pitchFamily="34" charset="0"/>
                <a:hlinkClick r:id="rId3"/>
              </a:rPr>
              <a:t>http://www.fao.org/gtos/gofc-gold/net-SEERIN.html</a:t>
            </a:r>
            <a:endParaRPr lang="cs-CZ" altLang="en-US" sz="1600" dirty="0">
              <a:solidFill>
                <a:srgbClr val="333399"/>
              </a:solidFill>
              <a:latin typeface="Arial" pitchFamily="34" charset="0"/>
            </a:endParaRPr>
          </a:p>
          <a:p>
            <a:pPr algn="ctr" eaLnBrk="0" hangingPunct="0"/>
            <a:r>
              <a:rPr lang="cs-CZ" altLang="en-US" sz="1600" dirty="0">
                <a:solidFill>
                  <a:srgbClr val="333399"/>
                </a:solidFill>
                <a:latin typeface="Arial" pitchFamily="34" charset="0"/>
                <a:hlinkClick r:id="rId4"/>
              </a:rPr>
              <a:t>www.</a:t>
            </a:r>
            <a:r>
              <a:rPr lang="cs-CZ" altLang="en-US" sz="1600" dirty="0" err="1">
                <a:solidFill>
                  <a:srgbClr val="333399"/>
                </a:solidFill>
                <a:latin typeface="Arial" pitchFamily="34" charset="0"/>
                <a:hlinkClick r:id="rId4"/>
              </a:rPr>
              <a:t>csebr.cz</a:t>
            </a:r>
            <a:r>
              <a:rPr lang="cs-CZ" altLang="en-US" sz="1600" dirty="0">
                <a:solidFill>
                  <a:srgbClr val="333399"/>
                </a:solidFill>
                <a:latin typeface="Arial" pitchFamily="34" charset="0"/>
                <a:hlinkClick r:id="rId4"/>
              </a:rPr>
              <a:t>/</a:t>
            </a:r>
            <a:r>
              <a:rPr lang="cs-CZ" altLang="en-US" sz="1600" dirty="0" err="1">
                <a:solidFill>
                  <a:srgbClr val="333399"/>
                </a:solidFill>
                <a:latin typeface="Arial" pitchFamily="34" charset="0"/>
                <a:hlinkClick r:id="rId4"/>
              </a:rPr>
              <a:t>scerin</a:t>
            </a:r>
            <a:endParaRPr lang="cs-CZ" altLang="en-US" sz="1600" dirty="0">
              <a:solidFill>
                <a:srgbClr val="333399"/>
              </a:solidFill>
              <a:latin typeface="Arial" pitchFamily="34" charset="0"/>
            </a:endParaRPr>
          </a:p>
          <a:p>
            <a:pPr algn="ctr" eaLnBrk="0" hangingPunct="0"/>
            <a:endParaRPr lang="cs-CZ" altLang="en-US" sz="1600" dirty="0">
              <a:solidFill>
                <a:srgbClr val="333399"/>
              </a:solidFill>
              <a:latin typeface="Arial" pitchFamily="34" charset="0"/>
            </a:endParaRPr>
          </a:p>
          <a:p>
            <a:pPr algn="ctr" eaLnBrk="0" hangingPunct="0"/>
            <a:endParaRPr lang="en-US" altLang="en-US" sz="1600" dirty="0">
              <a:solidFill>
                <a:srgbClr val="333399"/>
              </a:solidFill>
              <a:latin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0" hangingPunct="0">
              <a:defRPr/>
            </a:pPr>
            <a:r>
              <a:rPr lang="cs-CZ" sz="360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SCERIN</a:t>
            </a:r>
          </a:p>
          <a:p>
            <a:pPr>
              <a:defRPr/>
            </a:pP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GOFC-GOLD 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South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Central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cs-CZ" sz="2000" b="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Eastern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 European Regional Information Network</a:t>
            </a:r>
          </a:p>
        </p:txBody>
      </p:sp>
      <p:grpSp>
        <p:nvGrpSpPr>
          <p:cNvPr id="2" name="Skupina 7"/>
          <p:cNvGrpSpPr/>
          <p:nvPr/>
        </p:nvGrpSpPr>
        <p:grpSpPr>
          <a:xfrm>
            <a:off x="0" y="6324600"/>
            <a:ext cx="9144000" cy="594658"/>
            <a:chOff x="0" y="6324600"/>
            <a:chExt cx="9144000" cy="594658"/>
          </a:xfrm>
        </p:grpSpPr>
        <p:pic>
          <p:nvPicPr>
            <p:cNvPr id="9" name="Picture 10" descr="NASA Land Cover Land Use Logo"/>
            <p:cNvPicPr>
              <a:picLocks noChangeAspect="1" noChangeArrowheads="1"/>
            </p:cNvPicPr>
            <p:nvPr/>
          </p:nvPicPr>
          <p:blipFill>
            <a:blip r:embed="rId5" cstate="print"/>
            <a:srcRect b="50000"/>
            <a:stretch>
              <a:fillRect/>
            </a:stretch>
          </p:blipFill>
          <p:spPr bwMode="auto">
            <a:xfrm>
              <a:off x="1905000" y="6374446"/>
              <a:ext cx="2803390" cy="483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 descr=":GOFC-Gold-logo-blktxt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43400" y="6415136"/>
              <a:ext cx="1371600" cy="44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ovéPole 8"/>
            <p:cNvSpPr txBox="1">
              <a:spLocks noChangeArrowheads="1"/>
            </p:cNvSpPr>
            <p:nvPr/>
          </p:nvSpPr>
          <p:spPr bwMode="auto">
            <a:xfrm>
              <a:off x="5715000" y="6396038"/>
              <a:ext cx="3429000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CAUCrin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Kickoff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Meeting, Tbilisi</a:t>
              </a:r>
            </a:p>
            <a:p>
              <a:pPr eaLnBrk="0" hangingPunct="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201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7, 11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September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</a:p>
          </p:txBody>
        </p:sp>
        <p:pic>
          <p:nvPicPr>
            <p:cNvPr id="12" name="Picture 9" descr="Image1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500" y="6400800"/>
              <a:ext cx="47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HSBL_logo02.bmp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41961" y="6324601"/>
              <a:ext cx="61063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C:\Users\pentchev\AppData\Local\Temp\JCET_logo_no_bg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19781" y="6400800"/>
              <a:ext cx="46621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685800" y="6400800"/>
              <a:ext cx="457200" cy="457200"/>
              <a:chOff x="561315" y="415145"/>
              <a:chExt cx="2179673" cy="2268196"/>
            </a:xfrm>
          </p:grpSpPr>
          <p:pic>
            <p:nvPicPr>
              <p:cNvPr id="17" name="Picture 16" descr="NASA-logo.tif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61315" y="415145"/>
                <a:ext cx="1850453" cy="15094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8" name="Picture 4" descr="http://neptune.gsfc.nasa.gov/images/goddardsignature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lum bright="-100000" contrast="-100000"/>
              </a:blip>
              <a:srcRect/>
              <a:stretch>
                <a:fillRect/>
              </a:stretch>
            </p:blipFill>
            <p:spPr bwMode="auto">
              <a:xfrm>
                <a:off x="715540" y="2069850"/>
                <a:ext cx="2025448" cy="613491"/>
              </a:xfrm>
              <a:prstGeom prst="rect">
                <a:avLst/>
              </a:prstGeom>
              <a:noFill/>
            </p:spPr>
          </p:pic>
        </p:grpSp>
        <p:sp>
          <p:nvSpPr>
            <p:cNvPr id="16" name="Obdélník 15"/>
            <p:cNvSpPr/>
            <p:nvPr/>
          </p:nvSpPr>
          <p:spPr bwMode="auto">
            <a:xfrm>
              <a:off x="0" y="6324600"/>
              <a:ext cx="9144000" cy="76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304800" y="914400"/>
            <a:ext cx="8686800" cy="30469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cs-CZ" sz="3600" dirty="0" err="1">
                <a:solidFill>
                  <a:srgbClr val="FF0000"/>
                </a:solidFill>
                <a:latin typeface="Arial" pitchFamily="34" charset="0"/>
              </a:rPr>
              <a:t>How</a:t>
            </a:r>
            <a:r>
              <a:rPr lang="cs-CZ" sz="3600" dirty="0">
                <a:solidFill>
                  <a:srgbClr val="FF0000"/>
                </a:solidFill>
                <a:latin typeface="Arial" pitchFamily="34" charset="0"/>
              </a:rPr>
              <a:t> to </a:t>
            </a:r>
            <a:r>
              <a:rPr lang="cs-CZ" sz="3600" dirty="0" err="1">
                <a:solidFill>
                  <a:srgbClr val="FF0000"/>
                </a:solidFill>
                <a:latin typeface="Arial" pitchFamily="34" charset="0"/>
              </a:rPr>
              <a:t>build</a:t>
            </a:r>
            <a:r>
              <a:rPr lang="cs-CZ" sz="3600" dirty="0">
                <a:solidFill>
                  <a:srgbClr val="FF0000"/>
                </a:solidFill>
                <a:latin typeface="Arial" pitchFamily="34" charset="0"/>
              </a:rPr>
              <a:t> a </a:t>
            </a:r>
            <a:r>
              <a:rPr lang="cs-CZ" sz="3600" dirty="0" err="1">
                <a:solidFill>
                  <a:srgbClr val="FF0000"/>
                </a:solidFill>
                <a:latin typeface="Arial" pitchFamily="34" charset="0"/>
              </a:rPr>
              <a:t>functional</a:t>
            </a:r>
            <a:r>
              <a:rPr lang="cs-CZ" sz="3600" dirty="0">
                <a:solidFill>
                  <a:srgbClr val="FF0000"/>
                </a:solidFill>
                <a:latin typeface="Arial" pitchFamily="34" charset="0"/>
              </a:rPr>
              <a:t> network?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</a:rPr>
              <a:t> </a:t>
            </a:r>
            <a:endParaRPr lang="cs-CZ" sz="3600" dirty="0">
              <a:solidFill>
                <a:srgbClr val="FF0000"/>
              </a:solidFill>
              <a:latin typeface="Arial" pitchFamily="34" charset="0"/>
            </a:endParaRPr>
          </a:p>
          <a:p>
            <a:pPr marL="1185863" lvl="1" indent="-742950"/>
            <a:endParaRPr lang="en-US" sz="3600" b="0" dirty="0">
              <a:latin typeface="Arial" pitchFamily="34" charset="0"/>
            </a:endParaRPr>
          </a:p>
          <a:p>
            <a:endParaRPr lang="cs-CZ" sz="4000" b="0" dirty="0">
              <a:latin typeface="Arial" pitchFamily="34" charset="0"/>
            </a:endParaRPr>
          </a:p>
          <a:p>
            <a:pPr marL="282575" indent="-282575" eaLnBrk="0" hangingPunct="0">
              <a:defRPr/>
            </a:pPr>
            <a:endParaRPr lang="en-US" sz="4000" b="0" dirty="0">
              <a:latin typeface="Arial" pitchFamily="34" charset="0"/>
            </a:endParaRPr>
          </a:p>
          <a:p>
            <a:pPr eaLnBrk="0" hangingPunct="0">
              <a:defRPr/>
            </a:pPr>
            <a:endParaRPr lang="en-US" sz="4000" b="0" dirty="0">
              <a:latin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0" hangingPunct="0">
              <a:defRPr/>
            </a:pPr>
            <a:r>
              <a:rPr lang="cs-CZ" sz="360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SCERIN: </a:t>
            </a:r>
            <a:r>
              <a:rPr lang="cs-CZ" sz="360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lessons</a:t>
            </a:r>
            <a:r>
              <a:rPr lang="cs-CZ" sz="360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 </a:t>
            </a:r>
            <a:r>
              <a:rPr lang="cs-CZ" sz="360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learned</a:t>
            </a:r>
            <a:endParaRPr lang="cs-CZ" sz="3600" kern="0" dirty="0">
              <a:solidFill>
                <a:srgbClr val="00CC99">
                  <a:lumMod val="50000"/>
                </a:srgbClr>
              </a:solidFill>
              <a:latin typeface="Arial" pitchFamily="34" charset="0"/>
            </a:endParaRPr>
          </a:p>
          <a:p>
            <a:pPr>
              <a:defRPr/>
            </a:pP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GOFC-GOLD 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South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Central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cs-CZ" sz="2000" b="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Eastern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 European Regional Information Network</a:t>
            </a:r>
          </a:p>
        </p:txBody>
      </p:sp>
      <p:grpSp>
        <p:nvGrpSpPr>
          <p:cNvPr id="2" name="Skupina 7"/>
          <p:cNvGrpSpPr/>
          <p:nvPr/>
        </p:nvGrpSpPr>
        <p:grpSpPr>
          <a:xfrm>
            <a:off x="0" y="6324600"/>
            <a:ext cx="9144000" cy="594658"/>
            <a:chOff x="0" y="6324600"/>
            <a:chExt cx="9144000" cy="594658"/>
          </a:xfrm>
        </p:grpSpPr>
        <p:pic>
          <p:nvPicPr>
            <p:cNvPr id="9" name="Picture 10" descr="NASA Land Cover Land Use Logo"/>
            <p:cNvPicPr>
              <a:picLocks noChangeAspect="1" noChangeArrowheads="1"/>
            </p:cNvPicPr>
            <p:nvPr/>
          </p:nvPicPr>
          <p:blipFill>
            <a:blip r:embed="rId3" cstate="print"/>
            <a:srcRect b="50000"/>
            <a:stretch>
              <a:fillRect/>
            </a:stretch>
          </p:blipFill>
          <p:spPr bwMode="auto">
            <a:xfrm>
              <a:off x="1905000" y="6374446"/>
              <a:ext cx="2803390" cy="483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 descr=":GOFC-Gold-logo-blktxt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43400" y="6415136"/>
              <a:ext cx="1371600" cy="44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ovéPole 8"/>
            <p:cNvSpPr txBox="1">
              <a:spLocks noChangeArrowheads="1"/>
            </p:cNvSpPr>
            <p:nvPr/>
          </p:nvSpPr>
          <p:spPr bwMode="auto">
            <a:xfrm>
              <a:off x="5715000" y="6396038"/>
              <a:ext cx="3429000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CAUCrin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Kickoff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Meeting, Tbilisi</a:t>
              </a:r>
            </a:p>
            <a:p>
              <a:pPr eaLnBrk="0" hangingPunct="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201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7, 11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September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</a:p>
          </p:txBody>
        </p:sp>
        <p:pic>
          <p:nvPicPr>
            <p:cNvPr id="12" name="Picture 9" descr="Image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500" y="6400800"/>
              <a:ext cx="47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HSBL_logo02.bmp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1961" y="6324601"/>
              <a:ext cx="61063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C:\Users\pentchev\AppData\Local\Temp\JCET_logo_no_b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19781" y="6400800"/>
              <a:ext cx="46621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685800" y="6400800"/>
              <a:ext cx="457200" cy="457200"/>
              <a:chOff x="561315" y="415145"/>
              <a:chExt cx="2179673" cy="2268196"/>
            </a:xfrm>
          </p:grpSpPr>
          <p:pic>
            <p:nvPicPr>
              <p:cNvPr id="17" name="Picture 16" descr="NASA-logo.tif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61315" y="415145"/>
                <a:ext cx="1850453" cy="15094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8" name="Picture 4" descr="http://neptune.gsfc.nasa.gov/images/goddardsignature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lum bright="-100000" contrast="-100000"/>
              </a:blip>
              <a:srcRect/>
              <a:stretch>
                <a:fillRect/>
              </a:stretch>
            </p:blipFill>
            <p:spPr bwMode="auto">
              <a:xfrm>
                <a:off x="715540" y="2069850"/>
                <a:ext cx="2025448" cy="613491"/>
              </a:xfrm>
              <a:prstGeom prst="rect">
                <a:avLst/>
              </a:prstGeom>
              <a:noFill/>
            </p:spPr>
          </p:pic>
        </p:grpSp>
        <p:sp>
          <p:nvSpPr>
            <p:cNvPr id="16" name="Obdélník 15"/>
            <p:cNvSpPr/>
            <p:nvPr/>
          </p:nvSpPr>
          <p:spPr bwMode="auto">
            <a:xfrm>
              <a:off x="0" y="6324600"/>
              <a:ext cx="9144000" cy="76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9" name="Obdélník 18"/>
          <p:cNvSpPr/>
          <p:nvPr/>
        </p:nvSpPr>
        <p:spPr>
          <a:xfrm>
            <a:off x="0" y="1600200"/>
            <a:ext cx="8915400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400" dirty="0">
                <a:latin typeface="Arial" pitchFamily="34" charset="0"/>
              </a:rPr>
              <a:t>1) Achieve a </a:t>
            </a:r>
            <a:r>
              <a:rPr lang="en-US" sz="2400" u="sng" dirty="0">
                <a:latin typeface="Arial" pitchFamily="34" charset="0"/>
              </a:rPr>
              <a:t>consensus</a:t>
            </a:r>
            <a:r>
              <a:rPr lang="cs-CZ" sz="2400" u="sng" dirty="0">
                <a:latin typeface="Arial" pitchFamily="34" charset="0"/>
              </a:rPr>
              <a:t>: </a:t>
            </a:r>
            <a:r>
              <a:rPr lang="en-US" sz="2400" dirty="0">
                <a:latin typeface="Arial" pitchFamily="34" charset="0"/>
              </a:rPr>
              <a:t>the regional network is </a:t>
            </a:r>
            <a:r>
              <a:rPr lang="en-US" sz="2400" i="1" dirty="0">
                <a:solidFill>
                  <a:srgbClr val="333399"/>
                </a:solidFill>
                <a:latin typeface="Arial" pitchFamily="34" charset="0"/>
              </a:rPr>
              <a:t>needed</a:t>
            </a:r>
            <a:r>
              <a:rPr lang="en-US" sz="2400" dirty="0">
                <a:latin typeface="Arial" pitchFamily="34" charset="0"/>
              </a:rPr>
              <a:t> </a:t>
            </a:r>
          </a:p>
          <a:p>
            <a:pPr marL="576263" indent="-2286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400" b="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Regional experts discuss the recent research accomplishments in the LCLUC, GOFC-GOLD and GEOSS research areas</a:t>
            </a:r>
          </a:p>
          <a:p>
            <a:pPr marL="576263" indent="-2286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400" b="0" dirty="0">
                <a:latin typeface="Arial" pitchFamily="34" charset="0"/>
              </a:rPr>
              <a:t>Define the regional/national research and application issues</a:t>
            </a:r>
          </a:p>
          <a:p>
            <a:pPr marL="355600" indent="-355600">
              <a:spcBef>
                <a:spcPts val="0"/>
              </a:spcBef>
              <a:defRPr/>
            </a:pPr>
            <a:r>
              <a:rPr lang="en-US" sz="2400" dirty="0">
                <a:latin typeface="Arial" pitchFamily="34" charset="0"/>
              </a:rPr>
              <a:t>2) </a:t>
            </a:r>
            <a:r>
              <a:rPr lang="en-US" sz="2400" dirty="0" err="1">
                <a:latin typeface="Arial" pitchFamily="34" charset="0"/>
              </a:rPr>
              <a:t>Identif</a:t>
            </a:r>
            <a:r>
              <a:rPr lang="cs-CZ" sz="2400" dirty="0">
                <a:latin typeface="Arial" pitchFamily="34" charset="0"/>
              </a:rPr>
              <a:t>y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cs-CZ" sz="2400" u="sng" dirty="0" err="1">
                <a:latin typeface="Arial" pitchFamily="34" charset="0"/>
              </a:rPr>
              <a:t>coordination</a:t>
            </a:r>
            <a:r>
              <a:rPr lang="cs-CZ" sz="2400" u="sng" dirty="0">
                <a:latin typeface="Arial" pitchFamily="34" charset="0"/>
              </a:rPr>
              <a:t>, support, </a:t>
            </a:r>
            <a:r>
              <a:rPr lang="cs-CZ" sz="2400" u="sng" dirty="0" err="1">
                <a:latin typeface="Arial" pitchFamily="34" charset="0"/>
              </a:rPr>
              <a:t>collaboration</a:t>
            </a:r>
            <a:endParaRPr lang="cs-CZ" sz="2400" u="sng" dirty="0">
              <a:latin typeface="Arial" pitchFamily="34" charset="0"/>
            </a:endParaRPr>
          </a:p>
          <a:p>
            <a:pPr marL="355600" indent="-355600">
              <a:spcBef>
                <a:spcPts val="0"/>
              </a:spcBef>
              <a:defRPr/>
            </a:pPr>
            <a:r>
              <a:rPr lang="cs-CZ" sz="2400" dirty="0">
                <a:latin typeface="Arial" pitchFamily="34" charset="0"/>
              </a:rPr>
              <a:t>3) </a:t>
            </a:r>
            <a:r>
              <a:rPr lang="en-US" sz="2400" dirty="0" err="1">
                <a:latin typeface="Arial" pitchFamily="34" charset="0"/>
              </a:rPr>
              <a:t>Identif</a:t>
            </a:r>
            <a:r>
              <a:rPr lang="cs-CZ" sz="2400" dirty="0">
                <a:latin typeface="Arial" pitchFamily="34" charset="0"/>
              </a:rPr>
              <a:t>y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en-US" sz="2400" u="sng" dirty="0">
                <a:latin typeface="Arial" pitchFamily="34" charset="0"/>
              </a:rPr>
              <a:t>common</a:t>
            </a:r>
            <a:r>
              <a:rPr lang="en-US" sz="2400" dirty="0">
                <a:latin typeface="Arial" pitchFamily="34" charset="0"/>
              </a:rPr>
              <a:t> goals, participants</a:t>
            </a:r>
            <a:r>
              <a:rPr lang="cs-CZ" sz="2400" dirty="0">
                <a:latin typeface="Arial" pitchFamily="34" charset="0"/>
              </a:rPr>
              <a:t>, </a:t>
            </a:r>
            <a:r>
              <a:rPr lang="cs-CZ" sz="2400" dirty="0" err="1">
                <a:latin typeface="Arial" pitchFamily="34" charset="0"/>
              </a:rPr>
              <a:t>activities</a:t>
            </a:r>
            <a:r>
              <a:rPr lang="en-US" sz="2400" dirty="0">
                <a:latin typeface="Arial" pitchFamily="34" charset="0"/>
              </a:rPr>
              <a:t> </a:t>
            </a:r>
          </a:p>
          <a:p>
            <a:pPr marL="347663" indent="2286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400" b="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Formulate the</a:t>
            </a:r>
            <a:r>
              <a:rPr lang="en-US" sz="2400" b="0" dirty="0">
                <a:latin typeface="Arial" pitchFamily="34" charset="0"/>
              </a:rPr>
              <a:t> specific regional/national </a:t>
            </a:r>
            <a:r>
              <a:rPr lang="en-US" sz="2400" b="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research &amp; application objectives</a:t>
            </a:r>
            <a:endParaRPr lang="cs-CZ" sz="2400" b="0" dirty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marL="347663" indent="-347663">
              <a:spcBef>
                <a:spcPts val="0"/>
              </a:spcBef>
              <a:defRPr/>
            </a:pPr>
            <a:r>
              <a:rPr lang="cs-CZ" sz="2400" dirty="0">
                <a:latin typeface="Arial" pitchFamily="34" charset="0"/>
              </a:rPr>
              <a:t>4) </a:t>
            </a:r>
            <a:r>
              <a:rPr lang="en-US" sz="2400" dirty="0">
                <a:latin typeface="Arial" pitchFamily="34" charset="0"/>
              </a:rPr>
              <a:t>Outline next steps </a:t>
            </a:r>
            <a:r>
              <a:rPr lang="en-US" sz="2400" b="0" dirty="0">
                <a:latin typeface="Arial" pitchFamily="34" charset="0"/>
              </a:rPr>
              <a:t>(</a:t>
            </a:r>
            <a:r>
              <a:rPr lang="cs-CZ" sz="2400" b="0" dirty="0" err="1">
                <a:latin typeface="Arial" pitchFamily="34" charset="0"/>
              </a:rPr>
              <a:t>pi</a:t>
            </a:r>
            <a:r>
              <a:rPr lang="en-US" sz="2400" b="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lot projects and capacity building initiatives to be conducted by the network)</a:t>
            </a:r>
          </a:p>
          <a:p>
            <a:pPr>
              <a:spcBef>
                <a:spcPts val="600"/>
              </a:spcBef>
              <a:defRPr/>
            </a:pPr>
            <a:r>
              <a:rPr lang="cs-CZ" sz="2400" dirty="0">
                <a:latin typeface="Arial" pitchFamily="34" charset="0"/>
              </a:rPr>
              <a:t>5) </a:t>
            </a:r>
            <a:r>
              <a:rPr lang="en-US" sz="2400" dirty="0">
                <a:latin typeface="Arial" pitchFamily="34" charset="0"/>
              </a:rPr>
              <a:t>Formulate a </a:t>
            </a:r>
            <a:r>
              <a:rPr lang="cs-CZ" sz="2400" dirty="0" err="1">
                <a:latin typeface="Arial" pitchFamily="34" charset="0"/>
              </a:rPr>
              <a:t>new</a:t>
            </a:r>
            <a:r>
              <a:rPr lang="cs-CZ" sz="2400" dirty="0">
                <a:latin typeface="Arial" pitchFamily="34" charset="0"/>
              </a:rPr>
              <a:t> </a:t>
            </a:r>
            <a:r>
              <a:rPr lang="en-US" sz="2400" u="sng" dirty="0">
                <a:solidFill>
                  <a:srgbClr val="3333FF"/>
                </a:solidFill>
                <a:latin typeface="Arial" pitchFamily="34" charset="0"/>
              </a:rPr>
              <a:t>capacity building </a:t>
            </a:r>
            <a:r>
              <a:rPr lang="cs-CZ" sz="2400" u="sng" dirty="0" err="1">
                <a:solidFill>
                  <a:srgbClr val="3333FF"/>
                </a:solidFill>
                <a:latin typeface="Arial" pitchFamily="34" charset="0"/>
              </a:rPr>
              <a:t>initiatives</a:t>
            </a:r>
            <a:endParaRPr lang="cs-CZ" sz="2400" b="0" u="sng" dirty="0">
              <a:solidFill>
                <a:srgbClr val="3333FF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47800"/>
            <a:ext cx="86106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itchFamily="34" charset="0"/>
              </a:rPr>
              <a:t>Collaboration with other regional networks:</a:t>
            </a:r>
            <a:r>
              <a:rPr lang="cs-CZ" altLang="en-US" sz="2000" dirty="0">
                <a:latin typeface="Arial" pitchFamily="34" charset="0"/>
              </a:rPr>
              <a:t> </a:t>
            </a:r>
          </a:p>
          <a:p>
            <a:pPr marL="11430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altLang="en-US" sz="2000" b="0" dirty="0">
                <a:latin typeface="Arial" pitchFamily="34" charset="0"/>
              </a:rPr>
              <a:t>SCERIN </a:t>
            </a:r>
            <a:r>
              <a:rPr lang="cs-CZ" altLang="en-US" sz="2000" b="0" dirty="0" err="1">
                <a:latin typeface="Arial" pitchFamily="34" charset="0"/>
              </a:rPr>
              <a:t>example</a:t>
            </a:r>
            <a:r>
              <a:rPr lang="cs-CZ" altLang="en-US" sz="2000" b="0" dirty="0">
                <a:latin typeface="Arial" pitchFamily="34" charset="0"/>
              </a:rPr>
              <a:t>: IGU LCCLU</a:t>
            </a:r>
            <a:r>
              <a:rPr lang="en-US" altLang="en-US" sz="2000" b="0" dirty="0">
                <a:latin typeface="Arial" pitchFamily="34" charset="0"/>
              </a:rPr>
              <a:t> (Lucie Kupkova and Ivan </a:t>
            </a:r>
            <a:r>
              <a:rPr lang="en-US" altLang="en-US" sz="2000" b="0" dirty="0" err="1">
                <a:latin typeface="Arial" pitchFamily="34" charset="0"/>
              </a:rPr>
              <a:t>Bičík</a:t>
            </a:r>
            <a:r>
              <a:rPr lang="en-US" altLang="en-US" sz="2000" b="0" dirty="0">
                <a:latin typeface="Arial" pitchFamily="34" charset="0"/>
              </a:rPr>
              <a:t>)</a:t>
            </a:r>
            <a:r>
              <a:rPr lang="cs-CZ" altLang="en-US" sz="2000" b="0" dirty="0">
                <a:latin typeface="Arial" pitchFamily="34" charset="0"/>
              </a:rPr>
              <a:t>, </a:t>
            </a:r>
            <a:r>
              <a:rPr lang="en-US" sz="2000" b="0" dirty="0" err="1">
                <a:latin typeface="Arial" pitchFamily="34" charset="0"/>
              </a:rPr>
              <a:t>EARSeL</a:t>
            </a:r>
            <a:r>
              <a:rPr lang="cs-CZ" sz="2000" b="0" dirty="0">
                <a:latin typeface="Arial" pitchFamily="34" charset="0"/>
              </a:rPr>
              <a:t> (2015: meeting in </a:t>
            </a:r>
            <a:r>
              <a:rPr lang="cs-CZ" sz="2000" b="0" dirty="0" err="1">
                <a:latin typeface="Arial" pitchFamily="34" charset="0"/>
              </a:rPr>
              <a:t>Prague</a:t>
            </a:r>
            <a:r>
              <a:rPr lang="cs-CZ" sz="2000" b="0" dirty="0">
                <a:latin typeface="Arial" pitchFamily="34" charset="0"/>
              </a:rPr>
              <a:t>)</a:t>
            </a:r>
            <a:endParaRPr lang="en-US" altLang="en-US" sz="2000" b="0" dirty="0">
              <a:latin typeface="Arial" pitchFamily="34" charset="0"/>
            </a:endParaRPr>
          </a:p>
          <a:p>
            <a:pPr marL="1143000" lvl="2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en-US" sz="2000" b="0" dirty="0">
                <a:latin typeface="Arial" pitchFamily="34" charset="0"/>
              </a:rPr>
              <a:t>Regional forest service and universities</a:t>
            </a:r>
          </a:p>
          <a:p>
            <a:pPr marL="1143000" lvl="2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altLang="en-US" sz="2000" b="0" dirty="0">
              <a:latin typeface="Arial" pitchFamily="34" charset="0"/>
            </a:endParaRPr>
          </a:p>
          <a:p>
            <a:pPr marL="6858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itchFamily="34" charset="0"/>
              </a:rPr>
              <a:t>Support and sponsorship of RIN</a:t>
            </a:r>
            <a:r>
              <a:rPr lang="cs-CZ" altLang="en-US" sz="2000" dirty="0">
                <a:latin typeface="Arial" pitchFamily="34" charset="0"/>
              </a:rPr>
              <a:t> </a:t>
            </a:r>
            <a:r>
              <a:rPr lang="cs-CZ" altLang="en-US" sz="2000" dirty="0" err="1">
                <a:latin typeface="Arial" pitchFamily="34" charset="0"/>
              </a:rPr>
              <a:t>Meetings</a:t>
            </a:r>
            <a:endParaRPr lang="en-US" altLang="en-US" sz="2000" dirty="0">
              <a:latin typeface="Arial" pitchFamily="34" charset="0"/>
            </a:endParaRPr>
          </a:p>
          <a:p>
            <a:pPr marL="1143000" lvl="2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en-US" sz="2000" b="0" dirty="0">
                <a:latin typeface="Arial" pitchFamily="34" charset="0"/>
              </a:rPr>
              <a:t>Sponsorship by </a:t>
            </a:r>
            <a:r>
              <a:rPr lang="en-US" altLang="en-US" sz="2000" b="0" dirty="0" err="1">
                <a:latin typeface="Arial" pitchFamily="34" charset="0"/>
              </a:rPr>
              <a:t>GOFC</a:t>
            </a:r>
            <a:r>
              <a:rPr lang="en-US" altLang="en-US" sz="2000" b="0" dirty="0">
                <a:latin typeface="Arial" pitchFamily="34" charset="0"/>
              </a:rPr>
              <a:t>-GOLD/START and NASA/LCLUC</a:t>
            </a:r>
          </a:p>
          <a:p>
            <a:pPr marL="1143000" lvl="2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en-US" sz="2000" b="0" dirty="0">
                <a:latin typeface="Arial" pitchFamily="34" charset="0"/>
              </a:rPr>
              <a:t>Proposal to E</a:t>
            </a:r>
            <a:r>
              <a:rPr lang="cs-CZ" altLang="en-US" sz="2000" b="0" dirty="0">
                <a:latin typeface="Arial" pitchFamily="34" charset="0"/>
              </a:rPr>
              <a:t>U, </a:t>
            </a:r>
            <a:r>
              <a:rPr lang="cs-CZ" altLang="en-US" sz="2000" b="0" dirty="0" err="1">
                <a:latin typeface="Arial" pitchFamily="34" charset="0"/>
              </a:rPr>
              <a:t>or</a:t>
            </a:r>
            <a:r>
              <a:rPr lang="cs-CZ" altLang="en-US" sz="2000" b="0" dirty="0">
                <a:latin typeface="Arial" pitchFamily="34" charset="0"/>
              </a:rPr>
              <a:t> </a:t>
            </a:r>
            <a:r>
              <a:rPr lang="cs-CZ" altLang="en-US" sz="2000" b="0" dirty="0" err="1">
                <a:latin typeface="Arial" pitchFamily="34" charset="0"/>
              </a:rPr>
              <a:t>other</a:t>
            </a:r>
            <a:r>
              <a:rPr lang="cs-CZ" altLang="en-US" sz="2000" b="0" dirty="0">
                <a:latin typeface="Arial" pitchFamily="34" charset="0"/>
              </a:rPr>
              <a:t> </a:t>
            </a:r>
            <a:r>
              <a:rPr lang="cs-CZ" altLang="en-US" sz="2000" b="0" dirty="0" err="1">
                <a:latin typeface="Arial" pitchFamily="34" charset="0"/>
              </a:rPr>
              <a:t>regional</a:t>
            </a:r>
            <a:r>
              <a:rPr lang="cs-CZ" altLang="en-US" sz="2000" b="0" dirty="0">
                <a:latin typeface="Arial" pitchFamily="34" charset="0"/>
              </a:rPr>
              <a:t> </a:t>
            </a:r>
            <a:r>
              <a:rPr lang="cs-CZ" altLang="en-US" sz="2000" b="0" dirty="0" err="1">
                <a:latin typeface="Arial" pitchFamily="34" charset="0"/>
              </a:rPr>
              <a:t>agencies</a:t>
            </a:r>
            <a:r>
              <a:rPr lang="cs-CZ" altLang="en-US" sz="2000" b="0" dirty="0">
                <a:latin typeface="Arial" pitchFamily="34" charset="0"/>
              </a:rPr>
              <a:t> </a:t>
            </a:r>
          </a:p>
          <a:p>
            <a:pPr marL="1143000" lvl="2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en-US" sz="2000" b="0" dirty="0">
                <a:latin typeface="Arial" pitchFamily="34" charset="0"/>
              </a:rPr>
              <a:t>Host sponsorships for the </a:t>
            </a:r>
            <a:r>
              <a:rPr lang="cs-CZ" altLang="en-US" sz="2000" b="0" dirty="0">
                <a:latin typeface="Arial" pitchFamily="34" charset="0"/>
              </a:rPr>
              <a:t>RIN </a:t>
            </a:r>
            <a:r>
              <a:rPr lang="cs-CZ" altLang="en-US" sz="2000" b="0" dirty="0" err="1">
                <a:latin typeface="Arial" pitchFamily="34" charset="0"/>
              </a:rPr>
              <a:t>Meetings</a:t>
            </a:r>
            <a:endParaRPr lang="en-US" altLang="en-US" sz="2000" b="0" dirty="0">
              <a:latin typeface="Arial" pitchFamily="34" charset="0"/>
            </a:endParaRPr>
          </a:p>
          <a:p>
            <a:pPr marL="1143000" lvl="2" indent="-342900">
              <a:spcBef>
                <a:spcPts val="0"/>
              </a:spcBef>
            </a:pPr>
            <a:endParaRPr lang="en-US" altLang="en-US" sz="2000" b="0" dirty="0">
              <a:latin typeface="Arial" pitchFamily="34" charset="0"/>
            </a:endParaRPr>
          </a:p>
          <a:p>
            <a:pPr marL="6858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en-US" sz="2000" dirty="0" err="1">
                <a:latin typeface="Arial" pitchFamily="34" charset="0"/>
              </a:rPr>
              <a:t>Capacity</a:t>
            </a:r>
            <a:r>
              <a:rPr lang="cs-CZ" altLang="en-US" sz="2000" dirty="0">
                <a:latin typeface="Arial" pitchFamily="34" charset="0"/>
              </a:rPr>
              <a:t> </a:t>
            </a:r>
            <a:r>
              <a:rPr lang="cs-CZ" altLang="en-US" sz="2000" dirty="0" err="1">
                <a:latin typeface="Arial" pitchFamily="34" charset="0"/>
              </a:rPr>
              <a:t>Building</a:t>
            </a:r>
            <a:r>
              <a:rPr lang="cs-CZ" altLang="en-US" sz="2000" dirty="0">
                <a:latin typeface="Arial" pitchFamily="34" charset="0"/>
              </a:rPr>
              <a:t> </a:t>
            </a:r>
            <a:r>
              <a:rPr lang="cs-CZ" altLang="en-US" sz="2000" dirty="0" err="1">
                <a:latin typeface="Arial" pitchFamily="34" charset="0"/>
              </a:rPr>
              <a:t>effort</a:t>
            </a:r>
            <a:r>
              <a:rPr lang="cs-CZ" altLang="en-US" sz="2000" dirty="0">
                <a:latin typeface="Arial" pitchFamily="34" charset="0"/>
              </a:rPr>
              <a:t> </a:t>
            </a:r>
            <a:r>
              <a:rPr lang="cs-CZ" altLang="en-US" sz="2000" dirty="0" err="1">
                <a:latin typeface="Arial" pitchFamily="34" charset="0"/>
              </a:rPr>
              <a:t>aimed</a:t>
            </a:r>
            <a:r>
              <a:rPr lang="cs-CZ" altLang="en-US" sz="2000" dirty="0">
                <a:latin typeface="Arial" pitchFamily="34" charset="0"/>
              </a:rPr>
              <a:t> to </a:t>
            </a:r>
            <a:r>
              <a:rPr lang="cs-CZ" altLang="en-US" sz="2000" dirty="0" err="1">
                <a:latin typeface="Arial" pitchFamily="34" charset="0"/>
              </a:rPr>
              <a:t>young</a:t>
            </a:r>
            <a:r>
              <a:rPr lang="cs-CZ" altLang="en-US" sz="2000" dirty="0">
                <a:latin typeface="Arial" pitchFamily="34" charset="0"/>
              </a:rPr>
              <a:t> </a:t>
            </a:r>
            <a:r>
              <a:rPr lang="cs-CZ" altLang="en-US" sz="2000" dirty="0" err="1">
                <a:latin typeface="Arial" pitchFamily="34" charset="0"/>
              </a:rPr>
              <a:t>scientists</a:t>
            </a:r>
            <a:r>
              <a:rPr lang="cs-CZ" altLang="en-US" sz="2000" dirty="0">
                <a:latin typeface="Arial" pitchFamily="34" charset="0"/>
              </a:rPr>
              <a:t> </a:t>
            </a:r>
            <a:r>
              <a:rPr lang="cs-CZ" altLang="en-US" sz="2000" b="0" dirty="0">
                <a:latin typeface="Arial" pitchFamily="34" charset="0"/>
              </a:rPr>
              <a:t>– in case </a:t>
            </a:r>
            <a:r>
              <a:rPr lang="cs-CZ" altLang="en-US" sz="2000" b="0" dirty="0" err="1">
                <a:latin typeface="Arial" pitchFamily="34" charset="0"/>
              </a:rPr>
              <a:t>of</a:t>
            </a:r>
            <a:r>
              <a:rPr lang="cs-CZ" altLang="en-US" sz="2000" b="0" dirty="0">
                <a:latin typeface="Arial" pitchFamily="34" charset="0"/>
              </a:rPr>
              <a:t> SCERIN </a:t>
            </a:r>
            <a:r>
              <a:rPr lang="en-US" altLang="en-US" sz="2000" b="0" dirty="0">
                <a:latin typeface="Arial" pitchFamily="34" charset="0"/>
              </a:rPr>
              <a:t>the Trans Atlantic Training (</a:t>
            </a:r>
            <a:r>
              <a:rPr lang="cs-CZ" altLang="en-US" sz="2000" b="0" dirty="0">
                <a:latin typeface="Arial" pitchFamily="34" charset="0"/>
              </a:rPr>
              <a:t>NASA/</a:t>
            </a:r>
            <a:r>
              <a:rPr lang="en-US" altLang="en-US" sz="2000" b="0" dirty="0">
                <a:latin typeface="Arial" pitchFamily="34" charset="0"/>
              </a:rPr>
              <a:t>ESA)</a:t>
            </a:r>
            <a:r>
              <a:rPr lang="cs-CZ" altLang="en-US" sz="2000" b="0" dirty="0">
                <a:latin typeface="Arial" pitchFamily="34" charset="0"/>
              </a:rPr>
              <a:t> </a:t>
            </a:r>
            <a:endParaRPr lang="en-US" altLang="en-US" sz="2000" b="0" dirty="0">
              <a:latin typeface="Arial" pitchFamily="34" charset="0"/>
            </a:endParaRPr>
          </a:p>
          <a:p>
            <a:pPr marL="11430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sz="2000" b="0" dirty="0">
              <a:latin typeface="Arial" pitchFamily="34" charset="0"/>
            </a:endParaRPr>
          </a:p>
          <a:p>
            <a:pPr marL="6858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altLang="en-US" sz="2000" dirty="0" err="1">
                <a:latin typeface="Arial" pitchFamily="34" charset="0"/>
              </a:rPr>
              <a:t>Plan</a:t>
            </a:r>
            <a:r>
              <a:rPr lang="cs-CZ" altLang="en-US" sz="2000" dirty="0">
                <a:latin typeface="Arial" pitchFamily="34" charset="0"/>
              </a:rPr>
              <a:t> </a:t>
            </a:r>
            <a:r>
              <a:rPr lang="cs-CZ" altLang="en-US" sz="2000" dirty="0" err="1">
                <a:latin typeface="Arial" pitchFamily="34" charset="0"/>
              </a:rPr>
              <a:t>of</a:t>
            </a:r>
            <a:r>
              <a:rPr lang="cs-CZ" altLang="en-US" sz="2000" dirty="0">
                <a:latin typeface="Arial" pitchFamily="34" charset="0"/>
              </a:rPr>
              <a:t> f</a:t>
            </a:r>
            <a:r>
              <a:rPr lang="en-US" altLang="en-US" sz="2000" dirty="0" err="1">
                <a:latin typeface="Arial" pitchFamily="34" charset="0"/>
              </a:rPr>
              <a:t>uture</a:t>
            </a:r>
            <a:r>
              <a:rPr lang="en-US" altLang="en-US" sz="2000" dirty="0">
                <a:latin typeface="Arial" pitchFamily="34" charset="0"/>
              </a:rPr>
              <a:t> activities</a:t>
            </a:r>
            <a:r>
              <a:rPr lang="cs-CZ" altLang="en-US" sz="2000" dirty="0">
                <a:latin typeface="Arial" pitchFamily="34" charset="0"/>
              </a:rPr>
              <a:t>: </a:t>
            </a:r>
            <a:r>
              <a:rPr lang="cs-CZ" altLang="en-US" sz="2000" dirty="0" err="1">
                <a:latin typeface="Arial" pitchFamily="34" charset="0"/>
              </a:rPr>
              <a:t>establish</a:t>
            </a:r>
            <a:r>
              <a:rPr lang="cs-CZ" altLang="en-US" sz="2000" dirty="0">
                <a:latin typeface="Arial" pitchFamily="34" charset="0"/>
              </a:rPr>
              <a:t> </a:t>
            </a:r>
            <a:r>
              <a:rPr lang="cs-CZ" altLang="en-US" sz="2000" dirty="0" err="1">
                <a:latin typeface="Arial" pitchFamily="34" charset="0"/>
              </a:rPr>
              <a:t>coordination</a:t>
            </a:r>
            <a:endParaRPr lang="en-US" altLang="en-US" sz="2000" dirty="0">
              <a:latin typeface="Arial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838200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3600" dirty="0">
                <a:solidFill>
                  <a:srgbClr val="FF0000"/>
                </a:solidFill>
                <a:latin typeface="Arial" pitchFamily="34" charset="0"/>
              </a:rPr>
              <a:t>RIN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</a:rPr>
              <a:t>Capacity building initiatives</a:t>
            </a:r>
            <a:r>
              <a:rPr lang="cs-CZ" sz="3600" dirty="0">
                <a:solidFill>
                  <a:srgbClr val="FF0000"/>
                </a:solidFill>
                <a:latin typeface="Arial" pitchFamily="34" charset="0"/>
              </a:rPr>
              <a:t> </a:t>
            </a:r>
            <a:endParaRPr lang="en-US" altLang="en-US" sz="36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61258"/>
            <a:ext cx="9144000" cy="990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0" hangingPunct="0">
              <a:defRPr/>
            </a:pPr>
            <a:r>
              <a:rPr lang="cs-CZ" sz="360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SCERIN: </a:t>
            </a:r>
            <a:r>
              <a:rPr lang="cs-CZ" sz="360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lessons</a:t>
            </a:r>
            <a:r>
              <a:rPr lang="cs-CZ" sz="360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 </a:t>
            </a:r>
            <a:r>
              <a:rPr lang="cs-CZ" sz="360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learned</a:t>
            </a:r>
            <a:endParaRPr lang="cs-CZ" sz="3600" kern="0" dirty="0">
              <a:solidFill>
                <a:srgbClr val="00CC99">
                  <a:lumMod val="50000"/>
                </a:srgbClr>
              </a:solidFill>
              <a:latin typeface="Arial" pitchFamily="34" charset="0"/>
            </a:endParaRPr>
          </a:p>
          <a:p>
            <a:pPr>
              <a:defRPr/>
            </a:pP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GOFC-GOLD 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South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Central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cs-CZ" sz="2000" b="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Eastern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 European Regional Information Network</a:t>
            </a:r>
          </a:p>
        </p:txBody>
      </p:sp>
      <p:grpSp>
        <p:nvGrpSpPr>
          <p:cNvPr id="2" name="Skupina 7"/>
          <p:cNvGrpSpPr/>
          <p:nvPr/>
        </p:nvGrpSpPr>
        <p:grpSpPr>
          <a:xfrm>
            <a:off x="0" y="6263342"/>
            <a:ext cx="9144000" cy="594658"/>
            <a:chOff x="0" y="6324600"/>
            <a:chExt cx="9144000" cy="594658"/>
          </a:xfrm>
        </p:grpSpPr>
        <p:pic>
          <p:nvPicPr>
            <p:cNvPr id="8" name="Picture 10" descr="NASA Land Cover Land Use Logo"/>
            <p:cNvPicPr>
              <a:picLocks noChangeAspect="1" noChangeArrowheads="1"/>
            </p:cNvPicPr>
            <p:nvPr/>
          </p:nvPicPr>
          <p:blipFill>
            <a:blip r:embed="rId2" cstate="print"/>
            <a:srcRect b="50000"/>
            <a:stretch>
              <a:fillRect/>
            </a:stretch>
          </p:blipFill>
          <p:spPr bwMode="auto">
            <a:xfrm>
              <a:off x="1905000" y="6374446"/>
              <a:ext cx="2803390" cy="483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:GOFC-Gold-logo-blktxt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43400" y="6415136"/>
              <a:ext cx="1371600" cy="44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ovéPole 8"/>
            <p:cNvSpPr txBox="1">
              <a:spLocks noChangeArrowheads="1"/>
            </p:cNvSpPr>
            <p:nvPr/>
          </p:nvSpPr>
          <p:spPr bwMode="auto">
            <a:xfrm>
              <a:off x="5715000" y="6396038"/>
              <a:ext cx="3429000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CAUCrin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Kickoff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Meeting, Tbilisi</a:t>
              </a:r>
            </a:p>
            <a:p>
              <a:pPr eaLnBrk="0" hangingPunct="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201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7, 11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September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</a:p>
          </p:txBody>
        </p:sp>
        <p:pic>
          <p:nvPicPr>
            <p:cNvPr id="11" name="Picture 9" descr="Image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500" y="6400800"/>
              <a:ext cx="47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9" descr="HSBL_logo02.bmp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1961" y="6324601"/>
              <a:ext cx="61063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3" descr="C:\Users\pentchev\AppData\Local\Temp\JCET_logo_no_bg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19781" y="6400800"/>
              <a:ext cx="46621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685800" y="6400800"/>
              <a:ext cx="457200" cy="457200"/>
              <a:chOff x="561315" y="415145"/>
              <a:chExt cx="2179673" cy="2268196"/>
            </a:xfrm>
          </p:grpSpPr>
          <p:pic>
            <p:nvPicPr>
              <p:cNvPr id="16" name="Picture 16" descr="NASA-logo.tif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61315" y="415145"/>
                <a:ext cx="1850453" cy="15094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Picture 4" descr="http://neptune.gsfc.nasa.gov/images/goddardsignature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lum bright="-100000" contrast="-100000"/>
              </a:blip>
              <a:srcRect/>
              <a:stretch>
                <a:fillRect/>
              </a:stretch>
            </p:blipFill>
            <p:spPr bwMode="auto">
              <a:xfrm>
                <a:off x="715540" y="2069850"/>
                <a:ext cx="2025448" cy="613491"/>
              </a:xfrm>
              <a:prstGeom prst="rect">
                <a:avLst/>
              </a:prstGeom>
              <a:noFill/>
            </p:spPr>
          </p:pic>
        </p:grpSp>
        <p:sp>
          <p:nvSpPr>
            <p:cNvPr id="15" name="Obdélník 14"/>
            <p:cNvSpPr/>
            <p:nvPr/>
          </p:nvSpPr>
          <p:spPr bwMode="auto">
            <a:xfrm>
              <a:off x="0" y="6324600"/>
              <a:ext cx="9144000" cy="76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1365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143000" y="1295400"/>
            <a:ext cx="6705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/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228600" y="914400"/>
            <a:ext cx="8686800" cy="61247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defRPr/>
            </a:pPr>
            <a:r>
              <a:rPr lang="cs-CZ" sz="2800" dirty="0" err="1">
                <a:solidFill>
                  <a:srgbClr val="3333FF"/>
                </a:solidFill>
                <a:latin typeface="Arial" pitchFamily="34" charset="0"/>
              </a:rPr>
              <a:t>Outline</a:t>
            </a:r>
            <a:r>
              <a:rPr lang="cs-CZ" sz="2800" dirty="0">
                <a:solidFill>
                  <a:srgbClr val="3333FF"/>
                </a:solidFill>
                <a:latin typeface="Arial" pitchFamily="34" charset="0"/>
              </a:rPr>
              <a:t>:</a:t>
            </a:r>
          </a:p>
          <a:p>
            <a:pPr marL="0" indent="0">
              <a:buNone/>
            </a:pPr>
            <a:endParaRPr lang="cs-CZ" sz="2800" b="0" dirty="0">
              <a:latin typeface="Arial" pitchFamily="34" charset="0"/>
            </a:endParaRPr>
          </a:p>
          <a:p>
            <a:pPr marL="400050" indent="-400050">
              <a:buAutoNum type="romanUcPeriod"/>
            </a:pPr>
            <a:r>
              <a:rPr lang="cs-CZ" sz="2800" b="0" dirty="0">
                <a:latin typeface="Arial" pitchFamily="34" charset="0"/>
              </a:rPr>
              <a:t>S</a:t>
            </a:r>
            <a:r>
              <a:rPr lang="en-US" sz="2800" b="0" dirty="0">
                <a:latin typeface="Arial" pitchFamily="34" charset="0"/>
              </a:rPr>
              <a:t>CERIN</a:t>
            </a:r>
            <a:r>
              <a:rPr lang="cs-CZ" sz="2800" b="0" dirty="0">
                <a:latin typeface="Arial" pitchFamily="34" charset="0"/>
              </a:rPr>
              <a:t>: case </a:t>
            </a:r>
            <a:r>
              <a:rPr lang="cs-CZ" sz="2800" b="0" dirty="0" err="1">
                <a:latin typeface="Arial" pitchFamily="34" charset="0"/>
              </a:rPr>
              <a:t>example</a:t>
            </a:r>
            <a:r>
              <a:rPr lang="cs-CZ" sz="2800" b="0" dirty="0">
                <a:latin typeface="Arial" pitchFamily="34" charset="0"/>
              </a:rPr>
              <a:t> </a:t>
            </a:r>
            <a:r>
              <a:rPr lang="cs-CZ" sz="2800" b="0" dirty="0" err="1">
                <a:latin typeface="Arial" pitchFamily="34" charset="0"/>
              </a:rPr>
              <a:t>how</a:t>
            </a:r>
            <a:r>
              <a:rPr lang="cs-CZ" sz="2800" b="0" dirty="0">
                <a:latin typeface="Arial" pitchFamily="34" charset="0"/>
              </a:rPr>
              <a:t> to </a:t>
            </a:r>
            <a:r>
              <a:rPr lang="cs-CZ" sz="2800" b="0" dirty="0" err="1">
                <a:latin typeface="Arial" pitchFamily="34" charset="0"/>
              </a:rPr>
              <a:t>build</a:t>
            </a:r>
            <a:r>
              <a:rPr lang="cs-CZ" sz="2800" b="0" dirty="0">
                <a:latin typeface="Arial" pitchFamily="34" charset="0"/>
              </a:rPr>
              <a:t> a </a:t>
            </a:r>
            <a:r>
              <a:rPr lang="cs-CZ" sz="2800" b="0" dirty="0" err="1">
                <a:latin typeface="Arial" pitchFamily="34" charset="0"/>
              </a:rPr>
              <a:t>functional</a:t>
            </a:r>
            <a:r>
              <a:rPr lang="cs-CZ" sz="2800" b="0" dirty="0">
                <a:latin typeface="Arial" pitchFamily="34" charset="0"/>
              </a:rPr>
              <a:t> network</a:t>
            </a:r>
            <a:r>
              <a:rPr lang="en-US" sz="2800" b="0" dirty="0">
                <a:latin typeface="Arial" pitchFamily="34" charset="0"/>
              </a:rPr>
              <a:t> </a:t>
            </a:r>
            <a:endParaRPr lang="cs-CZ" sz="2800" b="0" dirty="0">
              <a:latin typeface="Arial" pitchFamily="34" charset="0"/>
            </a:endParaRPr>
          </a:p>
          <a:p>
            <a:pPr marL="400050" indent="-400050"/>
            <a:endParaRPr lang="cs-CZ" sz="2800" b="0" dirty="0">
              <a:latin typeface="Arial" pitchFamily="34" charset="0"/>
            </a:endParaRPr>
          </a:p>
          <a:p>
            <a:r>
              <a:rPr lang="cs-CZ" sz="2800" b="0" dirty="0">
                <a:latin typeface="Arial" pitchFamily="34" charset="0"/>
              </a:rPr>
              <a:t>II. SCERIN </a:t>
            </a:r>
            <a:r>
              <a:rPr lang="cs-CZ" sz="2800" b="0" dirty="0" err="1">
                <a:latin typeface="Arial" pitchFamily="34" charset="0"/>
              </a:rPr>
              <a:t>Milestones</a:t>
            </a:r>
            <a:endParaRPr lang="cs-CZ" sz="2800" b="0" dirty="0">
              <a:latin typeface="Arial" pitchFamily="34" charset="0"/>
            </a:endParaRPr>
          </a:p>
          <a:p>
            <a:pPr lvl="1"/>
            <a:endParaRPr lang="cs-CZ" sz="2800" b="0" dirty="0">
              <a:latin typeface="Arial" pitchFamily="34" charset="0"/>
            </a:endParaRPr>
          </a:p>
          <a:p>
            <a:r>
              <a:rPr lang="cs-CZ" sz="2800" b="0" dirty="0">
                <a:latin typeface="Arial" pitchFamily="34" charset="0"/>
              </a:rPr>
              <a:t>III. SCERIN </a:t>
            </a:r>
            <a:r>
              <a:rPr lang="cs-CZ" sz="2800" b="0" dirty="0" err="1">
                <a:latin typeface="Arial" pitchFamily="34" charset="0"/>
              </a:rPr>
              <a:t>Achievements</a:t>
            </a:r>
            <a:endParaRPr lang="cs-CZ" sz="2800" b="0" dirty="0">
              <a:latin typeface="Arial" pitchFamily="34" charset="0"/>
            </a:endParaRPr>
          </a:p>
          <a:p>
            <a:endParaRPr lang="cs-CZ" sz="2800" b="0" dirty="0">
              <a:latin typeface="Arial" pitchFamily="34" charset="0"/>
            </a:endParaRPr>
          </a:p>
          <a:p>
            <a:r>
              <a:rPr lang="cs-CZ" sz="2800" b="0" dirty="0">
                <a:latin typeface="Arial" pitchFamily="34" charset="0"/>
              </a:rPr>
              <a:t>IV. SCERIN </a:t>
            </a:r>
            <a:r>
              <a:rPr lang="cs-CZ" sz="2800" b="0" dirty="0" err="1">
                <a:latin typeface="Arial" pitchFamily="34" charset="0"/>
              </a:rPr>
              <a:t>Lessons</a:t>
            </a:r>
            <a:r>
              <a:rPr lang="cs-CZ" sz="2800" b="0" dirty="0">
                <a:latin typeface="Arial" pitchFamily="34" charset="0"/>
              </a:rPr>
              <a:t> </a:t>
            </a:r>
            <a:r>
              <a:rPr lang="cs-CZ" sz="2800" b="0" dirty="0" err="1">
                <a:latin typeface="Arial" pitchFamily="34" charset="0"/>
              </a:rPr>
              <a:t>learned</a:t>
            </a:r>
            <a:r>
              <a:rPr lang="cs-CZ" sz="2800" b="0" dirty="0">
                <a:latin typeface="Arial" pitchFamily="34" charset="0"/>
              </a:rPr>
              <a:t> </a:t>
            </a:r>
            <a:r>
              <a:rPr lang="cs-CZ" sz="2800" b="0" dirty="0" err="1">
                <a:latin typeface="Arial" pitchFamily="34" charset="0"/>
              </a:rPr>
              <a:t>and</a:t>
            </a:r>
            <a:r>
              <a:rPr lang="cs-CZ" sz="2800" b="0" dirty="0">
                <a:latin typeface="Arial" pitchFamily="34" charset="0"/>
              </a:rPr>
              <a:t> </a:t>
            </a:r>
            <a:r>
              <a:rPr lang="cs-CZ" sz="2800" b="0" dirty="0" err="1">
                <a:latin typeface="Arial" pitchFamily="34" charset="0"/>
              </a:rPr>
              <a:t>Challenges</a:t>
            </a:r>
            <a:r>
              <a:rPr lang="cs-CZ" sz="2800" b="0" dirty="0">
                <a:latin typeface="Arial" pitchFamily="34" charset="0"/>
              </a:rPr>
              <a:t>: </a:t>
            </a:r>
            <a:r>
              <a:rPr lang="cs-CZ" sz="2800" b="0" dirty="0" err="1">
                <a:latin typeface="Arial" pitchFamily="34" charset="0"/>
              </a:rPr>
              <a:t>How</a:t>
            </a:r>
            <a:r>
              <a:rPr lang="cs-CZ" sz="2800" b="0" dirty="0">
                <a:latin typeface="Arial" pitchFamily="34" charset="0"/>
              </a:rPr>
              <a:t> to </a:t>
            </a:r>
            <a:r>
              <a:rPr lang="cs-CZ" sz="2800" b="0" dirty="0" err="1">
                <a:latin typeface="Arial" pitchFamily="34" charset="0"/>
              </a:rPr>
              <a:t>build</a:t>
            </a:r>
            <a:r>
              <a:rPr lang="cs-CZ" sz="2800" b="0" dirty="0">
                <a:latin typeface="Arial" pitchFamily="34" charset="0"/>
              </a:rPr>
              <a:t> a </a:t>
            </a:r>
            <a:r>
              <a:rPr lang="cs-CZ" sz="2800" b="0" dirty="0" err="1">
                <a:latin typeface="Arial" pitchFamily="34" charset="0"/>
              </a:rPr>
              <a:t>functional</a:t>
            </a:r>
            <a:r>
              <a:rPr lang="cs-CZ" sz="2800" b="0" dirty="0">
                <a:latin typeface="Arial" pitchFamily="34" charset="0"/>
              </a:rPr>
              <a:t> network</a:t>
            </a:r>
          </a:p>
          <a:p>
            <a:pPr lvl="1">
              <a:buFont typeface="Arial" pitchFamily="34" charset="0"/>
              <a:buChar char="•"/>
            </a:pPr>
            <a:endParaRPr lang="en-US" sz="2800" b="0" dirty="0">
              <a:latin typeface="Arial" pitchFamily="34" charset="0"/>
            </a:endParaRPr>
          </a:p>
          <a:p>
            <a:pPr marL="282575" indent="-282575" eaLnBrk="0" hangingPunct="0">
              <a:defRPr/>
            </a:pPr>
            <a:endParaRPr lang="en-US" sz="2800" b="0" dirty="0">
              <a:latin typeface="Arial" pitchFamily="34" charset="0"/>
            </a:endParaRPr>
          </a:p>
          <a:p>
            <a:pPr eaLnBrk="0" hangingPunct="0">
              <a:defRPr/>
            </a:pPr>
            <a:endParaRPr lang="en-US" sz="2800" b="0" dirty="0">
              <a:latin typeface="Arial" pitchFamily="34" charset="0"/>
            </a:endParaRPr>
          </a:p>
        </p:txBody>
      </p:sp>
      <p:sp>
        <p:nvSpPr>
          <p:cNvPr id="11270" name="Rectangle 16"/>
          <p:cNvSpPr>
            <a:spLocks noChangeArrowheads="1"/>
          </p:cNvSpPr>
          <p:nvPr/>
        </p:nvSpPr>
        <p:spPr bwMode="auto">
          <a:xfrm>
            <a:off x="0" y="5715000"/>
            <a:ext cx="9144000" cy="107721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1600" dirty="0">
                <a:solidFill>
                  <a:srgbClr val="333399"/>
                </a:solidFill>
                <a:latin typeface="Arial" pitchFamily="34" charset="0"/>
                <a:hlinkClick r:id="rId3"/>
              </a:rPr>
              <a:t>http://www.fao.org/gtos/gofc-gold/net-SEERIN.html</a:t>
            </a:r>
            <a:endParaRPr lang="cs-CZ" altLang="en-US" sz="1600" dirty="0">
              <a:solidFill>
                <a:srgbClr val="333399"/>
              </a:solidFill>
              <a:latin typeface="Arial" pitchFamily="34" charset="0"/>
            </a:endParaRPr>
          </a:p>
          <a:p>
            <a:pPr algn="ctr" eaLnBrk="0" hangingPunct="0"/>
            <a:r>
              <a:rPr lang="cs-CZ" altLang="en-US" sz="1600" dirty="0">
                <a:solidFill>
                  <a:srgbClr val="333399"/>
                </a:solidFill>
                <a:latin typeface="Arial" pitchFamily="34" charset="0"/>
                <a:hlinkClick r:id="rId4"/>
              </a:rPr>
              <a:t>www.</a:t>
            </a:r>
            <a:r>
              <a:rPr lang="cs-CZ" altLang="en-US" sz="1600" dirty="0" err="1">
                <a:solidFill>
                  <a:srgbClr val="333399"/>
                </a:solidFill>
                <a:latin typeface="Arial" pitchFamily="34" charset="0"/>
                <a:hlinkClick r:id="rId4"/>
              </a:rPr>
              <a:t>csebr.cz</a:t>
            </a:r>
            <a:r>
              <a:rPr lang="cs-CZ" altLang="en-US" sz="1600" dirty="0">
                <a:solidFill>
                  <a:srgbClr val="333399"/>
                </a:solidFill>
                <a:latin typeface="Arial" pitchFamily="34" charset="0"/>
                <a:hlinkClick r:id="rId4"/>
              </a:rPr>
              <a:t>/</a:t>
            </a:r>
            <a:r>
              <a:rPr lang="cs-CZ" altLang="en-US" sz="1600" dirty="0" err="1">
                <a:solidFill>
                  <a:srgbClr val="333399"/>
                </a:solidFill>
                <a:latin typeface="Arial" pitchFamily="34" charset="0"/>
                <a:hlinkClick r:id="rId4"/>
              </a:rPr>
              <a:t>scerin</a:t>
            </a:r>
            <a:endParaRPr lang="cs-CZ" altLang="en-US" sz="1600" dirty="0">
              <a:solidFill>
                <a:srgbClr val="333399"/>
              </a:solidFill>
              <a:latin typeface="Arial" pitchFamily="34" charset="0"/>
            </a:endParaRPr>
          </a:p>
          <a:p>
            <a:pPr algn="ctr" eaLnBrk="0" hangingPunct="0"/>
            <a:endParaRPr lang="cs-CZ" altLang="en-US" sz="1600" dirty="0">
              <a:solidFill>
                <a:srgbClr val="333399"/>
              </a:solidFill>
              <a:latin typeface="Arial" pitchFamily="34" charset="0"/>
            </a:endParaRPr>
          </a:p>
          <a:p>
            <a:pPr algn="ctr" eaLnBrk="0" hangingPunct="0"/>
            <a:endParaRPr lang="en-US" altLang="en-US" sz="1600" dirty="0">
              <a:solidFill>
                <a:srgbClr val="333399"/>
              </a:solidFill>
              <a:latin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0" hangingPunct="0">
              <a:defRPr/>
            </a:pPr>
            <a:r>
              <a:rPr lang="cs-CZ" sz="360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SCERIN</a:t>
            </a:r>
          </a:p>
          <a:p>
            <a:pPr>
              <a:defRPr/>
            </a:pP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GOFC-GOLD 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South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Central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cs-CZ" sz="2000" b="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Eastern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 European Regional Information Network</a:t>
            </a:r>
          </a:p>
        </p:txBody>
      </p:sp>
      <p:grpSp>
        <p:nvGrpSpPr>
          <p:cNvPr id="2" name="Skupina 7"/>
          <p:cNvGrpSpPr/>
          <p:nvPr/>
        </p:nvGrpSpPr>
        <p:grpSpPr>
          <a:xfrm>
            <a:off x="0" y="6324600"/>
            <a:ext cx="9144000" cy="594658"/>
            <a:chOff x="0" y="6324600"/>
            <a:chExt cx="9144000" cy="594658"/>
          </a:xfrm>
        </p:grpSpPr>
        <p:pic>
          <p:nvPicPr>
            <p:cNvPr id="9" name="Picture 10" descr="NASA Land Cover Land Use Logo"/>
            <p:cNvPicPr>
              <a:picLocks noChangeAspect="1" noChangeArrowheads="1"/>
            </p:cNvPicPr>
            <p:nvPr/>
          </p:nvPicPr>
          <p:blipFill>
            <a:blip r:embed="rId5" cstate="print"/>
            <a:srcRect b="50000"/>
            <a:stretch>
              <a:fillRect/>
            </a:stretch>
          </p:blipFill>
          <p:spPr bwMode="auto">
            <a:xfrm>
              <a:off x="1905000" y="6374446"/>
              <a:ext cx="2803390" cy="483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 descr=":GOFC-Gold-logo-blktxt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43400" y="6415136"/>
              <a:ext cx="1371600" cy="44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ovéPole 8"/>
            <p:cNvSpPr txBox="1">
              <a:spLocks noChangeArrowheads="1"/>
            </p:cNvSpPr>
            <p:nvPr/>
          </p:nvSpPr>
          <p:spPr bwMode="auto">
            <a:xfrm>
              <a:off x="5715000" y="6396038"/>
              <a:ext cx="3429000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CAUCrin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Kickoff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Meeting, Tbilisi</a:t>
              </a:r>
            </a:p>
            <a:p>
              <a:pPr eaLnBrk="0" hangingPunct="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201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7, 11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September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</a:p>
          </p:txBody>
        </p:sp>
        <p:pic>
          <p:nvPicPr>
            <p:cNvPr id="12" name="Picture 9" descr="Image1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500" y="6400800"/>
              <a:ext cx="47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HSBL_logo02.bmp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41961" y="6324601"/>
              <a:ext cx="61063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C:\Users\pentchev\AppData\Local\Temp\JCET_logo_no_bg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19781" y="6400800"/>
              <a:ext cx="46621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685800" y="6400800"/>
              <a:ext cx="457200" cy="457200"/>
              <a:chOff x="561315" y="415145"/>
              <a:chExt cx="2179673" cy="2268196"/>
            </a:xfrm>
          </p:grpSpPr>
          <p:pic>
            <p:nvPicPr>
              <p:cNvPr id="17" name="Picture 16" descr="NASA-logo.tif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61315" y="415145"/>
                <a:ext cx="1850453" cy="15094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8" name="Picture 4" descr="http://neptune.gsfc.nasa.gov/images/goddardsignature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lum bright="-100000" contrast="-100000"/>
              </a:blip>
              <a:srcRect/>
              <a:stretch>
                <a:fillRect/>
              </a:stretch>
            </p:blipFill>
            <p:spPr bwMode="auto">
              <a:xfrm>
                <a:off x="715540" y="2069850"/>
                <a:ext cx="2025448" cy="613491"/>
              </a:xfrm>
              <a:prstGeom prst="rect">
                <a:avLst/>
              </a:prstGeom>
              <a:noFill/>
            </p:spPr>
          </p:pic>
        </p:grpSp>
        <p:sp>
          <p:nvSpPr>
            <p:cNvPr id="16" name="Obdélník 15"/>
            <p:cNvSpPr/>
            <p:nvPr/>
          </p:nvSpPr>
          <p:spPr bwMode="auto">
            <a:xfrm>
              <a:off x="0" y="6324600"/>
              <a:ext cx="9144000" cy="76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0" hangingPunct="0">
              <a:defRPr/>
            </a:pPr>
            <a:r>
              <a:rPr lang="cs-CZ" sz="360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SCERIN: </a:t>
            </a:r>
            <a:r>
              <a:rPr lang="cs-CZ" sz="360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lessons</a:t>
            </a:r>
            <a:r>
              <a:rPr lang="cs-CZ" sz="360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 </a:t>
            </a:r>
            <a:r>
              <a:rPr lang="cs-CZ" sz="360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learned</a:t>
            </a:r>
            <a:endParaRPr lang="cs-CZ" sz="3600" kern="0" dirty="0">
              <a:solidFill>
                <a:srgbClr val="00CC99">
                  <a:lumMod val="50000"/>
                </a:srgbClr>
              </a:solidFill>
              <a:latin typeface="Arial" pitchFamily="34" charset="0"/>
            </a:endParaRPr>
          </a:p>
          <a:p>
            <a:pPr>
              <a:defRPr/>
            </a:pP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GOFC-GOLD 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South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Central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cs-CZ" sz="2000" b="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Eastern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 European Regional Information Network</a:t>
            </a:r>
          </a:p>
        </p:txBody>
      </p:sp>
      <p:grpSp>
        <p:nvGrpSpPr>
          <p:cNvPr id="2" name="Skupina 7"/>
          <p:cNvGrpSpPr/>
          <p:nvPr/>
        </p:nvGrpSpPr>
        <p:grpSpPr>
          <a:xfrm>
            <a:off x="0" y="6324600"/>
            <a:ext cx="9144000" cy="594658"/>
            <a:chOff x="0" y="6324600"/>
            <a:chExt cx="9144000" cy="594658"/>
          </a:xfrm>
        </p:grpSpPr>
        <p:pic>
          <p:nvPicPr>
            <p:cNvPr id="9" name="Picture 10" descr="NASA Land Cover Land Use Logo"/>
            <p:cNvPicPr>
              <a:picLocks noChangeAspect="1" noChangeArrowheads="1"/>
            </p:cNvPicPr>
            <p:nvPr/>
          </p:nvPicPr>
          <p:blipFill>
            <a:blip r:embed="rId3" cstate="print"/>
            <a:srcRect b="50000"/>
            <a:stretch>
              <a:fillRect/>
            </a:stretch>
          </p:blipFill>
          <p:spPr bwMode="auto">
            <a:xfrm>
              <a:off x="1905000" y="6374446"/>
              <a:ext cx="2803390" cy="483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 descr=":GOFC-Gold-logo-blktxt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43400" y="6415136"/>
              <a:ext cx="1371600" cy="44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ovéPole 8"/>
            <p:cNvSpPr txBox="1">
              <a:spLocks noChangeArrowheads="1"/>
            </p:cNvSpPr>
            <p:nvPr/>
          </p:nvSpPr>
          <p:spPr bwMode="auto">
            <a:xfrm>
              <a:off x="5715000" y="6396038"/>
              <a:ext cx="3429000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CAUCrin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Kickoff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Meeting, Tbilisi</a:t>
              </a:r>
            </a:p>
            <a:p>
              <a:pPr eaLnBrk="0" hangingPunct="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201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7, 11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September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</a:p>
          </p:txBody>
        </p:sp>
        <p:pic>
          <p:nvPicPr>
            <p:cNvPr id="12" name="Picture 9" descr="Image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500" y="6400800"/>
              <a:ext cx="47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HSBL_logo02.bmp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1961" y="6324601"/>
              <a:ext cx="61063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C:\Users\pentchev\AppData\Local\Temp\JCET_logo_no_b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19781" y="6400800"/>
              <a:ext cx="46621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685800" y="6400800"/>
              <a:ext cx="457200" cy="457200"/>
              <a:chOff x="561315" y="415145"/>
              <a:chExt cx="2179673" cy="2268196"/>
            </a:xfrm>
          </p:grpSpPr>
          <p:pic>
            <p:nvPicPr>
              <p:cNvPr id="17" name="Picture 16" descr="NASA-logo.tif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61315" y="415145"/>
                <a:ext cx="1850453" cy="15094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8" name="Picture 4" descr="http://neptune.gsfc.nasa.gov/images/goddardsignature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lum bright="-100000" contrast="-100000"/>
              </a:blip>
              <a:srcRect/>
              <a:stretch>
                <a:fillRect/>
              </a:stretch>
            </p:blipFill>
            <p:spPr bwMode="auto">
              <a:xfrm>
                <a:off x="715540" y="2069850"/>
                <a:ext cx="2025448" cy="613491"/>
              </a:xfrm>
              <a:prstGeom prst="rect">
                <a:avLst/>
              </a:prstGeom>
              <a:noFill/>
            </p:spPr>
          </p:pic>
        </p:grpSp>
        <p:sp>
          <p:nvSpPr>
            <p:cNvPr id="16" name="Obdélník 15"/>
            <p:cNvSpPr/>
            <p:nvPr/>
          </p:nvSpPr>
          <p:spPr bwMode="auto">
            <a:xfrm>
              <a:off x="0" y="6324600"/>
              <a:ext cx="9144000" cy="76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457200" y="1371600"/>
            <a:ext cx="8229600" cy="56356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</a:rPr>
              <a:t>Visibility</a:t>
            </a:r>
            <a:r>
              <a:rPr kumimoji="0" lang="cs-CZ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</a:rPr>
              <a:t> </a:t>
            </a:r>
            <a:r>
              <a:rPr kumimoji="0" lang="cs-CZ" sz="24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</a:rPr>
              <a:t>is</a:t>
            </a:r>
            <a:r>
              <a:rPr kumimoji="0" lang="cs-CZ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</a:rPr>
              <a:t> </a:t>
            </a:r>
            <a:r>
              <a:rPr kumimoji="0" lang="cs-CZ" sz="24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</a:rPr>
              <a:t>wanted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7200" y="19050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Through AGU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,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 EGU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, </a:t>
            </a:r>
            <a:r>
              <a:rPr kumimoji="0" lang="cs-CZ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etc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Think about inviting reps not only from funding agencies but also from big private companies – Google appearance was good!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81000" y="3657600"/>
            <a:ext cx="8229600" cy="56356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</a:rPr>
              <a:t>External</a:t>
            </a:r>
            <a:r>
              <a:rPr kumimoji="0" lang="cs-CZ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</a:rPr>
              <a:t> </a:t>
            </a:r>
            <a:r>
              <a:rPr kumimoji="0" lang="cs-CZ" sz="24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</a:rPr>
              <a:t>outreach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57200" y="4114800"/>
            <a:ext cx="8991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b="0" dirty="0">
                <a:latin typeface="Arial" pitchFamily="34" charset="0"/>
              </a:rPr>
              <a:t>Need more links</a:t>
            </a:r>
            <a:r>
              <a:rPr lang="cs-CZ" sz="2400" b="0" dirty="0">
                <a:latin typeface="Arial" pitchFamily="34" charset="0"/>
              </a:rPr>
              <a:t> </a:t>
            </a:r>
            <a:r>
              <a:rPr lang="en-US" sz="2400" b="0" dirty="0">
                <a:latin typeface="Arial" pitchFamily="34" charset="0"/>
              </a:rPr>
              <a:t>to and involvement with funding agencies</a:t>
            </a:r>
          </a:p>
          <a:p>
            <a:r>
              <a:rPr lang="en-US" sz="2400" b="0" dirty="0">
                <a:latin typeface="Arial" pitchFamily="34" charset="0"/>
              </a:rPr>
              <a:t>Try to involve stakeholders, political scientists, decision makers (with invited lectures)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0" hangingPunct="0">
              <a:defRPr/>
            </a:pPr>
            <a:r>
              <a:rPr lang="cs-CZ" sz="360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SCERIN: </a:t>
            </a:r>
            <a:r>
              <a:rPr lang="cs-CZ" sz="360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lessons</a:t>
            </a:r>
            <a:r>
              <a:rPr lang="cs-CZ" sz="360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 </a:t>
            </a:r>
            <a:r>
              <a:rPr lang="cs-CZ" sz="360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learned</a:t>
            </a:r>
            <a:endParaRPr lang="cs-CZ" sz="3600" kern="0" dirty="0">
              <a:solidFill>
                <a:srgbClr val="00CC99">
                  <a:lumMod val="50000"/>
                </a:srgbClr>
              </a:solidFill>
              <a:latin typeface="Arial" pitchFamily="34" charset="0"/>
            </a:endParaRPr>
          </a:p>
          <a:p>
            <a:pPr>
              <a:defRPr/>
            </a:pP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GOFC-GOLD 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South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Central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cs-CZ" sz="2000" b="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Eastern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 European Regional Information Network</a:t>
            </a:r>
          </a:p>
        </p:txBody>
      </p:sp>
      <p:grpSp>
        <p:nvGrpSpPr>
          <p:cNvPr id="2" name="Skupina 7"/>
          <p:cNvGrpSpPr/>
          <p:nvPr/>
        </p:nvGrpSpPr>
        <p:grpSpPr>
          <a:xfrm>
            <a:off x="0" y="6324600"/>
            <a:ext cx="9144000" cy="594658"/>
            <a:chOff x="0" y="6324600"/>
            <a:chExt cx="9144000" cy="594658"/>
          </a:xfrm>
        </p:grpSpPr>
        <p:pic>
          <p:nvPicPr>
            <p:cNvPr id="9" name="Picture 10" descr="NASA Land Cover Land Use Logo"/>
            <p:cNvPicPr>
              <a:picLocks noChangeAspect="1" noChangeArrowheads="1"/>
            </p:cNvPicPr>
            <p:nvPr/>
          </p:nvPicPr>
          <p:blipFill>
            <a:blip r:embed="rId3" cstate="print"/>
            <a:srcRect b="50000"/>
            <a:stretch>
              <a:fillRect/>
            </a:stretch>
          </p:blipFill>
          <p:spPr bwMode="auto">
            <a:xfrm>
              <a:off x="1905000" y="6374446"/>
              <a:ext cx="2803390" cy="483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 descr=":GOFC-Gold-logo-blktxt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43400" y="6415136"/>
              <a:ext cx="1371600" cy="44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ovéPole 8"/>
            <p:cNvSpPr txBox="1">
              <a:spLocks noChangeArrowheads="1"/>
            </p:cNvSpPr>
            <p:nvPr/>
          </p:nvSpPr>
          <p:spPr bwMode="auto">
            <a:xfrm>
              <a:off x="5715000" y="6396038"/>
              <a:ext cx="3429000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CAUCrin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Kickoff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Meeting, Tbilisi</a:t>
              </a:r>
            </a:p>
            <a:p>
              <a:pPr eaLnBrk="0" hangingPunct="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201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7, 11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September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</a:p>
          </p:txBody>
        </p:sp>
        <p:pic>
          <p:nvPicPr>
            <p:cNvPr id="12" name="Picture 9" descr="Image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500" y="6400800"/>
              <a:ext cx="47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HSBL_logo02.bmp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1961" y="6324601"/>
              <a:ext cx="61063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C:\Users\pentchev\AppData\Local\Temp\JCET_logo_no_b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19781" y="6400800"/>
              <a:ext cx="46621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685800" y="6400800"/>
              <a:ext cx="457200" cy="457200"/>
              <a:chOff x="561315" y="415145"/>
              <a:chExt cx="2179673" cy="2268196"/>
            </a:xfrm>
          </p:grpSpPr>
          <p:pic>
            <p:nvPicPr>
              <p:cNvPr id="17" name="Picture 16" descr="NASA-logo.tif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61315" y="415145"/>
                <a:ext cx="1850453" cy="15094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8" name="Picture 4" descr="http://neptune.gsfc.nasa.gov/images/goddardsignature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lum bright="-100000" contrast="-100000"/>
              </a:blip>
              <a:srcRect/>
              <a:stretch>
                <a:fillRect/>
              </a:stretch>
            </p:blipFill>
            <p:spPr bwMode="auto">
              <a:xfrm>
                <a:off x="715540" y="2069850"/>
                <a:ext cx="2025448" cy="613491"/>
              </a:xfrm>
              <a:prstGeom prst="rect">
                <a:avLst/>
              </a:prstGeom>
              <a:noFill/>
            </p:spPr>
          </p:pic>
        </p:grpSp>
        <p:sp>
          <p:nvSpPr>
            <p:cNvPr id="16" name="Obdélník 15"/>
            <p:cNvSpPr/>
            <p:nvPr/>
          </p:nvSpPr>
          <p:spPr bwMode="auto">
            <a:xfrm>
              <a:off x="0" y="6324600"/>
              <a:ext cx="9144000" cy="76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>
          <a:xfrm>
            <a:off x="381000" y="1676400"/>
            <a:ext cx="8229600" cy="5635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</a:rPr>
              <a:t>Continuity</a:t>
            </a:r>
            <a:r>
              <a:rPr kumimoji="0" lang="cs-CZ" sz="5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</a:rPr>
              <a:t> </a:t>
            </a:r>
            <a:r>
              <a:rPr kumimoji="0" lang="cs-CZ" sz="54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</a:rPr>
              <a:t>of</a:t>
            </a:r>
            <a:r>
              <a:rPr kumimoji="0" lang="cs-CZ" sz="5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</a:rPr>
              <a:t> </a:t>
            </a:r>
            <a:r>
              <a:rPr kumimoji="0" lang="cs-CZ" sz="54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</a:rPr>
              <a:t>networking</a:t>
            </a:r>
            <a:r>
              <a:rPr kumimoji="0" lang="cs-CZ" sz="5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</a:rPr>
              <a:t>, </a:t>
            </a:r>
            <a:r>
              <a:rPr kumimoji="0" lang="cs-CZ" sz="54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</a:rPr>
              <a:t>collaboration</a:t>
            </a:r>
            <a:endParaRPr kumimoji="0" lang="en-US" sz="5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7"/>
          <p:cNvGrpSpPr/>
          <p:nvPr/>
        </p:nvGrpSpPr>
        <p:grpSpPr>
          <a:xfrm>
            <a:off x="0" y="6324600"/>
            <a:ext cx="9144000" cy="594658"/>
            <a:chOff x="0" y="6324600"/>
            <a:chExt cx="9144000" cy="594658"/>
          </a:xfrm>
        </p:grpSpPr>
        <p:pic>
          <p:nvPicPr>
            <p:cNvPr id="4" name="Picture 10" descr="NASA Land Cover Land Use Logo"/>
            <p:cNvPicPr>
              <a:picLocks noChangeAspect="1" noChangeArrowheads="1"/>
            </p:cNvPicPr>
            <p:nvPr/>
          </p:nvPicPr>
          <p:blipFill>
            <a:blip r:embed="rId2" cstate="print"/>
            <a:srcRect b="50000"/>
            <a:stretch>
              <a:fillRect/>
            </a:stretch>
          </p:blipFill>
          <p:spPr bwMode="auto">
            <a:xfrm>
              <a:off x="1905000" y="6374446"/>
              <a:ext cx="2803390" cy="483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5" descr=":GOFC-Gold-logo-blktxt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43400" y="6415136"/>
              <a:ext cx="1371600" cy="44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ovéPole 8"/>
            <p:cNvSpPr txBox="1">
              <a:spLocks noChangeArrowheads="1"/>
            </p:cNvSpPr>
            <p:nvPr/>
          </p:nvSpPr>
          <p:spPr bwMode="auto">
            <a:xfrm>
              <a:off x="5715000" y="6396038"/>
              <a:ext cx="3429000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CAUCrin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Kickoff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Meeting, Tbilisi</a:t>
              </a:r>
            </a:p>
            <a:p>
              <a:pPr eaLnBrk="0" hangingPunct="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201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7, 11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September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</a:p>
          </p:txBody>
        </p:sp>
        <p:pic>
          <p:nvPicPr>
            <p:cNvPr id="7" name="Picture 9" descr="Image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500" y="6400800"/>
              <a:ext cx="47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9" descr="HSBL_logo02.bmp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1961" y="6324601"/>
              <a:ext cx="61063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3" descr="C:\Users\pentchev\AppData\Local\Temp\JCET_logo_no_bg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19781" y="6400800"/>
              <a:ext cx="46621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685800" y="6400800"/>
              <a:ext cx="457200" cy="457200"/>
              <a:chOff x="561315" y="415145"/>
              <a:chExt cx="2179673" cy="2268196"/>
            </a:xfrm>
          </p:grpSpPr>
          <p:pic>
            <p:nvPicPr>
              <p:cNvPr id="12" name="Picture 16" descr="NASA-logo.tif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61315" y="415145"/>
                <a:ext cx="1850453" cy="15094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3" name="Picture 4" descr="http://neptune.gsfc.nasa.gov/images/goddardsignature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lum bright="-100000" contrast="-100000"/>
              </a:blip>
              <a:srcRect/>
              <a:stretch>
                <a:fillRect/>
              </a:stretch>
            </p:blipFill>
            <p:spPr bwMode="auto">
              <a:xfrm>
                <a:off x="715540" y="2069850"/>
                <a:ext cx="2025448" cy="613491"/>
              </a:xfrm>
              <a:prstGeom prst="rect">
                <a:avLst/>
              </a:prstGeom>
              <a:noFill/>
            </p:spPr>
          </p:pic>
        </p:grpSp>
        <p:sp>
          <p:nvSpPr>
            <p:cNvPr id="11" name="Obdélník 10"/>
            <p:cNvSpPr/>
            <p:nvPr/>
          </p:nvSpPr>
          <p:spPr bwMode="auto">
            <a:xfrm>
              <a:off x="0" y="6324600"/>
              <a:ext cx="9144000" cy="76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4" name="TextovéPole 13"/>
          <p:cNvSpPr txBox="1"/>
          <p:nvPr/>
        </p:nvSpPr>
        <p:spPr>
          <a:xfrm>
            <a:off x="609600" y="990600"/>
            <a:ext cx="8001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0" dirty="0" err="1">
                <a:latin typeface="Arial" pitchFamily="34" charset="0"/>
              </a:rPr>
              <a:t>Thank</a:t>
            </a:r>
            <a:r>
              <a:rPr lang="cs-CZ" sz="4400" b="0" dirty="0">
                <a:latin typeface="Arial" pitchFamily="34" charset="0"/>
              </a:rPr>
              <a:t> </a:t>
            </a:r>
            <a:r>
              <a:rPr lang="cs-CZ" sz="4400" b="0" dirty="0" err="1">
                <a:latin typeface="Arial" pitchFamily="34" charset="0"/>
              </a:rPr>
              <a:t>you</a:t>
            </a:r>
            <a:endParaRPr lang="cs-CZ" sz="4400" b="0" dirty="0">
              <a:latin typeface="Arial" pitchFamily="34" charset="0"/>
            </a:endParaRPr>
          </a:p>
          <a:p>
            <a:pPr algn="ctr"/>
            <a:endParaRPr lang="cs-CZ" sz="4400" b="0" dirty="0">
              <a:latin typeface="Arial" pitchFamily="34" charset="0"/>
            </a:endParaRPr>
          </a:p>
          <a:p>
            <a:pPr algn="ctr"/>
            <a:r>
              <a:rPr lang="cs-CZ" sz="4400" b="0" dirty="0" err="1">
                <a:latin typeface="Arial" pitchFamily="34" charset="0"/>
              </a:rPr>
              <a:t>Good</a:t>
            </a:r>
            <a:r>
              <a:rPr lang="cs-CZ" sz="4400" b="0" dirty="0">
                <a:latin typeface="Arial" pitchFamily="34" charset="0"/>
              </a:rPr>
              <a:t> </a:t>
            </a:r>
            <a:r>
              <a:rPr lang="cs-CZ" sz="4400" b="0" dirty="0" err="1">
                <a:latin typeface="Arial" pitchFamily="34" charset="0"/>
              </a:rPr>
              <a:t>luck</a:t>
            </a:r>
            <a:r>
              <a:rPr lang="cs-CZ" sz="4400" b="0" dirty="0">
                <a:latin typeface="Arial" pitchFamily="34" charset="0"/>
              </a:rPr>
              <a:t> </a:t>
            </a:r>
            <a:r>
              <a:rPr lang="cs-CZ" sz="4400" b="0" dirty="0" err="1">
                <a:latin typeface="Arial" pitchFamily="34" charset="0"/>
              </a:rPr>
              <a:t>and</a:t>
            </a:r>
            <a:r>
              <a:rPr lang="cs-CZ" sz="4400" b="0" dirty="0">
                <a:latin typeface="Arial" pitchFamily="34" charset="0"/>
              </a:rPr>
              <a:t> </a:t>
            </a:r>
            <a:r>
              <a:rPr lang="cs-CZ" sz="4400" b="0" dirty="0" err="1">
                <a:latin typeface="Arial" pitchFamily="34" charset="0"/>
              </a:rPr>
              <a:t>be</a:t>
            </a:r>
            <a:r>
              <a:rPr lang="cs-CZ" sz="4400" b="0" dirty="0">
                <a:latin typeface="Arial" pitchFamily="34" charset="0"/>
              </a:rPr>
              <a:t> </a:t>
            </a:r>
            <a:r>
              <a:rPr lang="cs-CZ" sz="4400" b="0" dirty="0" err="1">
                <a:latin typeface="Arial" pitchFamily="34" charset="0"/>
              </a:rPr>
              <a:t>persistent</a:t>
            </a:r>
            <a:r>
              <a:rPr lang="cs-CZ" sz="4400" b="0" dirty="0">
                <a:latin typeface="Arial" pitchFamily="34" charset="0"/>
              </a:rPr>
              <a:t> </a:t>
            </a:r>
            <a:r>
              <a:rPr lang="cs-CZ" sz="4400" b="0" dirty="0" err="1">
                <a:latin typeface="Arial" pitchFamily="34" charset="0"/>
              </a:rPr>
              <a:t>and</a:t>
            </a:r>
            <a:r>
              <a:rPr lang="cs-CZ" sz="4400" b="0" dirty="0">
                <a:latin typeface="Arial" pitchFamily="34" charset="0"/>
              </a:rPr>
              <a:t> </a:t>
            </a:r>
            <a:r>
              <a:rPr lang="cs-CZ" sz="4400" b="0" dirty="0" err="1">
                <a:latin typeface="Arial" pitchFamily="34" charset="0"/>
              </a:rPr>
              <a:t>patient</a:t>
            </a:r>
            <a:endParaRPr lang="cs-CZ" sz="4400" b="0" dirty="0">
              <a:latin typeface="Arial" pitchFamily="34" charset="0"/>
            </a:endParaRPr>
          </a:p>
          <a:p>
            <a:pPr algn="ctr"/>
            <a:endParaRPr lang="cs-CZ" sz="4400" b="0" dirty="0">
              <a:latin typeface="Arial" pitchFamily="34" charset="0"/>
            </a:endParaRPr>
          </a:p>
          <a:p>
            <a:pPr algn="ctr"/>
            <a:endParaRPr lang="en-US" sz="4400" b="0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7"/>
          <p:cNvGrpSpPr/>
          <p:nvPr/>
        </p:nvGrpSpPr>
        <p:grpSpPr>
          <a:xfrm>
            <a:off x="0" y="6324600"/>
            <a:ext cx="9144000" cy="594658"/>
            <a:chOff x="0" y="6324600"/>
            <a:chExt cx="9144000" cy="594658"/>
          </a:xfrm>
        </p:grpSpPr>
        <p:pic>
          <p:nvPicPr>
            <p:cNvPr id="4" name="Picture 10" descr="NASA Land Cover Land Use Logo"/>
            <p:cNvPicPr>
              <a:picLocks noChangeAspect="1" noChangeArrowheads="1"/>
            </p:cNvPicPr>
            <p:nvPr/>
          </p:nvPicPr>
          <p:blipFill>
            <a:blip r:embed="rId2" cstate="print"/>
            <a:srcRect b="50000"/>
            <a:stretch>
              <a:fillRect/>
            </a:stretch>
          </p:blipFill>
          <p:spPr bwMode="auto">
            <a:xfrm>
              <a:off x="1905000" y="6374446"/>
              <a:ext cx="2803390" cy="483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5" descr=":GOFC-Gold-logo-blktxt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43400" y="6415136"/>
              <a:ext cx="1371600" cy="44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ovéPole 8"/>
            <p:cNvSpPr txBox="1">
              <a:spLocks noChangeArrowheads="1"/>
            </p:cNvSpPr>
            <p:nvPr/>
          </p:nvSpPr>
          <p:spPr bwMode="auto">
            <a:xfrm>
              <a:off x="5715000" y="6396038"/>
              <a:ext cx="3429000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CAUCrin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Kickoff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Meeting, Tbilisi</a:t>
              </a:r>
            </a:p>
            <a:p>
              <a:pPr eaLnBrk="0" hangingPunct="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201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7, 11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September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</a:p>
          </p:txBody>
        </p:sp>
        <p:pic>
          <p:nvPicPr>
            <p:cNvPr id="7" name="Picture 9" descr="Image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500" y="6400800"/>
              <a:ext cx="47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9" descr="HSBL_logo02.bmp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1961" y="6324601"/>
              <a:ext cx="61063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3" descr="C:\Users\pentchev\AppData\Local\Temp\JCET_logo_no_bg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19781" y="6400800"/>
              <a:ext cx="46621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685800" y="6400800"/>
              <a:ext cx="457200" cy="457200"/>
              <a:chOff x="561315" y="415145"/>
              <a:chExt cx="2179673" cy="2268196"/>
            </a:xfrm>
          </p:grpSpPr>
          <p:pic>
            <p:nvPicPr>
              <p:cNvPr id="12" name="Picture 16" descr="NASA-logo.tif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61315" y="415145"/>
                <a:ext cx="1850453" cy="15094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3" name="Picture 4" descr="http://neptune.gsfc.nasa.gov/images/goddardsignature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lum bright="-100000" contrast="-100000"/>
              </a:blip>
              <a:srcRect/>
              <a:stretch>
                <a:fillRect/>
              </a:stretch>
            </p:blipFill>
            <p:spPr bwMode="auto">
              <a:xfrm>
                <a:off x="715540" y="2069850"/>
                <a:ext cx="2025448" cy="613491"/>
              </a:xfrm>
              <a:prstGeom prst="rect">
                <a:avLst/>
              </a:prstGeom>
              <a:noFill/>
            </p:spPr>
          </p:pic>
        </p:grpSp>
        <p:sp>
          <p:nvSpPr>
            <p:cNvPr id="11" name="Obdélník 10"/>
            <p:cNvSpPr/>
            <p:nvPr/>
          </p:nvSpPr>
          <p:spPr bwMode="auto">
            <a:xfrm>
              <a:off x="0" y="6324600"/>
              <a:ext cx="9144000" cy="76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4" name="Obdélník 13"/>
          <p:cNvSpPr/>
          <p:nvPr/>
        </p:nvSpPr>
        <p:spPr>
          <a:xfrm>
            <a:off x="1524000" y="4114800"/>
            <a:ext cx="6172200" cy="193899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cs-CZ" sz="4000" b="0" dirty="0" err="1">
                <a:latin typeface="Arial" pitchFamily="34" charset="0"/>
              </a:rPr>
              <a:t>If</a:t>
            </a:r>
            <a:r>
              <a:rPr lang="cs-CZ" sz="4000" b="0" dirty="0">
                <a:latin typeface="Arial" pitchFamily="34" charset="0"/>
              </a:rPr>
              <a:t> </a:t>
            </a:r>
            <a:r>
              <a:rPr lang="cs-CZ" sz="4000" b="0" dirty="0" err="1">
                <a:latin typeface="Arial" pitchFamily="34" charset="0"/>
              </a:rPr>
              <a:t>advice</a:t>
            </a:r>
            <a:r>
              <a:rPr lang="cs-CZ" sz="4000" b="0" dirty="0">
                <a:latin typeface="Arial" pitchFamily="34" charset="0"/>
              </a:rPr>
              <a:t> </a:t>
            </a:r>
            <a:r>
              <a:rPr lang="cs-CZ" sz="4000" b="0" dirty="0" err="1">
                <a:latin typeface="Arial" pitchFamily="34" charset="0"/>
              </a:rPr>
              <a:t>wanted</a:t>
            </a:r>
            <a:r>
              <a:rPr lang="cs-CZ" sz="4000" b="0" dirty="0">
                <a:latin typeface="Arial" pitchFamily="34" charset="0"/>
              </a:rPr>
              <a:t> - do not </a:t>
            </a:r>
            <a:r>
              <a:rPr lang="cs-CZ" sz="4000" b="0" dirty="0" err="1">
                <a:latin typeface="Arial" pitchFamily="34" charset="0"/>
              </a:rPr>
              <a:t>hesitate</a:t>
            </a:r>
            <a:r>
              <a:rPr lang="cs-CZ" sz="4000" b="0" dirty="0">
                <a:latin typeface="Arial" pitchFamily="34" charset="0"/>
              </a:rPr>
              <a:t> to </a:t>
            </a:r>
            <a:r>
              <a:rPr lang="cs-CZ" sz="4000" b="0" dirty="0" err="1">
                <a:latin typeface="Arial" pitchFamily="34" charset="0"/>
              </a:rPr>
              <a:t>contact</a:t>
            </a:r>
            <a:r>
              <a:rPr lang="cs-CZ" sz="4000" b="0" dirty="0">
                <a:latin typeface="Arial" pitchFamily="34" charset="0"/>
              </a:rPr>
              <a:t> </a:t>
            </a:r>
            <a:r>
              <a:rPr lang="cs-CZ" sz="4000" b="0" dirty="0" err="1">
                <a:latin typeface="Arial" pitchFamily="34" charset="0"/>
              </a:rPr>
              <a:t>me</a:t>
            </a:r>
            <a:r>
              <a:rPr lang="cs-CZ" sz="4000" b="0" dirty="0">
                <a:latin typeface="Arial" pitchFamily="34" charset="0"/>
              </a:rPr>
              <a:t>: </a:t>
            </a:r>
          </a:p>
          <a:p>
            <a:pPr algn="ctr"/>
            <a:r>
              <a:rPr lang="cs-CZ" sz="4000" b="0" dirty="0" err="1">
                <a:latin typeface="Arial" pitchFamily="34" charset="0"/>
                <a:hlinkClick r:id="rId9"/>
              </a:rPr>
              <a:t>albrecht</a:t>
            </a:r>
            <a:r>
              <a:rPr lang="cs-CZ" sz="4000" b="0" dirty="0">
                <a:latin typeface="Arial" pitchFamily="34" charset="0"/>
                <a:hlinkClick r:id="rId9"/>
              </a:rPr>
              <a:t>@</a:t>
            </a:r>
            <a:r>
              <a:rPr lang="cs-CZ" sz="4000" b="0" dirty="0" err="1">
                <a:latin typeface="Arial" pitchFamily="34" charset="0"/>
                <a:hlinkClick r:id="rId9"/>
              </a:rPr>
              <a:t>natur.cuni.cz</a:t>
            </a:r>
            <a:endParaRPr lang="cs-CZ" sz="4000" b="0" dirty="0">
              <a:latin typeface="Arial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09600" y="990600"/>
            <a:ext cx="8001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0" dirty="0" err="1">
                <a:latin typeface="Arial" pitchFamily="34" charset="0"/>
              </a:rPr>
              <a:t>Thank</a:t>
            </a:r>
            <a:r>
              <a:rPr lang="cs-CZ" sz="4400" b="0" dirty="0">
                <a:latin typeface="Arial" pitchFamily="34" charset="0"/>
              </a:rPr>
              <a:t> </a:t>
            </a:r>
            <a:r>
              <a:rPr lang="cs-CZ" sz="4400" b="0" dirty="0" err="1">
                <a:latin typeface="Arial" pitchFamily="34" charset="0"/>
              </a:rPr>
              <a:t>you</a:t>
            </a:r>
            <a:endParaRPr lang="cs-CZ" sz="4400" b="0" dirty="0">
              <a:latin typeface="Arial" pitchFamily="34" charset="0"/>
            </a:endParaRPr>
          </a:p>
          <a:p>
            <a:pPr algn="ctr"/>
            <a:endParaRPr lang="cs-CZ" sz="4400" b="0" dirty="0">
              <a:latin typeface="Arial" pitchFamily="34" charset="0"/>
            </a:endParaRPr>
          </a:p>
          <a:p>
            <a:pPr algn="ctr"/>
            <a:r>
              <a:rPr lang="cs-CZ" sz="4400" b="0" dirty="0" err="1">
                <a:latin typeface="Arial" pitchFamily="34" charset="0"/>
              </a:rPr>
              <a:t>Good</a:t>
            </a:r>
            <a:r>
              <a:rPr lang="cs-CZ" sz="4400" b="0" dirty="0">
                <a:latin typeface="Arial" pitchFamily="34" charset="0"/>
              </a:rPr>
              <a:t> </a:t>
            </a:r>
            <a:r>
              <a:rPr lang="cs-CZ" sz="4400" b="0" dirty="0" err="1">
                <a:latin typeface="Arial" pitchFamily="34" charset="0"/>
              </a:rPr>
              <a:t>luck</a:t>
            </a:r>
            <a:r>
              <a:rPr lang="cs-CZ" sz="4400" b="0" dirty="0">
                <a:latin typeface="Arial" pitchFamily="34" charset="0"/>
              </a:rPr>
              <a:t> </a:t>
            </a:r>
            <a:r>
              <a:rPr lang="cs-CZ" sz="4400" b="0" dirty="0" err="1">
                <a:latin typeface="Arial" pitchFamily="34" charset="0"/>
              </a:rPr>
              <a:t>and</a:t>
            </a:r>
            <a:r>
              <a:rPr lang="cs-CZ" sz="4400" b="0" dirty="0">
                <a:latin typeface="Arial" pitchFamily="34" charset="0"/>
              </a:rPr>
              <a:t> </a:t>
            </a:r>
            <a:r>
              <a:rPr lang="cs-CZ" sz="4400" b="0" dirty="0" err="1">
                <a:latin typeface="Arial" pitchFamily="34" charset="0"/>
              </a:rPr>
              <a:t>be</a:t>
            </a:r>
            <a:r>
              <a:rPr lang="cs-CZ" sz="4400" b="0" dirty="0">
                <a:latin typeface="Arial" pitchFamily="34" charset="0"/>
              </a:rPr>
              <a:t> </a:t>
            </a:r>
            <a:r>
              <a:rPr lang="cs-CZ" sz="4400" b="0" dirty="0" err="1">
                <a:latin typeface="Arial" pitchFamily="34" charset="0"/>
              </a:rPr>
              <a:t>persistent</a:t>
            </a:r>
            <a:r>
              <a:rPr lang="cs-CZ" sz="4400" b="0" dirty="0">
                <a:latin typeface="Arial" pitchFamily="34" charset="0"/>
              </a:rPr>
              <a:t> </a:t>
            </a:r>
            <a:r>
              <a:rPr lang="cs-CZ" sz="4400" b="0" dirty="0" err="1">
                <a:latin typeface="Arial" pitchFamily="34" charset="0"/>
              </a:rPr>
              <a:t>and</a:t>
            </a:r>
            <a:r>
              <a:rPr lang="cs-CZ" sz="4400" b="0" dirty="0">
                <a:latin typeface="Arial" pitchFamily="34" charset="0"/>
              </a:rPr>
              <a:t> </a:t>
            </a:r>
            <a:r>
              <a:rPr lang="cs-CZ" sz="4400" b="0" dirty="0" err="1">
                <a:latin typeface="Arial" pitchFamily="34" charset="0"/>
              </a:rPr>
              <a:t>patient</a:t>
            </a:r>
            <a:endParaRPr lang="cs-CZ" sz="4400" b="0" dirty="0">
              <a:latin typeface="Arial" pitchFamily="34" charset="0"/>
            </a:endParaRPr>
          </a:p>
          <a:p>
            <a:pPr algn="ctr"/>
            <a:endParaRPr lang="cs-CZ" sz="4400" b="0" dirty="0">
              <a:latin typeface="Arial" pitchFamily="34" charset="0"/>
            </a:endParaRPr>
          </a:p>
          <a:p>
            <a:pPr algn="ctr"/>
            <a:endParaRPr lang="en-US" sz="4400" b="0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228600" y="914400"/>
            <a:ext cx="8686800" cy="6370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cs-CZ" sz="3600" dirty="0">
                <a:solidFill>
                  <a:srgbClr val="FF0000"/>
                </a:solidFill>
                <a:latin typeface="Arial" pitchFamily="34" charset="0"/>
              </a:rPr>
              <a:t>I.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</a:rPr>
              <a:t>SCERIN</a:t>
            </a:r>
            <a:r>
              <a:rPr lang="cs-CZ" sz="3600" dirty="0">
                <a:solidFill>
                  <a:srgbClr val="FF0000"/>
                </a:solidFill>
                <a:latin typeface="Arial" pitchFamily="34" charset="0"/>
              </a:rPr>
              <a:t>: case </a:t>
            </a:r>
            <a:r>
              <a:rPr lang="cs-CZ" sz="3600" dirty="0" err="1">
                <a:solidFill>
                  <a:srgbClr val="FF0000"/>
                </a:solidFill>
                <a:latin typeface="Arial" pitchFamily="34" charset="0"/>
              </a:rPr>
              <a:t>example</a:t>
            </a:r>
            <a:r>
              <a:rPr lang="cs-CZ" sz="36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cs-CZ" sz="3600" dirty="0" err="1">
                <a:solidFill>
                  <a:srgbClr val="FF0000"/>
                </a:solidFill>
                <a:latin typeface="Arial" pitchFamily="34" charset="0"/>
              </a:rPr>
              <a:t>how</a:t>
            </a:r>
            <a:r>
              <a:rPr lang="cs-CZ" sz="3600" dirty="0">
                <a:solidFill>
                  <a:srgbClr val="FF0000"/>
                </a:solidFill>
                <a:latin typeface="Arial" pitchFamily="34" charset="0"/>
              </a:rPr>
              <a:t> to </a:t>
            </a:r>
            <a:r>
              <a:rPr lang="cs-CZ" sz="3600" dirty="0" err="1">
                <a:solidFill>
                  <a:srgbClr val="FF0000"/>
                </a:solidFill>
                <a:latin typeface="Arial" pitchFamily="34" charset="0"/>
              </a:rPr>
              <a:t>build</a:t>
            </a:r>
            <a:r>
              <a:rPr lang="cs-CZ" sz="3600" dirty="0">
                <a:solidFill>
                  <a:srgbClr val="FF0000"/>
                </a:solidFill>
                <a:latin typeface="Arial" pitchFamily="34" charset="0"/>
              </a:rPr>
              <a:t> a </a:t>
            </a:r>
            <a:r>
              <a:rPr lang="cs-CZ" sz="3600" dirty="0" err="1">
                <a:solidFill>
                  <a:srgbClr val="FF0000"/>
                </a:solidFill>
                <a:latin typeface="Arial" pitchFamily="34" charset="0"/>
              </a:rPr>
              <a:t>functional</a:t>
            </a:r>
            <a:r>
              <a:rPr lang="cs-CZ" sz="3600" dirty="0">
                <a:solidFill>
                  <a:srgbClr val="FF0000"/>
                </a:solidFill>
                <a:latin typeface="Arial" pitchFamily="34" charset="0"/>
              </a:rPr>
              <a:t> network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</a:rPr>
              <a:t> </a:t>
            </a:r>
            <a:endParaRPr lang="cs-CZ" sz="3600" dirty="0">
              <a:solidFill>
                <a:srgbClr val="FF0000"/>
              </a:solidFill>
              <a:latin typeface="Arial" pitchFamily="34" charset="0"/>
            </a:endParaRPr>
          </a:p>
          <a:p>
            <a:pPr marL="1185863" lvl="1" indent="-742950">
              <a:buFont typeface="+mj-lt"/>
              <a:buAutoNum type="arabicPeriod"/>
            </a:pPr>
            <a:r>
              <a:rPr lang="cs-CZ" sz="3600" b="0" dirty="0">
                <a:latin typeface="Arial" pitchFamily="34" charset="0"/>
              </a:rPr>
              <a:t> </a:t>
            </a:r>
            <a:r>
              <a:rPr lang="cs-CZ" sz="3600" b="0" dirty="0" err="1">
                <a:latin typeface="Arial" pitchFamily="34" charset="0"/>
              </a:rPr>
              <a:t>geographic</a:t>
            </a:r>
            <a:r>
              <a:rPr lang="cs-CZ" sz="3600" b="0" dirty="0">
                <a:latin typeface="Arial" pitchFamily="34" charset="0"/>
              </a:rPr>
              <a:t> </a:t>
            </a:r>
            <a:r>
              <a:rPr lang="cs-CZ" sz="3600" b="0" dirty="0" err="1">
                <a:latin typeface="Arial" pitchFamily="34" charset="0"/>
              </a:rPr>
              <a:t>domain</a:t>
            </a:r>
            <a:r>
              <a:rPr lang="cs-CZ" sz="3600" b="0" dirty="0">
                <a:latin typeface="Arial" pitchFamily="34" charset="0"/>
              </a:rPr>
              <a:t> </a:t>
            </a:r>
          </a:p>
          <a:p>
            <a:pPr marL="1185863" lvl="1" indent="-742950">
              <a:buFont typeface="+mj-lt"/>
              <a:buAutoNum type="arabicPeriod"/>
            </a:pPr>
            <a:r>
              <a:rPr lang="cs-CZ" sz="3600" b="0" dirty="0">
                <a:latin typeface="Arial" pitchFamily="34" charset="0"/>
              </a:rPr>
              <a:t> </a:t>
            </a:r>
            <a:r>
              <a:rPr lang="en-US" sz="3600" b="0" dirty="0">
                <a:latin typeface="Arial" pitchFamily="34" charset="0"/>
              </a:rPr>
              <a:t>members and observers</a:t>
            </a:r>
            <a:endParaRPr lang="cs-CZ" sz="3600" b="0" dirty="0">
              <a:latin typeface="Arial" pitchFamily="34" charset="0"/>
            </a:endParaRPr>
          </a:p>
          <a:p>
            <a:pPr marL="1185863" lvl="1" indent="-742950">
              <a:buFont typeface="+mj-lt"/>
              <a:buAutoNum type="arabicPeriod"/>
            </a:pPr>
            <a:r>
              <a:rPr lang="cs-CZ" sz="3600" b="0" dirty="0">
                <a:latin typeface="Arial" pitchFamily="34" charset="0"/>
              </a:rPr>
              <a:t> </a:t>
            </a:r>
            <a:r>
              <a:rPr lang="cs-CZ" sz="3600" b="0" dirty="0" err="1">
                <a:latin typeface="Arial" pitchFamily="34" charset="0"/>
              </a:rPr>
              <a:t>participants</a:t>
            </a:r>
            <a:endParaRPr lang="cs-CZ" sz="3600" b="0" dirty="0">
              <a:latin typeface="Arial" pitchFamily="34" charset="0"/>
            </a:endParaRPr>
          </a:p>
          <a:p>
            <a:pPr marL="1185863" lvl="1" indent="-742950">
              <a:buFont typeface="+mj-lt"/>
              <a:buAutoNum type="arabicPeriod"/>
            </a:pPr>
            <a:r>
              <a:rPr lang="cs-CZ" sz="3600" b="0" dirty="0">
                <a:latin typeface="Arial" pitchFamily="34" charset="0"/>
              </a:rPr>
              <a:t> </a:t>
            </a:r>
            <a:r>
              <a:rPr lang="cs-CZ" sz="3600" b="0" dirty="0" err="1">
                <a:latin typeface="Arial" pitchFamily="34" charset="0"/>
              </a:rPr>
              <a:t>coordination</a:t>
            </a:r>
            <a:endParaRPr lang="en-US" sz="3600" b="0" dirty="0">
              <a:latin typeface="Arial" pitchFamily="34" charset="0"/>
            </a:endParaRPr>
          </a:p>
          <a:p>
            <a:pPr marL="1185863" lvl="1" indent="-742950">
              <a:buFont typeface="+mj-lt"/>
              <a:buAutoNum type="arabicPeriod"/>
            </a:pPr>
            <a:r>
              <a:rPr lang="cs-CZ" sz="3600" b="0" dirty="0">
                <a:latin typeface="Arial" pitchFamily="34" charset="0"/>
              </a:rPr>
              <a:t> </a:t>
            </a:r>
            <a:r>
              <a:rPr lang="cs-CZ" sz="3600" b="0" dirty="0" err="1">
                <a:latin typeface="Arial" pitchFamily="34" charset="0"/>
              </a:rPr>
              <a:t>goals</a:t>
            </a:r>
            <a:endParaRPr lang="cs-CZ" sz="3600" b="0" dirty="0">
              <a:latin typeface="Arial" pitchFamily="34" charset="0"/>
            </a:endParaRPr>
          </a:p>
          <a:p>
            <a:pPr marL="1185863" lvl="1" indent="-742950">
              <a:buFont typeface="+mj-lt"/>
              <a:buAutoNum type="arabicPeriod"/>
            </a:pPr>
            <a:r>
              <a:rPr lang="cs-CZ" sz="3600" b="0" dirty="0">
                <a:latin typeface="Arial" pitchFamily="34" charset="0"/>
              </a:rPr>
              <a:t> </a:t>
            </a:r>
            <a:r>
              <a:rPr lang="cs-CZ" sz="3600" b="0" dirty="0" err="1">
                <a:latin typeface="Arial" pitchFamily="34" charset="0"/>
              </a:rPr>
              <a:t>activities</a:t>
            </a:r>
            <a:endParaRPr lang="cs-CZ" sz="3600" b="0" dirty="0">
              <a:latin typeface="Arial" pitchFamily="34" charset="0"/>
            </a:endParaRPr>
          </a:p>
          <a:p>
            <a:endParaRPr lang="cs-CZ" sz="4000" b="0" dirty="0">
              <a:latin typeface="Arial" pitchFamily="34" charset="0"/>
            </a:endParaRPr>
          </a:p>
          <a:p>
            <a:pPr marL="282575" indent="-282575" eaLnBrk="0" hangingPunct="0">
              <a:defRPr/>
            </a:pPr>
            <a:endParaRPr lang="en-US" sz="4000" b="0" dirty="0">
              <a:latin typeface="Arial" pitchFamily="34" charset="0"/>
            </a:endParaRPr>
          </a:p>
          <a:p>
            <a:pPr eaLnBrk="0" hangingPunct="0">
              <a:defRPr/>
            </a:pPr>
            <a:endParaRPr lang="en-US" sz="4000" b="0" dirty="0">
              <a:latin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0" hangingPunct="0">
              <a:defRPr/>
            </a:pPr>
            <a:r>
              <a:rPr lang="cs-CZ" sz="360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SCERIN</a:t>
            </a:r>
          </a:p>
          <a:p>
            <a:pPr>
              <a:defRPr/>
            </a:pP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GOFC-GOLD 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South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Central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cs-CZ" sz="2000" b="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Eastern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 European Regional Information Network</a:t>
            </a:r>
          </a:p>
        </p:txBody>
      </p:sp>
      <p:grpSp>
        <p:nvGrpSpPr>
          <p:cNvPr id="2" name="Skupina 7"/>
          <p:cNvGrpSpPr/>
          <p:nvPr/>
        </p:nvGrpSpPr>
        <p:grpSpPr>
          <a:xfrm>
            <a:off x="0" y="6324600"/>
            <a:ext cx="9144000" cy="594658"/>
            <a:chOff x="0" y="6324600"/>
            <a:chExt cx="9144000" cy="594658"/>
          </a:xfrm>
        </p:grpSpPr>
        <p:pic>
          <p:nvPicPr>
            <p:cNvPr id="9" name="Picture 10" descr="NASA Land Cover Land Use Logo"/>
            <p:cNvPicPr>
              <a:picLocks noChangeAspect="1" noChangeArrowheads="1"/>
            </p:cNvPicPr>
            <p:nvPr/>
          </p:nvPicPr>
          <p:blipFill>
            <a:blip r:embed="rId3" cstate="print"/>
            <a:srcRect b="50000"/>
            <a:stretch>
              <a:fillRect/>
            </a:stretch>
          </p:blipFill>
          <p:spPr bwMode="auto">
            <a:xfrm>
              <a:off x="1905000" y="6374446"/>
              <a:ext cx="2803390" cy="483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 descr=":GOFC-Gold-logo-blktxt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43400" y="6415136"/>
              <a:ext cx="1371600" cy="44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ovéPole 8"/>
            <p:cNvSpPr txBox="1">
              <a:spLocks noChangeArrowheads="1"/>
            </p:cNvSpPr>
            <p:nvPr/>
          </p:nvSpPr>
          <p:spPr bwMode="auto">
            <a:xfrm>
              <a:off x="5715000" y="6396038"/>
              <a:ext cx="3429000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CAUCrin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Kickoff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Meeting, Tbilisi</a:t>
              </a:r>
            </a:p>
            <a:p>
              <a:pPr eaLnBrk="0" hangingPunct="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201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7, 11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September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</a:p>
          </p:txBody>
        </p:sp>
        <p:pic>
          <p:nvPicPr>
            <p:cNvPr id="12" name="Picture 9" descr="Image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500" y="6400800"/>
              <a:ext cx="47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HSBL_logo02.bmp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1961" y="6324601"/>
              <a:ext cx="61063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C:\Users\pentchev\AppData\Local\Temp\JCET_logo_no_b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19781" y="6400800"/>
              <a:ext cx="46621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685800" y="6400800"/>
              <a:ext cx="457200" cy="457200"/>
              <a:chOff x="561315" y="415145"/>
              <a:chExt cx="2179673" cy="2268196"/>
            </a:xfrm>
          </p:grpSpPr>
          <p:pic>
            <p:nvPicPr>
              <p:cNvPr id="17" name="Picture 16" descr="NASA-logo.tif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61315" y="415145"/>
                <a:ext cx="1850453" cy="15094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8" name="Picture 4" descr="http://neptune.gsfc.nasa.gov/images/goddardsignature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lum bright="-100000" contrast="-100000"/>
              </a:blip>
              <a:srcRect/>
              <a:stretch>
                <a:fillRect/>
              </a:stretch>
            </p:blipFill>
            <p:spPr bwMode="auto">
              <a:xfrm>
                <a:off x="715540" y="2069850"/>
                <a:ext cx="2025448" cy="613491"/>
              </a:xfrm>
              <a:prstGeom prst="rect">
                <a:avLst/>
              </a:prstGeom>
              <a:noFill/>
            </p:spPr>
          </p:pic>
        </p:grpSp>
        <p:sp>
          <p:nvSpPr>
            <p:cNvPr id="16" name="Obdélník 15"/>
            <p:cNvSpPr/>
            <p:nvPr/>
          </p:nvSpPr>
          <p:spPr bwMode="auto">
            <a:xfrm>
              <a:off x="0" y="6324600"/>
              <a:ext cx="9144000" cy="76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14" descr="Eastern Europe Map"/>
          <p:cNvPicPr>
            <a:picLocks noChangeAspect="1" noChangeArrowheads="1"/>
          </p:cNvPicPr>
          <p:nvPr/>
        </p:nvPicPr>
        <p:blipFill>
          <a:blip r:embed="rId2" cstate="print"/>
          <a:srcRect t="22784"/>
          <a:stretch>
            <a:fillRect/>
          </a:stretch>
        </p:blipFill>
        <p:spPr bwMode="auto">
          <a:xfrm>
            <a:off x="457200" y="2438400"/>
            <a:ext cx="444241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Oval 2"/>
          <p:cNvSpPr>
            <a:spLocks noChangeArrowheads="1"/>
          </p:cNvSpPr>
          <p:nvPr/>
        </p:nvSpPr>
        <p:spPr bwMode="auto">
          <a:xfrm rot="1140000">
            <a:off x="405571" y="2528641"/>
            <a:ext cx="4370402" cy="3222812"/>
          </a:xfrm>
          <a:prstGeom prst="ellipse">
            <a:avLst/>
          </a:prstGeom>
          <a:noFill/>
          <a:ln w="28575" algn="ctr">
            <a:solidFill>
              <a:srgbClr val="3333FF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altLang="en-US"/>
          </a:p>
        </p:txBody>
      </p:sp>
      <p:pic>
        <p:nvPicPr>
          <p:cNvPr id="3080" name="Picture 8" descr="http://deltas.usgs.gov/images/danube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1319" t="-12191" r="-14911" b="5994"/>
          <a:stretch/>
        </p:blipFill>
        <p:spPr bwMode="auto">
          <a:xfrm>
            <a:off x="4890227" y="2971800"/>
            <a:ext cx="4359516" cy="2819400"/>
          </a:xfrm>
          <a:prstGeom prst="ellipse">
            <a:avLst/>
          </a:prstGeom>
          <a:ln>
            <a:solidFill>
              <a:srgbClr val="3333FF"/>
            </a:solidFill>
          </a:ln>
          <a:effectLst>
            <a:softEdge rad="112500"/>
          </a:effectLst>
          <a:extLst/>
        </p:spPr>
      </p:pic>
      <p:sp>
        <p:nvSpPr>
          <p:cNvPr id="12297" name="AutoShape 12" descr="https://alum.mit.edu/sites/default/files/IC_assets/travel/images/2012/DanubeMap.jpg"/>
          <p:cNvSpPr>
            <a:spLocks noChangeAspect="1" noChangeArrowheads="1"/>
          </p:cNvSpPr>
          <p:nvPr/>
        </p:nvSpPr>
        <p:spPr bwMode="auto">
          <a:xfrm>
            <a:off x="161925" y="-1371600"/>
            <a:ext cx="46005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altLang="en-US"/>
          </a:p>
        </p:txBody>
      </p:sp>
      <p:grpSp>
        <p:nvGrpSpPr>
          <p:cNvPr id="2" name="Skupina 9"/>
          <p:cNvGrpSpPr/>
          <p:nvPr/>
        </p:nvGrpSpPr>
        <p:grpSpPr>
          <a:xfrm>
            <a:off x="0" y="6324600"/>
            <a:ext cx="9144000" cy="533401"/>
            <a:chOff x="0" y="6324600"/>
            <a:chExt cx="9144000" cy="533401"/>
          </a:xfrm>
        </p:grpSpPr>
        <p:pic>
          <p:nvPicPr>
            <p:cNvPr id="11" name="Picture 10" descr="NASA Land Cover Land Use Logo"/>
            <p:cNvPicPr>
              <a:picLocks noChangeAspect="1" noChangeArrowheads="1"/>
            </p:cNvPicPr>
            <p:nvPr/>
          </p:nvPicPr>
          <p:blipFill>
            <a:blip r:embed="rId4" cstate="print"/>
            <a:srcRect b="50000"/>
            <a:stretch>
              <a:fillRect/>
            </a:stretch>
          </p:blipFill>
          <p:spPr bwMode="auto">
            <a:xfrm>
              <a:off x="1905000" y="6374446"/>
              <a:ext cx="2803390" cy="483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" descr=":GOFC-Gold-logo-blktxt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43400" y="6415136"/>
              <a:ext cx="1371600" cy="44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ovéPole 8"/>
            <p:cNvSpPr txBox="1">
              <a:spLocks noChangeArrowheads="1"/>
            </p:cNvSpPr>
            <p:nvPr/>
          </p:nvSpPr>
          <p:spPr bwMode="auto">
            <a:xfrm>
              <a:off x="5715000" y="6396038"/>
              <a:ext cx="3429000" cy="461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solidFill>
                    <a:srgbClr val="000000"/>
                  </a:solidFill>
                  <a:latin typeface="Arial" pitchFamily="34" charset="0"/>
                </a:rPr>
                <a:t>NASA </a:t>
              </a:r>
              <a:r>
                <a:rPr lang="cs-CZ" sz="12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Arial" pitchFamily="34" charset="0"/>
                </a:rPr>
                <a:t>LCLUC Spring Science Team Meeting 2014</a:t>
              </a:r>
              <a:r>
                <a:rPr lang="cs-CZ" sz="1200" dirty="0">
                  <a:solidFill>
                    <a:srgbClr val="000000"/>
                  </a:solidFill>
                  <a:latin typeface="Arial" pitchFamily="34" charset="0"/>
                </a:rPr>
                <a:t>, 23-25 </a:t>
              </a:r>
              <a:r>
                <a:rPr lang="cs-CZ" sz="1200" dirty="0" err="1">
                  <a:solidFill>
                    <a:srgbClr val="000000"/>
                  </a:solidFill>
                  <a:latin typeface="Arial" pitchFamily="34" charset="0"/>
                </a:rPr>
                <a:t>April</a:t>
              </a:r>
              <a:r>
                <a:rPr lang="cs-CZ" sz="12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</a:p>
          </p:txBody>
        </p:sp>
        <p:pic>
          <p:nvPicPr>
            <p:cNvPr id="14" name="Picture 9" descr="Image1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500" y="6400800"/>
              <a:ext cx="47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9" descr="HSBL_logo02.bmp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41961" y="6324601"/>
              <a:ext cx="61063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3" descr="C:\Users\pentchev\AppData\Local\Temp\JCET_logo_no_bg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19781" y="6400800"/>
              <a:ext cx="46621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685800" y="6400800"/>
              <a:ext cx="457200" cy="457200"/>
              <a:chOff x="561315" y="415145"/>
              <a:chExt cx="2179673" cy="2268196"/>
            </a:xfrm>
          </p:grpSpPr>
          <p:pic>
            <p:nvPicPr>
              <p:cNvPr id="19" name="Picture 16" descr="NASA-logo.tif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61315" y="415145"/>
                <a:ext cx="1850453" cy="15094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0" name="Picture 4" descr="http://neptune.gsfc.nasa.gov/images/goddardsignature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lum bright="-100000" contrast="-100000"/>
              </a:blip>
              <a:srcRect/>
              <a:stretch>
                <a:fillRect/>
              </a:stretch>
            </p:blipFill>
            <p:spPr bwMode="auto">
              <a:xfrm>
                <a:off x="715540" y="2069850"/>
                <a:ext cx="2025448" cy="613491"/>
              </a:xfrm>
              <a:prstGeom prst="rect">
                <a:avLst/>
              </a:prstGeom>
              <a:noFill/>
            </p:spPr>
          </p:pic>
        </p:grpSp>
        <p:sp>
          <p:nvSpPr>
            <p:cNvPr id="18" name="Obdélník 17"/>
            <p:cNvSpPr/>
            <p:nvPr/>
          </p:nvSpPr>
          <p:spPr bwMode="auto">
            <a:xfrm>
              <a:off x="0" y="6324600"/>
              <a:ext cx="9144000" cy="76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0" y="1066800"/>
            <a:ext cx="9144000" cy="685800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0838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3200" b="0" i="0" strike="noStrike" kern="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South</a:t>
            </a:r>
            <a:r>
              <a:rPr kumimoji="0" lang="cs-CZ" altLang="en-US" sz="3200" b="0" i="0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altLang="en-US" sz="3200" b="0" i="0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Central and </a:t>
            </a:r>
            <a:r>
              <a:rPr kumimoji="0" lang="cs-CZ" altLang="en-US" sz="3200" b="0" i="0" strike="noStrike" kern="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East</a:t>
            </a:r>
            <a:r>
              <a:rPr kumimoji="0" lang="en-US" altLang="en-US" sz="3200" b="0" i="0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Eastern Europe</a:t>
            </a:r>
            <a:endParaRPr kumimoji="0" lang="cs-CZ" altLang="en-US" sz="3200" b="0" i="0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0" hangingPunct="0">
              <a:defRPr/>
            </a:pPr>
            <a:r>
              <a:rPr lang="cs-CZ" sz="3200" b="1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About</a:t>
            </a:r>
            <a:r>
              <a:rPr lang="cs-CZ" sz="3200" b="1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SCERIN: </a:t>
            </a:r>
            <a:r>
              <a:rPr lang="cs-CZ" sz="3200" b="1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Geographic</a:t>
            </a:r>
            <a:r>
              <a:rPr lang="cs-CZ" sz="3200" b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200" b="1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Domain</a:t>
            </a:r>
            <a:endParaRPr lang="cs-CZ" sz="3200" b="1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GOFC-GOLD 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South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Central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cs-CZ" sz="2000" b="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Eastern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 European Regional Information Network</a:t>
            </a:r>
          </a:p>
          <a:p>
            <a:pPr eaLnBrk="0" hangingPunct="0">
              <a:defRPr/>
            </a:pPr>
            <a:endParaRPr lang="cs-CZ" sz="3200" b="1" kern="0" dirty="0">
              <a:solidFill>
                <a:srgbClr val="00CC99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Skupina 7"/>
          <p:cNvGrpSpPr/>
          <p:nvPr/>
        </p:nvGrpSpPr>
        <p:grpSpPr>
          <a:xfrm>
            <a:off x="0" y="6324600"/>
            <a:ext cx="9144000" cy="594658"/>
            <a:chOff x="0" y="6324600"/>
            <a:chExt cx="9144000" cy="594658"/>
          </a:xfrm>
        </p:grpSpPr>
        <p:pic>
          <p:nvPicPr>
            <p:cNvPr id="31" name="Picture 10" descr="NASA Land Cover Land Use Logo"/>
            <p:cNvPicPr>
              <a:picLocks noChangeAspect="1" noChangeArrowheads="1"/>
            </p:cNvPicPr>
            <p:nvPr/>
          </p:nvPicPr>
          <p:blipFill>
            <a:blip r:embed="rId4" cstate="print"/>
            <a:srcRect b="50000"/>
            <a:stretch>
              <a:fillRect/>
            </a:stretch>
          </p:blipFill>
          <p:spPr bwMode="auto">
            <a:xfrm>
              <a:off x="1905000" y="6374446"/>
              <a:ext cx="2803390" cy="483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5" descr=":GOFC-Gold-logo-blktxt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43400" y="6415136"/>
              <a:ext cx="1371600" cy="44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ovéPole 8"/>
            <p:cNvSpPr txBox="1">
              <a:spLocks noChangeArrowheads="1"/>
            </p:cNvSpPr>
            <p:nvPr/>
          </p:nvSpPr>
          <p:spPr bwMode="auto">
            <a:xfrm>
              <a:off x="5715000" y="6396038"/>
              <a:ext cx="3429000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CAUCrin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Kickoff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Meeting, Tbilisi</a:t>
              </a:r>
            </a:p>
            <a:p>
              <a:pPr eaLnBrk="0" hangingPunct="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201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7, 11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September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</a:p>
          </p:txBody>
        </p:sp>
        <p:pic>
          <p:nvPicPr>
            <p:cNvPr id="34" name="Picture 9" descr="Image1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500" y="6400800"/>
              <a:ext cx="47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9" descr="HSBL_logo02.bmp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41961" y="6324601"/>
              <a:ext cx="61063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3" descr="C:\Users\pentchev\AppData\Local\Temp\JCET_logo_no_bg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19781" y="6400800"/>
              <a:ext cx="46621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7" name="Group 15"/>
            <p:cNvGrpSpPr>
              <a:grpSpLocks/>
            </p:cNvGrpSpPr>
            <p:nvPr/>
          </p:nvGrpSpPr>
          <p:grpSpPr bwMode="auto">
            <a:xfrm>
              <a:off x="685800" y="6400800"/>
              <a:ext cx="457200" cy="457200"/>
              <a:chOff x="561315" y="415145"/>
              <a:chExt cx="2179673" cy="2268196"/>
            </a:xfrm>
          </p:grpSpPr>
          <p:pic>
            <p:nvPicPr>
              <p:cNvPr id="39" name="Picture 16" descr="NASA-logo.tif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61315" y="415145"/>
                <a:ext cx="1850453" cy="15094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0" name="Picture 4" descr="http://neptune.gsfc.nasa.gov/images/goddardsignature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lum bright="-100000" contrast="-100000"/>
              </a:blip>
              <a:srcRect/>
              <a:stretch>
                <a:fillRect/>
              </a:stretch>
            </p:blipFill>
            <p:spPr bwMode="auto">
              <a:xfrm>
                <a:off x="715540" y="2069850"/>
                <a:ext cx="2025448" cy="613491"/>
              </a:xfrm>
              <a:prstGeom prst="rect">
                <a:avLst/>
              </a:prstGeom>
              <a:noFill/>
            </p:spPr>
          </p:pic>
        </p:grpSp>
        <p:sp>
          <p:nvSpPr>
            <p:cNvPr id="38" name="Obdélník 37"/>
            <p:cNvSpPr/>
            <p:nvPr/>
          </p:nvSpPr>
          <p:spPr bwMode="auto">
            <a:xfrm>
              <a:off x="0" y="6324600"/>
              <a:ext cx="9144000" cy="76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41" name="TextovéPole 40"/>
          <p:cNvSpPr txBox="1"/>
          <p:nvPr/>
        </p:nvSpPr>
        <p:spPr>
          <a:xfrm>
            <a:off x="5562600" y="27432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0" dirty="0" err="1">
                <a:latin typeface="Arial" pitchFamily="34" charset="0"/>
              </a:rPr>
              <a:t>Danube</a:t>
            </a:r>
            <a:r>
              <a:rPr lang="cs-CZ" sz="2000" b="0" dirty="0">
                <a:latin typeface="Arial" pitchFamily="34" charset="0"/>
              </a:rPr>
              <a:t> </a:t>
            </a:r>
            <a:r>
              <a:rPr lang="cs-CZ" sz="2000" b="0" dirty="0" err="1">
                <a:latin typeface="Arial" pitchFamily="34" charset="0"/>
              </a:rPr>
              <a:t>Watershed</a:t>
            </a:r>
            <a:endParaRPr lang="en-US" sz="2000" b="0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14" descr="Eastern Europe Map"/>
          <p:cNvPicPr>
            <a:picLocks noChangeAspect="1" noChangeArrowheads="1"/>
          </p:cNvPicPr>
          <p:nvPr/>
        </p:nvPicPr>
        <p:blipFill>
          <a:blip r:embed="rId2" cstate="print"/>
          <a:srcRect t="22784"/>
          <a:stretch>
            <a:fillRect/>
          </a:stretch>
        </p:blipFill>
        <p:spPr bwMode="auto">
          <a:xfrm>
            <a:off x="457200" y="2438400"/>
            <a:ext cx="444241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AutoShape 12" descr="https://alum.mit.edu/sites/default/files/IC_assets/travel/images/2012/DanubeMap.jpg"/>
          <p:cNvSpPr>
            <a:spLocks noChangeAspect="1" noChangeArrowheads="1"/>
          </p:cNvSpPr>
          <p:nvPr/>
        </p:nvSpPr>
        <p:spPr bwMode="auto">
          <a:xfrm>
            <a:off x="161925" y="-1371600"/>
            <a:ext cx="46005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altLang="en-US"/>
          </a:p>
        </p:txBody>
      </p:sp>
      <p:grpSp>
        <p:nvGrpSpPr>
          <p:cNvPr id="2" name="Skupina 9"/>
          <p:cNvGrpSpPr/>
          <p:nvPr/>
        </p:nvGrpSpPr>
        <p:grpSpPr>
          <a:xfrm>
            <a:off x="0" y="6324600"/>
            <a:ext cx="9144000" cy="533401"/>
            <a:chOff x="0" y="6324600"/>
            <a:chExt cx="9144000" cy="533401"/>
          </a:xfrm>
        </p:grpSpPr>
        <p:pic>
          <p:nvPicPr>
            <p:cNvPr id="11" name="Picture 10" descr="NASA Land Cover Land Use Logo"/>
            <p:cNvPicPr>
              <a:picLocks noChangeAspect="1" noChangeArrowheads="1"/>
            </p:cNvPicPr>
            <p:nvPr/>
          </p:nvPicPr>
          <p:blipFill>
            <a:blip r:embed="rId3" cstate="print"/>
            <a:srcRect b="50000"/>
            <a:stretch>
              <a:fillRect/>
            </a:stretch>
          </p:blipFill>
          <p:spPr bwMode="auto">
            <a:xfrm>
              <a:off x="1905000" y="6374446"/>
              <a:ext cx="2803390" cy="483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" descr=":GOFC-Gold-logo-blktxt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43400" y="6415136"/>
              <a:ext cx="1371600" cy="44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ovéPole 8"/>
            <p:cNvSpPr txBox="1">
              <a:spLocks noChangeArrowheads="1"/>
            </p:cNvSpPr>
            <p:nvPr/>
          </p:nvSpPr>
          <p:spPr bwMode="auto">
            <a:xfrm>
              <a:off x="5715000" y="6396038"/>
              <a:ext cx="3429000" cy="461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solidFill>
                    <a:srgbClr val="000000"/>
                  </a:solidFill>
                  <a:latin typeface="Arial" pitchFamily="34" charset="0"/>
                </a:rPr>
                <a:t>NASA </a:t>
              </a:r>
              <a:r>
                <a:rPr lang="cs-CZ" sz="12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Arial" pitchFamily="34" charset="0"/>
                </a:rPr>
                <a:t>LCLUC Spring Science Team Meeting 2014</a:t>
              </a:r>
              <a:r>
                <a:rPr lang="cs-CZ" sz="1200" dirty="0">
                  <a:solidFill>
                    <a:srgbClr val="000000"/>
                  </a:solidFill>
                  <a:latin typeface="Arial" pitchFamily="34" charset="0"/>
                </a:rPr>
                <a:t>, 23-25 </a:t>
              </a:r>
              <a:r>
                <a:rPr lang="cs-CZ" sz="1200" dirty="0" err="1">
                  <a:solidFill>
                    <a:srgbClr val="000000"/>
                  </a:solidFill>
                  <a:latin typeface="Arial" pitchFamily="34" charset="0"/>
                </a:rPr>
                <a:t>April</a:t>
              </a:r>
              <a:r>
                <a:rPr lang="cs-CZ" sz="12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</a:p>
          </p:txBody>
        </p:sp>
        <p:pic>
          <p:nvPicPr>
            <p:cNvPr id="14" name="Picture 9" descr="Image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500" y="6400800"/>
              <a:ext cx="47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9" descr="HSBL_logo02.bmp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1961" y="6324601"/>
              <a:ext cx="61063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3" descr="C:\Users\pentchev\AppData\Local\Temp\JCET_logo_no_b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19781" y="6400800"/>
              <a:ext cx="46621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685800" y="6400800"/>
              <a:ext cx="457200" cy="457200"/>
              <a:chOff x="561315" y="415145"/>
              <a:chExt cx="2179673" cy="2268196"/>
            </a:xfrm>
          </p:grpSpPr>
          <p:pic>
            <p:nvPicPr>
              <p:cNvPr id="19" name="Picture 16" descr="NASA-logo.tif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61315" y="415145"/>
                <a:ext cx="1850453" cy="15094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0" name="Picture 4" descr="http://neptune.gsfc.nasa.gov/images/goddardsignature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lum bright="-100000" contrast="-100000"/>
              </a:blip>
              <a:srcRect/>
              <a:stretch>
                <a:fillRect/>
              </a:stretch>
            </p:blipFill>
            <p:spPr bwMode="auto">
              <a:xfrm>
                <a:off x="715540" y="2069850"/>
                <a:ext cx="2025448" cy="613491"/>
              </a:xfrm>
              <a:prstGeom prst="rect">
                <a:avLst/>
              </a:prstGeom>
              <a:noFill/>
            </p:spPr>
          </p:pic>
        </p:grpSp>
        <p:sp>
          <p:nvSpPr>
            <p:cNvPr id="18" name="Obdélník 17"/>
            <p:cNvSpPr/>
            <p:nvPr/>
          </p:nvSpPr>
          <p:spPr bwMode="auto">
            <a:xfrm>
              <a:off x="0" y="6324600"/>
              <a:ext cx="9144000" cy="76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3" name="TextovéPole 22"/>
          <p:cNvSpPr txBox="1"/>
          <p:nvPr/>
        </p:nvSpPr>
        <p:spPr>
          <a:xfrm>
            <a:off x="5029200" y="1600200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None/>
            </a:pPr>
            <a:r>
              <a:rPr lang="cs-CZ" sz="2400" b="0" dirty="0">
                <a:latin typeface="Arial" pitchFamily="34" charset="0"/>
              </a:rPr>
              <a:t>CZ, SK, PL, HU</a:t>
            </a:r>
          </a:p>
          <a:p>
            <a:pPr lvl="1">
              <a:buNone/>
            </a:pPr>
            <a:r>
              <a:rPr lang="cs-CZ" sz="2400" b="0" dirty="0">
                <a:latin typeface="Arial" pitchFamily="34" charset="0"/>
              </a:rPr>
              <a:t>UA, BG, RO,</a:t>
            </a:r>
          </a:p>
          <a:p>
            <a:pPr lvl="1">
              <a:buNone/>
            </a:pPr>
            <a:r>
              <a:rPr lang="cs-CZ" sz="2400" b="0" dirty="0" err="1">
                <a:latin typeface="Arial" pitchFamily="34" charset="0"/>
              </a:rPr>
              <a:t>Serbia</a:t>
            </a:r>
            <a:r>
              <a:rPr lang="cs-CZ" sz="2400" b="0" dirty="0">
                <a:latin typeface="Arial" pitchFamily="34" charset="0"/>
              </a:rPr>
              <a:t>, </a:t>
            </a:r>
            <a:r>
              <a:rPr lang="cs-CZ" sz="2400" b="0" dirty="0" err="1">
                <a:latin typeface="Arial" pitchFamily="34" charset="0"/>
              </a:rPr>
              <a:t>Macedonia</a:t>
            </a:r>
            <a:r>
              <a:rPr lang="cs-CZ" sz="2400" b="0" dirty="0">
                <a:latin typeface="Arial" pitchFamily="34" charset="0"/>
              </a:rPr>
              <a:t>, </a:t>
            </a:r>
            <a:r>
              <a:rPr lang="cs-CZ" sz="2400" b="0" dirty="0" err="1">
                <a:latin typeface="Arial" pitchFamily="34" charset="0"/>
              </a:rPr>
              <a:t>Slovenia</a:t>
            </a:r>
            <a:r>
              <a:rPr lang="cs-CZ" sz="2400" b="0" dirty="0">
                <a:latin typeface="Arial" pitchFamily="34" charset="0"/>
              </a:rPr>
              <a:t>, </a:t>
            </a:r>
            <a:r>
              <a:rPr lang="cs-CZ" sz="2400" b="0" dirty="0" err="1">
                <a:latin typeface="Arial" pitchFamily="34" charset="0"/>
              </a:rPr>
              <a:t>Croatia</a:t>
            </a:r>
            <a:r>
              <a:rPr lang="cs-CZ" sz="2400" b="0" dirty="0">
                <a:latin typeface="Arial" pitchFamily="34" charset="0"/>
              </a:rPr>
              <a:t>, </a:t>
            </a:r>
            <a:r>
              <a:rPr lang="cs-CZ" sz="2400" b="0" dirty="0" err="1">
                <a:latin typeface="Arial" pitchFamily="34" charset="0"/>
              </a:rPr>
              <a:t>Moldovia</a:t>
            </a:r>
            <a:endParaRPr lang="cs-CZ" sz="2400" b="0" dirty="0">
              <a:latin typeface="Arial" pitchFamily="34" charset="0"/>
            </a:endParaRPr>
          </a:p>
          <a:p>
            <a:pPr lvl="1">
              <a:buNone/>
            </a:pPr>
            <a:r>
              <a:rPr lang="cs-CZ" sz="2400" b="0" dirty="0">
                <a:latin typeface="Arial" pitchFamily="34" charset="0"/>
              </a:rPr>
              <a:t>GR, TU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0" hangingPunct="0">
              <a:defRPr/>
            </a:pPr>
            <a:r>
              <a:rPr lang="cs-CZ" sz="3200" b="1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About</a:t>
            </a:r>
            <a:r>
              <a:rPr lang="cs-CZ" sz="3200" b="1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SCERIN: </a:t>
            </a:r>
            <a:r>
              <a:rPr lang="cs-CZ" sz="3200" b="1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Geographic</a:t>
            </a:r>
            <a:r>
              <a:rPr lang="cs-CZ" sz="3200" b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200" b="1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Domain</a:t>
            </a:r>
            <a:endParaRPr lang="cs-CZ" sz="3200" b="1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GOFC-GOLD 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South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Central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cs-CZ" sz="2000" b="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Eastern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 European Regional Information Network</a:t>
            </a:r>
          </a:p>
          <a:p>
            <a:pPr eaLnBrk="0" hangingPunct="0">
              <a:defRPr/>
            </a:pPr>
            <a:endParaRPr lang="cs-CZ" sz="3200" b="1" kern="0" dirty="0">
              <a:solidFill>
                <a:srgbClr val="00CC99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0" y="990600"/>
            <a:ext cx="91440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0838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3200" i="0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SCERIN </a:t>
            </a:r>
            <a:r>
              <a:rPr kumimoji="0" lang="cs-CZ" altLang="en-US" sz="3200" i="0" strike="noStrike" kern="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countries</a:t>
            </a:r>
            <a:endParaRPr kumimoji="0" lang="cs-CZ" altLang="en-US" sz="3200" i="0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7" name="Skupina 7"/>
          <p:cNvGrpSpPr/>
          <p:nvPr/>
        </p:nvGrpSpPr>
        <p:grpSpPr>
          <a:xfrm>
            <a:off x="0" y="6324600"/>
            <a:ext cx="9144000" cy="594658"/>
            <a:chOff x="0" y="6324600"/>
            <a:chExt cx="9144000" cy="594658"/>
          </a:xfrm>
        </p:grpSpPr>
        <p:pic>
          <p:nvPicPr>
            <p:cNvPr id="28" name="Picture 10" descr="NASA Land Cover Land Use Logo"/>
            <p:cNvPicPr>
              <a:picLocks noChangeAspect="1" noChangeArrowheads="1"/>
            </p:cNvPicPr>
            <p:nvPr/>
          </p:nvPicPr>
          <p:blipFill>
            <a:blip r:embed="rId3" cstate="print"/>
            <a:srcRect b="50000"/>
            <a:stretch>
              <a:fillRect/>
            </a:stretch>
          </p:blipFill>
          <p:spPr bwMode="auto">
            <a:xfrm>
              <a:off x="1905000" y="6374446"/>
              <a:ext cx="2803390" cy="483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5" descr=":GOFC-Gold-logo-blktxt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43400" y="6415136"/>
              <a:ext cx="1371600" cy="44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ovéPole 8"/>
            <p:cNvSpPr txBox="1">
              <a:spLocks noChangeArrowheads="1"/>
            </p:cNvSpPr>
            <p:nvPr/>
          </p:nvSpPr>
          <p:spPr bwMode="auto">
            <a:xfrm>
              <a:off x="5715000" y="6396038"/>
              <a:ext cx="3429000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CAUCrin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Kickoff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Meeting, Tbilisi</a:t>
              </a:r>
            </a:p>
            <a:p>
              <a:pPr eaLnBrk="0" hangingPunct="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201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7, 11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September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</a:p>
          </p:txBody>
        </p:sp>
        <p:pic>
          <p:nvPicPr>
            <p:cNvPr id="31" name="Picture 9" descr="Image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500" y="6400800"/>
              <a:ext cx="47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9" descr="HSBL_logo02.bmp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1961" y="6324601"/>
              <a:ext cx="61063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3" descr="C:\Users\pentchev\AppData\Local\Temp\JCET_logo_no_b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19781" y="6400800"/>
              <a:ext cx="46621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4" name="Group 15"/>
            <p:cNvGrpSpPr>
              <a:grpSpLocks/>
            </p:cNvGrpSpPr>
            <p:nvPr/>
          </p:nvGrpSpPr>
          <p:grpSpPr bwMode="auto">
            <a:xfrm>
              <a:off x="685800" y="6400800"/>
              <a:ext cx="457200" cy="457200"/>
              <a:chOff x="561315" y="415145"/>
              <a:chExt cx="2179673" cy="2268196"/>
            </a:xfrm>
          </p:grpSpPr>
          <p:pic>
            <p:nvPicPr>
              <p:cNvPr id="36" name="Picture 16" descr="NASA-logo.tif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61315" y="415145"/>
                <a:ext cx="1850453" cy="15094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7" name="Picture 4" descr="http://neptune.gsfc.nasa.gov/images/goddardsignature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lum bright="-100000" contrast="-100000"/>
              </a:blip>
              <a:srcRect/>
              <a:stretch>
                <a:fillRect/>
              </a:stretch>
            </p:blipFill>
            <p:spPr bwMode="auto">
              <a:xfrm>
                <a:off x="715540" y="2069850"/>
                <a:ext cx="2025448" cy="613491"/>
              </a:xfrm>
              <a:prstGeom prst="rect">
                <a:avLst/>
              </a:prstGeom>
              <a:noFill/>
            </p:spPr>
          </p:pic>
        </p:grpSp>
        <p:sp>
          <p:nvSpPr>
            <p:cNvPr id="35" name="Obdélník 34"/>
            <p:cNvSpPr/>
            <p:nvPr/>
          </p:nvSpPr>
          <p:spPr bwMode="auto">
            <a:xfrm>
              <a:off x="0" y="6324600"/>
              <a:ext cx="9144000" cy="76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8" name="TextovéPole 37"/>
          <p:cNvSpPr txBox="1"/>
          <p:nvPr/>
        </p:nvSpPr>
        <p:spPr>
          <a:xfrm>
            <a:off x="5334000" y="10668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>
                <a:solidFill>
                  <a:srgbClr val="333399"/>
                </a:solidFill>
                <a:latin typeface="Arial" pitchFamily="34" charset="0"/>
              </a:rPr>
              <a:t>Current</a:t>
            </a:r>
            <a:r>
              <a:rPr lang="cs-CZ" sz="3200" dirty="0">
                <a:solidFill>
                  <a:srgbClr val="333399"/>
                </a:solidFill>
                <a:latin typeface="Arial" pitchFamily="34" charset="0"/>
              </a:rPr>
              <a:t>:</a:t>
            </a:r>
            <a:endParaRPr lang="en-US" sz="3200" dirty="0">
              <a:solidFill>
                <a:srgbClr val="333399"/>
              </a:solidFill>
              <a:latin typeface="Arial" pitchFamily="34" charset="0"/>
            </a:endParaRPr>
          </a:p>
        </p:txBody>
      </p:sp>
      <p:sp>
        <p:nvSpPr>
          <p:cNvPr id="39" name="Oval 2"/>
          <p:cNvSpPr>
            <a:spLocks noChangeArrowheads="1"/>
          </p:cNvSpPr>
          <p:nvPr/>
        </p:nvSpPr>
        <p:spPr bwMode="auto">
          <a:xfrm rot="1140000">
            <a:off x="462829" y="2363113"/>
            <a:ext cx="3323987" cy="3046175"/>
          </a:xfrm>
          <a:prstGeom prst="ellipse">
            <a:avLst/>
          </a:prstGeom>
          <a:noFill/>
          <a:ln w="28575" algn="ctr">
            <a:solidFill>
              <a:srgbClr val="3333FF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14" descr="Eastern Europe Map"/>
          <p:cNvPicPr>
            <a:picLocks noChangeAspect="1" noChangeArrowheads="1"/>
          </p:cNvPicPr>
          <p:nvPr/>
        </p:nvPicPr>
        <p:blipFill>
          <a:blip r:embed="rId2" cstate="print"/>
          <a:srcRect t="22784"/>
          <a:stretch>
            <a:fillRect/>
          </a:stretch>
        </p:blipFill>
        <p:spPr bwMode="auto">
          <a:xfrm>
            <a:off x="457200" y="2438400"/>
            <a:ext cx="444241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Oval 2"/>
          <p:cNvSpPr>
            <a:spLocks noChangeArrowheads="1"/>
          </p:cNvSpPr>
          <p:nvPr/>
        </p:nvSpPr>
        <p:spPr bwMode="auto">
          <a:xfrm rot="1140000">
            <a:off x="462829" y="2363113"/>
            <a:ext cx="3323987" cy="3046175"/>
          </a:xfrm>
          <a:prstGeom prst="ellipse">
            <a:avLst/>
          </a:prstGeom>
          <a:noFill/>
          <a:ln w="28575" algn="ctr">
            <a:solidFill>
              <a:srgbClr val="3333FF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altLang="en-US"/>
          </a:p>
        </p:txBody>
      </p:sp>
      <p:sp>
        <p:nvSpPr>
          <p:cNvPr id="12297" name="AutoShape 12" descr="https://alum.mit.edu/sites/default/files/IC_assets/travel/images/2012/DanubeMap.jpg"/>
          <p:cNvSpPr>
            <a:spLocks noChangeAspect="1" noChangeArrowheads="1"/>
          </p:cNvSpPr>
          <p:nvPr/>
        </p:nvSpPr>
        <p:spPr bwMode="auto">
          <a:xfrm>
            <a:off x="161925" y="-1371600"/>
            <a:ext cx="46005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altLang="en-US"/>
          </a:p>
        </p:txBody>
      </p:sp>
      <p:grpSp>
        <p:nvGrpSpPr>
          <p:cNvPr id="2" name="Skupina 9"/>
          <p:cNvGrpSpPr/>
          <p:nvPr/>
        </p:nvGrpSpPr>
        <p:grpSpPr>
          <a:xfrm>
            <a:off x="0" y="6324600"/>
            <a:ext cx="9144000" cy="533401"/>
            <a:chOff x="0" y="6324600"/>
            <a:chExt cx="9144000" cy="533401"/>
          </a:xfrm>
        </p:grpSpPr>
        <p:pic>
          <p:nvPicPr>
            <p:cNvPr id="11" name="Picture 10" descr="NASA Land Cover Land Use Logo"/>
            <p:cNvPicPr>
              <a:picLocks noChangeAspect="1" noChangeArrowheads="1"/>
            </p:cNvPicPr>
            <p:nvPr/>
          </p:nvPicPr>
          <p:blipFill>
            <a:blip r:embed="rId3" cstate="print"/>
            <a:srcRect b="50000"/>
            <a:stretch>
              <a:fillRect/>
            </a:stretch>
          </p:blipFill>
          <p:spPr bwMode="auto">
            <a:xfrm>
              <a:off x="1905000" y="6374446"/>
              <a:ext cx="2803390" cy="483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" descr=":GOFC-Gold-logo-blktxt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43400" y="6415136"/>
              <a:ext cx="1371600" cy="44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ovéPole 8"/>
            <p:cNvSpPr txBox="1">
              <a:spLocks noChangeArrowheads="1"/>
            </p:cNvSpPr>
            <p:nvPr/>
          </p:nvSpPr>
          <p:spPr bwMode="auto">
            <a:xfrm>
              <a:off x="5715000" y="6396038"/>
              <a:ext cx="3429000" cy="461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solidFill>
                    <a:srgbClr val="000000"/>
                  </a:solidFill>
                  <a:latin typeface="Arial" pitchFamily="34" charset="0"/>
                </a:rPr>
                <a:t>NASA </a:t>
              </a:r>
              <a:r>
                <a:rPr lang="cs-CZ" sz="12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Arial" pitchFamily="34" charset="0"/>
                </a:rPr>
                <a:t>LCLUC Spring Science Team Meeting 2014</a:t>
              </a:r>
              <a:r>
                <a:rPr lang="cs-CZ" sz="1200" dirty="0">
                  <a:solidFill>
                    <a:srgbClr val="000000"/>
                  </a:solidFill>
                  <a:latin typeface="Arial" pitchFamily="34" charset="0"/>
                </a:rPr>
                <a:t>, 23-25 </a:t>
              </a:r>
              <a:r>
                <a:rPr lang="cs-CZ" sz="1200" dirty="0" err="1">
                  <a:solidFill>
                    <a:srgbClr val="000000"/>
                  </a:solidFill>
                  <a:latin typeface="Arial" pitchFamily="34" charset="0"/>
                </a:rPr>
                <a:t>April</a:t>
              </a:r>
              <a:r>
                <a:rPr lang="cs-CZ" sz="12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</a:p>
          </p:txBody>
        </p:sp>
        <p:pic>
          <p:nvPicPr>
            <p:cNvPr id="14" name="Picture 9" descr="Image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500" y="6400800"/>
              <a:ext cx="47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9" descr="HSBL_logo02.bmp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1961" y="6324601"/>
              <a:ext cx="61063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3" descr="C:\Users\pentchev\AppData\Local\Temp\JCET_logo_no_b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19781" y="6400800"/>
              <a:ext cx="46621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685800" y="6400800"/>
              <a:ext cx="457200" cy="457200"/>
              <a:chOff x="561315" y="415145"/>
              <a:chExt cx="2179673" cy="2268196"/>
            </a:xfrm>
          </p:grpSpPr>
          <p:pic>
            <p:nvPicPr>
              <p:cNvPr id="19" name="Picture 16" descr="NASA-logo.tif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61315" y="415145"/>
                <a:ext cx="1850453" cy="15094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0" name="Picture 4" descr="http://neptune.gsfc.nasa.gov/images/goddardsignature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lum bright="-100000" contrast="-100000"/>
              </a:blip>
              <a:srcRect/>
              <a:stretch>
                <a:fillRect/>
              </a:stretch>
            </p:blipFill>
            <p:spPr bwMode="auto">
              <a:xfrm>
                <a:off x="715540" y="2069850"/>
                <a:ext cx="2025448" cy="613491"/>
              </a:xfrm>
              <a:prstGeom prst="rect">
                <a:avLst/>
              </a:prstGeom>
              <a:noFill/>
            </p:spPr>
          </p:pic>
        </p:grpSp>
        <p:sp>
          <p:nvSpPr>
            <p:cNvPr id="18" name="Obdélník 17"/>
            <p:cNvSpPr/>
            <p:nvPr/>
          </p:nvSpPr>
          <p:spPr bwMode="auto">
            <a:xfrm>
              <a:off x="0" y="6324600"/>
              <a:ext cx="9144000" cy="76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3" name="TextovéPole 22"/>
          <p:cNvSpPr txBox="1"/>
          <p:nvPr/>
        </p:nvSpPr>
        <p:spPr>
          <a:xfrm>
            <a:off x="5029200" y="1600200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None/>
            </a:pPr>
            <a:r>
              <a:rPr lang="cs-CZ" sz="2400" b="0" dirty="0">
                <a:latin typeface="Arial" pitchFamily="34" charset="0"/>
              </a:rPr>
              <a:t>CZ, SK, PL, HU</a:t>
            </a:r>
          </a:p>
          <a:p>
            <a:pPr lvl="1">
              <a:buNone/>
            </a:pPr>
            <a:r>
              <a:rPr lang="cs-CZ" sz="2400" b="0" dirty="0">
                <a:latin typeface="Arial" pitchFamily="34" charset="0"/>
              </a:rPr>
              <a:t>UA, BG, RO,</a:t>
            </a:r>
          </a:p>
          <a:p>
            <a:pPr lvl="1">
              <a:buNone/>
            </a:pPr>
            <a:r>
              <a:rPr lang="cs-CZ" sz="2400" b="0" dirty="0" err="1">
                <a:latin typeface="Arial" pitchFamily="34" charset="0"/>
              </a:rPr>
              <a:t>Serbia</a:t>
            </a:r>
            <a:r>
              <a:rPr lang="cs-CZ" sz="2400" b="0" dirty="0">
                <a:latin typeface="Arial" pitchFamily="34" charset="0"/>
              </a:rPr>
              <a:t>, </a:t>
            </a:r>
            <a:r>
              <a:rPr lang="cs-CZ" sz="2400" b="0" dirty="0" err="1">
                <a:latin typeface="Arial" pitchFamily="34" charset="0"/>
              </a:rPr>
              <a:t>Macedonia</a:t>
            </a:r>
            <a:r>
              <a:rPr lang="cs-CZ" sz="2400" b="0" dirty="0">
                <a:latin typeface="Arial" pitchFamily="34" charset="0"/>
              </a:rPr>
              <a:t>, </a:t>
            </a:r>
            <a:r>
              <a:rPr lang="cs-CZ" sz="2400" b="0" dirty="0" err="1">
                <a:latin typeface="Arial" pitchFamily="34" charset="0"/>
              </a:rPr>
              <a:t>Slovenia</a:t>
            </a:r>
            <a:r>
              <a:rPr lang="cs-CZ" sz="2400" b="0" dirty="0">
                <a:latin typeface="Arial" pitchFamily="34" charset="0"/>
              </a:rPr>
              <a:t>, </a:t>
            </a:r>
            <a:r>
              <a:rPr lang="cs-CZ" sz="2400" b="0" dirty="0" err="1">
                <a:latin typeface="Arial" pitchFamily="34" charset="0"/>
              </a:rPr>
              <a:t>Croatia</a:t>
            </a:r>
            <a:r>
              <a:rPr lang="cs-CZ" sz="2400" b="0" dirty="0">
                <a:latin typeface="Arial" pitchFamily="34" charset="0"/>
              </a:rPr>
              <a:t>, </a:t>
            </a:r>
            <a:r>
              <a:rPr lang="cs-CZ" sz="2400" b="0" dirty="0" err="1">
                <a:latin typeface="Arial" pitchFamily="34" charset="0"/>
              </a:rPr>
              <a:t>Moldovia</a:t>
            </a:r>
            <a:endParaRPr lang="cs-CZ" sz="2400" b="0" dirty="0">
              <a:latin typeface="Arial" pitchFamily="34" charset="0"/>
            </a:endParaRPr>
          </a:p>
          <a:p>
            <a:pPr lvl="1">
              <a:buNone/>
            </a:pPr>
            <a:r>
              <a:rPr lang="cs-CZ" sz="2400" b="0" dirty="0">
                <a:latin typeface="Arial" pitchFamily="34" charset="0"/>
              </a:rPr>
              <a:t>GR, TU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0" hangingPunct="0">
              <a:defRPr/>
            </a:pPr>
            <a:r>
              <a:rPr lang="cs-CZ" sz="3200" b="1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About</a:t>
            </a:r>
            <a:r>
              <a:rPr lang="cs-CZ" sz="3200" b="1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SCERIN: </a:t>
            </a:r>
            <a:r>
              <a:rPr lang="cs-CZ" sz="3200" b="1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Geographic</a:t>
            </a:r>
            <a:r>
              <a:rPr lang="cs-CZ" sz="3200" b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200" b="1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Domain</a:t>
            </a:r>
            <a:endParaRPr lang="cs-CZ" sz="3200" b="1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GOFC-GOLD 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South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Central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cs-CZ" sz="2000" b="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Eastern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 European Regional Information Network</a:t>
            </a:r>
          </a:p>
          <a:p>
            <a:pPr eaLnBrk="0" hangingPunct="0">
              <a:defRPr/>
            </a:pPr>
            <a:endParaRPr lang="cs-CZ" sz="3200" b="1" kern="0" dirty="0">
              <a:solidFill>
                <a:srgbClr val="00CC99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0" y="990600"/>
            <a:ext cx="91440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0838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3200" i="0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SCERIN </a:t>
            </a:r>
            <a:r>
              <a:rPr kumimoji="0" lang="cs-CZ" altLang="en-US" sz="3200" i="0" strike="noStrike" kern="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countries</a:t>
            </a:r>
            <a:endParaRPr kumimoji="0" lang="cs-CZ" altLang="en-US" sz="3200" i="0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4" name="Skupina 7"/>
          <p:cNvGrpSpPr/>
          <p:nvPr/>
        </p:nvGrpSpPr>
        <p:grpSpPr>
          <a:xfrm>
            <a:off x="0" y="6324600"/>
            <a:ext cx="9144000" cy="594658"/>
            <a:chOff x="0" y="6324600"/>
            <a:chExt cx="9144000" cy="594658"/>
          </a:xfrm>
        </p:grpSpPr>
        <p:pic>
          <p:nvPicPr>
            <p:cNvPr id="28" name="Picture 10" descr="NASA Land Cover Land Use Logo"/>
            <p:cNvPicPr>
              <a:picLocks noChangeAspect="1" noChangeArrowheads="1"/>
            </p:cNvPicPr>
            <p:nvPr/>
          </p:nvPicPr>
          <p:blipFill>
            <a:blip r:embed="rId3" cstate="print"/>
            <a:srcRect b="50000"/>
            <a:stretch>
              <a:fillRect/>
            </a:stretch>
          </p:blipFill>
          <p:spPr bwMode="auto">
            <a:xfrm>
              <a:off x="1905000" y="6374446"/>
              <a:ext cx="2803390" cy="483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5" descr=":GOFC-Gold-logo-blktxt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43400" y="6415136"/>
              <a:ext cx="1371600" cy="44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ovéPole 8"/>
            <p:cNvSpPr txBox="1">
              <a:spLocks noChangeArrowheads="1"/>
            </p:cNvSpPr>
            <p:nvPr/>
          </p:nvSpPr>
          <p:spPr bwMode="auto">
            <a:xfrm>
              <a:off x="5715000" y="6396038"/>
              <a:ext cx="3429000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CAUCrin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Kickoff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Meeting, Tbilisi</a:t>
              </a:r>
            </a:p>
            <a:p>
              <a:pPr eaLnBrk="0" hangingPunct="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</a:rPr>
                <a:t>201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7, 11 </a:t>
              </a:r>
              <a:r>
                <a:rPr lang="cs-CZ" sz="1400" dirty="0" err="1">
                  <a:solidFill>
                    <a:srgbClr val="000000"/>
                  </a:solidFill>
                  <a:latin typeface="Arial" pitchFamily="34" charset="0"/>
                </a:rPr>
                <a:t>September</a:t>
              </a:r>
              <a:r>
                <a:rPr lang="cs-CZ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</a:p>
          </p:txBody>
        </p:sp>
        <p:pic>
          <p:nvPicPr>
            <p:cNvPr id="31" name="Picture 9" descr="Image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500" y="6400800"/>
              <a:ext cx="47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9" descr="HSBL_logo02.bmp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1961" y="6324601"/>
              <a:ext cx="61063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3" descr="C:\Users\pentchev\AppData\Local\Temp\JCET_logo_no_b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19781" y="6400800"/>
              <a:ext cx="46621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685800" y="6400800"/>
              <a:ext cx="457200" cy="457200"/>
              <a:chOff x="561315" y="415145"/>
              <a:chExt cx="2179673" cy="2268196"/>
            </a:xfrm>
          </p:grpSpPr>
          <p:pic>
            <p:nvPicPr>
              <p:cNvPr id="36" name="Picture 16" descr="NASA-logo.tif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61315" y="415145"/>
                <a:ext cx="1850453" cy="15094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7" name="Picture 4" descr="http://neptune.gsfc.nasa.gov/images/goddardsignature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lum bright="-100000" contrast="-100000"/>
              </a:blip>
              <a:srcRect/>
              <a:stretch>
                <a:fillRect/>
              </a:stretch>
            </p:blipFill>
            <p:spPr bwMode="auto">
              <a:xfrm>
                <a:off x="715540" y="2069850"/>
                <a:ext cx="2025448" cy="613491"/>
              </a:xfrm>
              <a:prstGeom prst="rect">
                <a:avLst/>
              </a:prstGeom>
              <a:noFill/>
            </p:spPr>
          </p:pic>
        </p:grpSp>
        <p:sp>
          <p:nvSpPr>
            <p:cNvPr id="35" name="Obdélník 34"/>
            <p:cNvSpPr/>
            <p:nvPr/>
          </p:nvSpPr>
          <p:spPr bwMode="auto">
            <a:xfrm>
              <a:off x="0" y="6324600"/>
              <a:ext cx="9144000" cy="76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8" name="TextovéPole 37"/>
          <p:cNvSpPr txBox="1"/>
          <p:nvPr/>
        </p:nvSpPr>
        <p:spPr>
          <a:xfrm>
            <a:off x="5334000" y="10668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>
                <a:solidFill>
                  <a:srgbClr val="333399"/>
                </a:solidFill>
                <a:latin typeface="Arial" pitchFamily="34" charset="0"/>
              </a:rPr>
              <a:t>Current</a:t>
            </a:r>
            <a:r>
              <a:rPr lang="cs-CZ" sz="3200" dirty="0">
                <a:solidFill>
                  <a:srgbClr val="333399"/>
                </a:solidFill>
                <a:latin typeface="Arial" pitchFamily="34" charset="0"/>
              </a:rPr>
              <a:t>:</a:t>
            </a:r>
            <a:endParaRPr lang="en-US" sz="3200" dirty="0">
              <a:solidFill>
                <a:srgbClr val="333399"/>
              </a:solidFill>
              <a:latin typeface="Arial" pitchFamily="34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5334000" y="39624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>
                <a:solidFill>
                  <a:srgbClr val="333399"/>
                </a:solidFill>
                <a:latin typeface="Arial" pitchFamily="34" charset="0"/>
              </a:rPr>
              <a:t>Intended</a:t>
            </a:r>
            <a:r>
              <a:rPr lang="cs-CZ" sz="3200" dirty="0">
                <a:solidFill>
                  <a:srgbClr val="333399"/>
                </a:solidFill>
                <a:latin typeface="Arial" pitchFamily="34" charset="0"/>
              </a:rPr>
              <a:t>:</a:t>
            </a:r>
            <a:endParaRPr lang="en-US" sz="3200" dirty="0">
              <a:solidFill>
                <a:srgbClr val="333399"/>
              </a:solidFill>
              <a:latin typeface="Arial" pitchFamily="34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5029200" y="4549676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None/>
            </a:pPr>
            <a:r>
              <a:rPr lang="cs-CZ" sz="2400" b="0" dirty="0" err="1">
                <a:latin typeface="Arial" pitchFamily="34" charset="0"/>
              </a:rPr>
              <a:t>Belarus</a:t>
            </a:r>
            <a:r>
              <a:rPr lang="cs-CZ" sz="2400" b="0" dirty="0">
                <a:latin typeface="Arial" pitchFamily="34" charset="0"/>
              </a:rPr>
              <a:t>, </a:t>
            </a:r>
            <a:r>
              <a:rPr lang="cs-CZ" sz="2400" b="0" dirty="0" err="1">
                <a:latin typeface="Arial" pitchFamily="34" charset="0"/>
              </a:rPr>
              <a:t>Montenegro</a:t>
            </a:r>
            <a:r>
              <a:rPr lang="cs-CZ" sz="2400" b="0" dirty="0">
                <a:latin typeface="Arial" pitchFamily="34" charset="0"/>
              </a:rPr>
              <a:t>, </a:t>
            </a:r>
            <a:r>
              <a:rPr lang="cs-CZ" sz="2400" b="0" dirty="0" err="1">
                <a:latin typeface="Arial" pitchFamily="34" charset="0"/>
              </a:rPr>
              <a:t>Albania</a:t>
            </a:r>
            <a:r>
              <a:rPr lang="cs-CZ" sz="2400" b="0" dirty="0">
                <a:latin typeface="Arial" pitchFamily="34" charset="0"/>
              </a:rPr>
              <a:t>, </a:t>
            </a:r>
            <a:r>
              <a:rPr lang="cs-CZ" sz="2400" b="0" dirty="0" err="1">
                <a:latin typeface="Arial" pitchFamily="34" charset="0"/>
              </a:rPr>
              <a:t>etc</a:t>
            </a:r>
            <a:r>
              <a:rPr lang="cs-CZ" sz="2400" b="0" dirty="0">
                <a:latin typeface="Arial" pitchFamily="34" charset="0"/>
              </a:rPr>
              <a:t>…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AutoShape 12" descr="https://alum.mit.edu/sites/default/files/IC_assets/travel/images/2012/DanubeMap.jpg"/>
          <p:cNvSpPr>
            <a:spLocks noChangeAspect="1" noChangeArrowheads="1"/>
          </p:cNvSpPr>
          <p:nvPr/>
        </p:nvSpPr>
        <p:spPr bwMode="auto">
          <a:xfrm>
            <a:off x="161925" y="-1371600"/>
            <a:ext cx="46005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altLang="en-US"/>
          </a:p>
        </p:txBody>
      </p:sp>
      <p:grpSp>
        <p:nvGrpSpPr>
          <p:cNvPr id="2" name="Skupina 9"/>
          <p:cNvGrpSpPr/>
          <p:nvPr/>
        </p:nvGrpSpPr>
        <p:grpSpPr>
          <a:xfrm>
            <a:off x="0" y="6324600"/>
            <a:ext cx="9144000" cy="533401"/>
            <a:chOff x="0" y="6324600"/>
            <a:chExt cx="9144000" cy="533401"/>
          </a:xfrm>
        </p:grpSpPr>
        <p:pic>
          <p:nvPicPr>
            <p:cNvPr id="11" name="Picture 10" descr="NASA Land Cover Land Use Logo"/>
            <p:cNvPicPr>
              <a:picLocks noChangeAspect="1" noChangeArrowheads="1"/>
            </p:cNvPicPr>
            <p:nvPr/>
          </p:nvPicPr>
          <p:blipFill>
            <a:blip r:embed="rId2" cstate="print"/>
            <a:srcRect b="50000"/>
            <a:stretch>
              <a:fillRect/>
            </a:stretch>
          </p:blipFill>
          <p:spPr bwMode="auto">
            <a:xfrm>
              <a:off x="1905000" y="6374446"/>
              <a:ext cx="2803390" cy="483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" descr=":GOFC-Gold-logo-blktxt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43400" y="6415136"/>
              <a:ext cx="1371600" cy="44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ovéPole 8"/>
            <p:cNvSpPr txBox="1">
              <a:spLocks noChangeArrowheads="1"/>
            </p:cNvSpPr>
            <p:nvPr/>
          </p:nvSpPr>
          <p:spPr bwMode="auto">
            <a:xfrm>
              <a:off x="5715000" y="6396038"/>
              <a:ext cx="3429000" cy="4619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solidFill>
                    <a:srgbClr val="000000"/>
                  </a:solidFill>
                  <a:latin typeface="Arial" pitchFamily="34" charset="0"/>
                </a:rPr>
                <a:t>NASA </a:t>
              </a:r>
              <a:r>
                <a:rPr lang="cs-CZ" sz="12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Arial" pitchFamily="34" charset="0"/>
                </a:rPr>
                <a:t>LCLUC Spring Science Team Meeting 2014</a:t>
              </a:r>
              <a:r>
                <a:rPr lang="cs-CZ" sz="1200" dirty="0">
                  <a:solidFill>
                    <a:srgbClr val="000000"/>
                  </a:solidFill>
                  <a:latin typeface="Arial" pitchFamily="34" charset="0"/>
                </a:rPr>
                <a:t>, 23-25 </a:t>
              </a:r>
              <a:r>
                <a:rPr lang="cs-CZ" sz="1200" dirty="0" err="1">
                  <a:solidFill>
                    <a:srgbClr val="000000"/>
                  </a:solidFill>
                  <a:latin typeface="Arial" pitchFamily="34" charset="0"/>
                </a:rPr>
                <a:t>April</a:t>
              </a:r>
              <a:r>
                <a:rPr lang="cs-CZ" sz="12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</a:p>
          </p:txBody>
        </p:sp>
        <p:pic>
          <p:nvPicPr>
            <p:cNvPr id="14" name="Picture 9" descr="Image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500" y="6400800"/>
              <a:ext cx="47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9" descr="HSBL_logo02.bmp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1961" y="6324601"/>
              <a:ext cx="61063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3" descr="C:\Users\pentchev\AppData\Local\Temp\JCET_logo_no_bg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19781" y="6400800"/>
              <a:ext cx="46621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685800" y="6400800"/>
              <a:ext cx="457200" cy="457200"/>
              <a:chOff x="561315" y="415145"/>
              <a:chExt cx="2179673" cy="2268196"/>
            </a:xfrm>
          </p:grpSpPr>
          <p:pic>
            <p:nvPicPr>
              <p:cNvPr id="19" name="Picture 16" descr="NASA-logo.tif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61315" y="415145"/>
                <a:ext cx="1850453" cy="15094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0" name="Picture 4" descr="http://neptune.gsfc.nasa.gov/images/goddardsignature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lum bright="-100000" contrast="-100000"/>
              </a:blip>
              <a:srcRect/>
              <a:stretch>
                <a:fillRect/>
              </a:stretch>
            </p:blipFill>
            <p:spPr bwMode="auto">
              <a:xfrm>
                <a:off x="715540" y="2069850"/>
                <a:ext cx="2025448" cy="613491"/>
              </a:xfrm>
              <a:prstGeom prst="rect">
                <a:avLst/>
              </a:prstGeom>
              <a:noFill/>
            </p:spPr>
          </p:pic>
        </p:grpSp>
        <p:sp>
          <p:nvSpPr>
            <p:cNvPr id="18" name="Obdélník 17"/>
            <p:cNvSpPr/>
            <p:nvPr/>
          </p:nvSpPr>
          <p:spPr bwMode="auto">
            <a:xfrm>
              <a:off x="0" y="6324600"/>
              <a:ext cx="9144000" cy="76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3" name="TextovéPole 22"/>
          <p:cNvSpPr txBox="1"/>
          <p:nvPr/>
        </p:nvSpPr>
        <p:spPr>
          <a:xfrm>
            <a:off x="5029200" y="1600200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None/>
            </a:pPr>
            <a:r>
              <a:rPr lang="cs-CZ" sz="2400" b="0" dirty="0">
                <a:latin typeface="Arial" pitchFamily="34" charset="0"/>
              </a:rPr>
              <a:t>CZ, SK, PL, HU</a:t>
            </a:r>
          </a:p>
          <a:p>
            <a:pPr lvl="1">
              <a:buNone/>
            </a:pPr>
            <a:r>
              <a:rPr lang="cs-CZ" sz="2400" b="0" dirty="0">
                <a:latin typeface="Arial" pitchFamily="34" charset="0"/>
              </a:rPr>
              <a:t>UA, BG, RO,</a:t>
            </a:r>
          </a:p>
          <a:p>
            <a:pPr lvl="1">
              <a:buNone/>
            </a:pPr>
            <a:r>
              <a:rPr lang="cs-CZ" sz="2400" b="0" dirty="0" err="1">
                <a:latin typeface="Arial" pitchFamily="34" charset="0"/>
              </a:rPr>
              <a:t>Serbia</a:t>
            </a:r>
            <a:r>
              <a:rPr lang="cs-CZ" sz="2400" b="0" dirty="0">
                <a:latin typeface="Arial" pitchFamily="34" charset="0"/>
              </a:rPr>
              <a:t>, </a:t>
            </a:r>
            <a:r>
              <a:rPr lang="cs-CZ" sz="2400" b="0" dirty="0" err="1">
                <a:latin typeface="Arial" pitchFamily="34" charset="0"/>
              </a:rPr>
              <a:t>Macedonia</a:t>
            </a:r>
            <a:r>
              <a:rPr lang="cs-CZ" sz="2400" b="0" dirty="0">
                <a:latin typeface="Arial" pitchFamily="34" charset="0"/>
              </a:rPr>
              <a:t>, </a:t>
            </a:r>
            <a:r>
              <a:rPr lang="cs-CZ" sz="2400" b="0" dirty="0" err="1">
                <a:latin typeface="Arial" pitchFamily="34" charset="0"/>
              </a:rPr>
              <a:t>Slovenia</a:t>
            </a:r>
            <a:r>
              <a:rPr lang="cs-CZ" sz="2400" b="0" dirty="0">
                <a:latin typeface="Arial" pitchFamily="34" charset="0"/>
              </a:rPr>
              <a:t>, </a:t>
            </a:r>
            <a:r>
              <a:rPr lang="cs-CZ" sz="2400" b="0" dirty="0" err="1">
                <a:latin typeface="Arial" pitchFamily="34" charset="0"/>
              </a:rPr>
              <a:t>Croatia</a:t>
            </a:r>
            <a:endParaRPr lang="cs-CZ" sz="2400" b="0" dirty="0">
              <a:latin typeface="Arial" pitchFamily="34" charset="0"/>
            </a:endParaRPr>
          </a:p>
          <a:p>
            <a:pPr lvl="1">
              <a:buNone/>
            </a:pPr>
            <a:r>
              <a:rPr lang="cs-CZ" sz="2400" b="0" dirty="0">
                <a:latin typeface="Arial" pitchFamily="34" charset="0"/>
              </a:rPr>
              <a:t>GR, TU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0" hangingPunct="0">
              <a:defRPr/>
            </a:pPr>
            <a:r>
              <a:rPr lang="cs-CZ" sz="3200" b="1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About</a:t>
            </a:r>
            <a:r>
              <a:rPr lang="cs-CZ" sz="3200" b="1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SCERIN: </a:t>
            </a:r>
            <a:r>
              <a:rPr lang="cs-CZ" sz="3200" b="1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Members</a:t>
            </a:r>
            <a:r>
              <a:rPr lang="cs-CZ" sz="3200" b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200" b="1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cs-CZ" sz="3200" b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200" b="1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observers</a:t>
            </a:r>
            <a:endParaRPr lang="cs-CZ" sz="3200" b="1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GOFC-GOLD 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South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Central</a:t>
            </a:r>
            <a:r>
              <a:rPr lang="cs-CZ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/</a:t>
            </a:r>
            <a:r>
              <a:rPr lang="cs-CZ" sz="2000" b="0" kern="0" dirty="0" err="1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Eastern</a:t>
            </a:r>
            <a:r>
              <a:rPr lang="en-US" sz="2000" b="0" kern="0" dirty="0">
                <a:solidFill>
                  <a:srgbClr val="00CC99">
                    <a:lumMod val="50000"/>
                  </a:srgbClr>
                </a:solidFill>
                <a:latin typeface="Arial" pitchFamily="34" charset="0"/>
              </a:rPr>
              <a:t> European Regional Information Network</a:t>
            </a:r>
          </a:p>
          <a:p>
            <a:pPr eaLnBrk="0" hangingPunct="0">
              <a:defRPr/>
            </a:pPr>
            <a:endParaRPr lang="cs-CZ" sz="3200" b="1" kern="0" dirty="0">
              <a:solidFill>
                <a:srgbClr val="00CC99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0" y="990600"/>
            <a:ext cx="91440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0838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3200" i="0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SCERIN </a:t>
            </a:r>
            <a:r>
              <a:rPr kumimoji="0" lang="cs-CZ" altLang="en-US" sz="3200" i="0" strike="noStrike" kern="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members</a:t>
            </a:r>
            <a:r>
              <a:rPr kumimoji="0" lang="cs-CZ" altLang="en-US" sz="3200" i="0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– permanent, </a:t>
            </a:r>
            <a:r>
              <a:rPr kumimoji="0" lang="cs-CZ" altLang="en-US" sz="3200" i="0" strike="noStrike" kern="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new</a:t>
            </a:r>
            <a:r>
              <a:rPr kumimoji="0" lang="cs-CZ" altLang="en-US" sz="3200" i="0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cs-CZ" altLang="en-US" sz="3200" i="0" strike="noStrike" kern="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coming</a:t>
            </a:r>
            <a:endParaRPr kumimoji="0" lang="cs-CZ" altLang="en-US" sz="3200" i="0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0" y="3429000"/>
            <a:ext cx="91440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0838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3200" i="0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SCERIN </a:t>
            </a:r>
            <a:r>
              <a:rPr kumimoji="0" lang="cs-CZ" altLang="en-US" sz="3200" i="0" strike="noStrike" kern="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observers</a:t>
            </a:r>
            <a:r>
              <a:rPr kumimoji="0" lang="cs-CZ" altLang="en-US" sz="3200" i="0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– </a:t>
            </a:r>
            <a:r>
              <a:rPr kumimoji="0" lang="cs-CZ" altLang="en-US" sz="3200" i="0" strike="noStrike" kern="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can</a:t>
            </a:r>
            <a:r>
              <a:rPr kumimoji="0" lang="cs-CZ" altLang="en-US" sz="3200" i="0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cs-CZ" altLang="en-US" sz="3200" i="0" strike="noStrike" kern="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change</a:t>
            </a:r>
            <a:endParaRPr kumimoji="0" lang="cs-CZ" altLang="en-US" sz="3200" i="0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5029200" y="3886200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None/>
            </a:pPr>
            <a:r>
              <a:rPr lang="cs-CZ" sz="2400" b="0" dirty="0">
                <a:latin typeface="Arial" pitchFamily="34" charset="0"/>
              </a:rPr>
              <a:t>U.S.</a:t>
            </a:r>
          </a:p>
          <a:p>
            <a:pPr lvl="1">
              <a:buNone/>
            </a:pPr>
            <a:r>
              <a:rPr lang="cs-CZ" sz="2400" b="0" dirty="0" err="1">
                <a:latin typeface="Arial" pitchFamily="34" charset="0"/>
              </a:rPr>
              <a:t>Norway</a:t>
            </a:r>
            <a:endParaRPr lang="cs-CZ" sz="2400" b="0" dirty="0">
              <a:latin typeface="Arial" pitchFamily="34" charset="0"/>
            </a:endParaRPr>
          </a:p>
          <a:p>
            <a:pPr lvl="1">
              <a:buNone/>
            </a:pPr>
            <a:r>
              <a:rPr lang="cs-CZ" sz="2400" b="0" dirty="0" err="1">
                <a:latin typeface="Arial" pitchFamily="34" charset="0"/>
              </a:rPr>
              <a:t>Netherland</a:t>
            </a:r>
            <a:endParaRPr lang="cs-CZ" sz="2400" b="0" dirty="0">
              <a:latin typeface="Arial" pitchFamily="34" charset="0"/>
            </a:endParaRPr>
          </a:p>
          <a:p>
            <a:pPr lvl="1">
              <a:buNone/>
            </a:pPr>
            <a:r>
              <a:rPr lang="cs-CZ" sz="2400" b="0" dirty="0" err="1">
                <a:latin typeface="Arial" pitchFamily="34" charset="0"/>
              </a:rPr>
              <a:t>Georgia</a:t>
            </a:r>
            <a:endParaRPr lang="cs-CZ" sz="2400" b="0" dirty="0">
              <a:latin typeface="Arial" pitchFamily="34" charset="0"/>
            </a:endParaRPr>
          </a:p>
          <a:p>
            <a:pPr lvl="1">
              <a:buNone/>
            </a:pPr>
            <a:r>
              <a:rPr lang="cs-CZ" sz="2400" b="0" dirty="0" err="1">
                <a:latin typeface="Arial" pitchFamily="34" charset="0"/>
              </a:rPr>
              <a:t>etc</a:t>
            </a:r>
            <a:r>
              <a:rPr lang="cs-CZ" sz="2400" b="0" dirty="0">
                <a:latin typeface="Arial" pitchFamily="34" charset="0"/>
              </a:rPr>
              <a:t>….</a:t>
            </a:r>
          </a:p>
          <a:p>
            <a:pPr lvl="1">
              <a:buNone/>
            </a:pPr>
            <a:endParaRPr lang="cs-CZ" sz="2400" b="0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Arial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6795</TotalTime>
  <Words>3763</Words>
  <Application>Microsoft Office PowerPoint</Application>
  <PresentationFormat>On-screen Show (4:3)</PresentationFormat>
  <Paragraphs>525</Paragraphs>
  <Slides>43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Courier New</vt:lpstr>
      <vt:lpstr>Lucida Calligraphy</vt:lpstr>
      <vt:lpstr>Times New Roman</vt:lpstr>
      <vt:lpstr>Wingdings</vt:lpstr>
      <vt:lpstr>Default Design</vt:lpstr>
      <vt:lpstr>3_Специальное оформление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Participants</vt:lpstr>
      <vt:lpstr>PowerPoint Presentation</vt:lpstr>
      <vt:lpstr>PowerPoint Presentation</vt:lpstr>
      <vt:lpstr>PowerPoint Presentation</vt:lpstr>
      <vt:lpstr>Formulation of Work Groups: based on regional interests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Towards balanced water regime of Central European landscape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petya</dc:creator>
  <cp:lastModifiedBy>Giorgi Ghambashidze</cp:lastModifiedBy>
  <cp:revision>530</cp:revision>
  <dcterms:created xsi:type="dcterms:W3CDTF">2006-04-27T18:20:32Z</dcterms:created>
  <dcterms:modified xsi:type="dcterms:W3CDTF">2017-09-11T06:49:56Z</dcterms:modified>
</cp:coreProperties>
</file>