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us Adolfo Anaya Acevedo" initials="JAAA" lastIdx="6" clrIdx="0">
    <p:extLst>
      <p:ext uri="{19B8F6BF-5375-455C-9EA6-DF929625EA0E}">
        <p15:presenceInfo xmlns:p15="http://schemas.microsoft.com/office/powerpoint/2012/main" userId="S-1-5-21-1319153949-1417398400-1651833303-15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77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9-12T08:50:26.660" idx="6">
    <p:pos x="1882" y="2650"/>
    <p:text>RESEARCH, new knowledge, scientific publications.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0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2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6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5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2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7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2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0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7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2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Way Forward Highlights – </a:t>
            </a:r>
            <a:r>
              <a:rPr lang="en-US" sz="4400" dirty="0" err="1"/>
              <a:t>RedLaTIF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0" y="1344091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Gerardo L</a:t>
            </a:r>
            <a:r>
              <a:rPr lang="es-MX" sz="3200" dirty="0" err="1"/>
              <a:t>ópez</a:t>
            </a:r>
            <a:r>
              <a:rPr lang="es-MX" sz="3200" dirty="0"/>
              <a:t> Saldaña</a:t>
            </a:r>
          </a:p>
          <a:p>
            <a:pPr algn="ctr"/>
            <a:r>
              <a:rPr lang="es-MX" sz="2000" dirty="0"/>
              <a:t>Assimila (UK)</a:t>
            </a:r>
          </a:p>
          <a:p>
            <a:pPr algn="ctr"/>
            <a:r>
              <a:rPr lang="es-MX" sz="3200" dirty="0"/>
              <a:t> Nicolás A. Mari</a:t>
            </a:r>
          </a:p>
          <a:p>
            <a:pPr algn="ctr"/>
            <a:r>
              <a:rPr lang="es-MX" sz="2000" dirty="0"/>
              <a:t>INTA (Argentina)</a:t>
            </a:r>
          </a:p>
          <a:p>
            <a:pPr algn="ctr"/>
            <a:r>
              <a:rPr lang="es-MX" sz="3200" dirty="0"/>
              <a:t>Jesús Adolfo Anaya Acevedo</a:t>
            </a:r>
          </a:p>
          <a:p>
            <a:pPr algn="ctr"/>
            <a:r>
              <a:rPr lang="es-MX" sz="2000" dirty="0" err="1"/>
              <a:t>University</a:t>
            </a:r>
            <a:r>
              <a:rPr lang="es-MX" sz="2000" dirty="0"/>
              <a:t> of </a:t>
            </a:r>
            <a:r>
              <a:rPr lang="es-MX" sz="2000" dirty="0" err="1"/>
              <a:t>Medellin</a:t>
            </a:r>
            <a:r>
              <a:rPr lang="es-MX" sz="2000" dirty="0"/>
              <a:t> (Colombia)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020" y="5235828"/>
            <a:ext cx="3433746" cy="17168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902" y="6089404"/>
            <a:ext cx="2309644" cy="692893"/>
          </a:xfrm>
          <a:prstGeom prst="rect">
            <a:avLst/>
          </a:prstGeom>
        </p:spPr>
      </p:pic>
      <p:pic>
        <p:nvPicPr>
          <p:cNvPr id="8" name="Picture 7" descr="Description: :start logo-small.jp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295" y="6089403"/>
            <a:ext cx="2326640" cy="6807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477247" y="4312498"/>
            <a:ext cx="4189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GOFC-GOLD Regional Networks Summit</a:t>
            </a:r>
          </a:p>
          <a:p>
            <a:pPr algn="ctr"/>
            <a:r>
              <a:rPr lang="en-GB" dirty="0"/>
              <a:t>Tbilisi, Georgia</a:t>
            </a:r>
          </a:p>
          <a:p>
            <a:pPr algn="ctr"/>
            <a:r>
              <a:rPr lang="en-GB" dirty="0"/>
              <a:t>13-16th 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94744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/>
              <a:t>RedLaTIF</a:t>
            </a:r>
            <a:r>
              <a:rPr lang="en-US" sz="4400" dirty="0"/>
              <a:t> – Oncoming years focus</a:t>
            </a:r>
          </a:p>
        </p:txBody>
      </p:sp>
      <p:sp>
        <p:nvSpPr>
          <p:cNvPr id="5" name="Rectangle 4"/>
          <p:cNvSpPr/>
          <p:nvPr/>
        </p:nvSpPr>
        <p:spPr>
          <a:xfrm>
            <a:off x="595423" y="963248"/>
            <a:ext cx="797441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Cloud-based fire products generation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BA mapping algorithm for high-resolution data</a:t>
            </a:r>
          </a:p>
          <a:p>
            <a:pPr marL="1257300" lvl="2" indent="-342900">
              <a:buFontTx/>
              <a:buChar char="-"/>
            </a:pPr>
            <a:r>
              <a:rPr lang="en-US" sz="2400" dirty="0"/>
              <a:t>Landsat 8, Sentinel 2</a:t>
            </a:r>
          </a:p>
          <a:p>
            <a:pPr marL="1257300" lvl="2" indent="-342900">
              <a:buFontTx/>
              <a:buChar char="-"/>
            </a:pPr>
            <a:r>
              <a:rPr lang="en-US" sz="2400" dirty="0"/>
              <a:t>Google Earth Engine semi-automated processing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Assessment/validation of generated products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Beyond BA</a:t>
            </a:r>
          </a:p>
          <a:p>
            <a:pPr marL="800100" lvl="1" indent="-342900">
              <a:buFontTx/>
              <a:buChar char="-"/>
            </a:pPr>
            <a:r>
              <a:rPr lang="en-US" sz="2400" i="1" dirty="0" err="1"/>
              <a:t>fcc</a:t>
            </a:r>
            <a:r>
              <a:rPr lang="en-US" sz="2400" dirty="0"/>
              <a:t> (fire/combustion completeness)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Vegetation recovery rate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 Emissions due to biomass burning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Training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Regional workshops (thank you START!)</a:t>
            </a:r>
          </a:p>
          <a:p>
            <a:pPr marL="800100" lvl="1" indent="-342900">
              <a:buFontTx/>
              <a:buChar char="-"/>
            </a:pPr>
            <a:r>
              <a:rPr lang="en-US" sz="2400" dirty="0" err="1"/>
              <a:t>iPython</a:t>
            </a:r>
            <a:r>
              <a:rPr lang="en-US" sz="2400" dirty="0"/>
              <a:t> notebooks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Diversifications of activities 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Land Cover – agricultural fires, fuel mapping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Forest degradation</a:t>
            </a:r>
          </a:p>
        </p:txBody>
      </p:sp>
    </p:spTree>
    <p:extLst>
      <p:ext uri="{BB962C8B-B14F-4D97-AF65-F5344CB8AC3E}">
        <p14:creationId xmlns:p14="http://schemas.microsoft.com/office/powerpoint/2010/main" val="4050976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/>
              <a:t>RedLaTIF</a:t>
            </a:r>
            <a:r>
              <a:rPr lang="en-US" sz="4400" dirty="0"/>
              <a:t> – Stakeholders &amp; audience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748244" y="991178"/>
            <a:ext cx="76622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Institutions in charge of fire management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Active engagement in Brazil, Mexico, Chile, Bolivia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Joint activities with other networks (e.g. GWFN )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Protected/conservation areas agencies</a:t>
            </a:r>
          </a:p>
          <a:p>
            <a:pPr marL="1257300" lvl="2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Forest services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More than users</a:t>
            </a:r>
          </a:p>
          <a:p>
            <a:pPr marL="1257300" lvl="2" indent="-342900">
              <a:buFontTx/>
              <a:buChar char="-"/>
            </a:pPr>
            <a:r>
              <a:rPr lang="en-US" sz="2400" dirty="0"/>
              <a:t>Fire products validation</a:t>
            </a:r>
          </a:p>
          <a:p>
            <a:pPr marL="1257300" lvl="2" indent="-342900">
              <a:buFontTx/>
              <a:buChar char="-"/>
            </a:pPr>
            <a:r>
              <a:rPr lang="en-US" sz="2400" dirty="0"/>
              <a:t>Fuel moisture field data</a:t>
            </a:r>
          </a:p>
          <a:p>
            <a:pPr marL="800100" lvl="1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Civil protection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Near-real time alerts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Emissions early warnings</a:t>
            </a:r>
          </a:p>
          <a:p>
            <a:pPr marL="1257300" lvl="2" indent="-342900">
              <a:buFontTx/>
              <a:buChar char="-"/>
            </a:pPr>
            <a:r>
              <a:rPr lang="en-US" sz="2400" dirty="0"/>
              <a:t>Seasonal</a:t>
            </a:r>
          </a:p>
          <a:p>
            <a:pPr marL="1257300" lvl="2" indent="-342900">
              <a:buFontTx/>
              <a:buChar char="-"/>
            </a:pPr>
            <a:r>
              <a:rPr lang="en-US" sz="2400" dirty="0"/>
              <a:t>Short-range forecast</a:t>
            </a:r>
          </a:p>
        </p:txBody>
      </p:sp>
    </p:spTree>
    <p:extLst>
      <p:ext uri="{BB962C8B-B14F-4D97-AF65-F5344CB8AC3E}">
        <p14:creationId xmlns:p14="http://schemas.microsoft.com/office/powerpoint/2010/main" val="52972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/>
              <a:t>RedLaTIF</a:t>
            </a:r>
            <a:r>
              <a:rPr lang="en-US" sz="4400" dirty="0"/>
              <a:t> – Funding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265813" y="872288"/>
            <a:ext cx="861646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UK Space Agency -- International Partnership </a:t>
            </a:r>
            <a:r>
              <a:rPr lang="en-US" sz="2400" dirty="0" err="1"/>
              <a:t>Programme</a:t>
            </a:r>
            <a:r>
              <a:rPr lang="en-US" sz="2400" dirty="0"/>
              <a:t> (IPP)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Fire-Smoke-Health-&amp;-</a:t>
            </a:r>
            <a:r>
              <a:rPr lang="en-US" sz="2400" dirty="0" err="1"/>
              <a:t>EnviRonment</a:t>
            </a:r>
            <a:r>
              <a:rPr lang="en-US" sz="2400" dirty="0"/>
              <a:t> (</a:t>
            </a:r>
            <a:r>
              <a:rPr lang="en-US" sz="2400" b="1" dirty="0" err="1"/>
              <a:t>FISHEr</a:t>
            </a:r>
            <a:r>
              <a:rPr lang="en-US" sz="2400" dirty="0"/>
              <a:t>) – </a:t>
            </a:r>
            <a:r>
              <a:rPr lang="en-US" sz="1600" dirty="0"/>
              <a:t>3-year project</a:t>
            </a:r>
            <a:endParaRPr lang="en-US" sz="2400" dirty="0"/>
          </a:p>
          <a:p>
            <a:pPr marL="1257300" lvl="2" indent="-342900">
              <a:buFontTx/>
              <a:buChar char="-"/>
            </a:pPr>
            <a:r>
              <a:rPr lang="en-US" sz="2400" dirty="0"/>
              <a:t>Fire risk probabilistic early warning system</a:t>
            </a:r>
          </a:p>
          <a:p>
            <a:pPr marL="1714500" lvl="3" indent="-342900">
              <a:buFontTx/>
              <a:buChar char="-"/>
            </a:pPr>
            <a:r>
              <a:rPr lang="en-US" sz="2400" dirty="0"/>
              <a:t>Use of Ensemble Prediction System (EPS)</a:t>
            </a:r>
          </a:p>
          <a:p>
            <a:pPr marL="1714500" lvl="3" indent="-342900">
              <a:buFontTx/>
              <a:buChar char="-"/>
            </a:pPr>
            <a:r>
              <a:rPr lang="en-US" sz="2400" dirty="0"/>
              <a:t>Short &amp; medium range fire risk forecast</a:t>
            </a:r>
          </a:p>
          <a:p>
            <a:pPr marL="1714500" lvl="3" indent="-342900">
              <a:buFontTx/>
              <a:buChar char="-"/>
            </a:pPr>
            <a:r>
              <a:rPr lang="en-US" sz="2400" dirty="0"/>
              <a:t>Emissions alerts</a:t>
            </a:r>
          </a:p>
          <a:p>
            <a:pPr marL="1257300" lvl="2" indent="-342900">
              <a:buFontTx/>
              <a:buChar char="-"/>
            </a:pPr>
            <a:r>
              <a:rPr lang="en-US" sz="2400" dirty="0"/>
              <a:t>Working with SEARRIN in Southeast Asia!</a:t>
            </a:r>
          </a:p>
          <a:p>
            <a:pPr marL="1257300" lvl="2" indent="-342900">
              <a:buFontTx/>
              <a:buChar char="-"/>
            </a:pPr>
            <a:r>
              <a:rPr lang="en-US" sz="2400" dirty="0"/>
              <a:t>~£1M requested for </a:t>
            </a:r>
            <a:r>
              <a:rPr lang="en-US" sz="2400" dirty="0" err="1"/>
              <a:t>RedLaTIF</a:t>
            </a:r>
            <a:r>
              <a:rPr lang="en-US" sz="2400" dirty="0"/>
              <a:t> partners</a:t>
            </a:r>
          </a:p>
          <a:p>
            <a:pPr marL="1257300" lvl="2" indent="-342900">
              <a:buFontTx/>
              <a:buChar char="-"/>
            </a:pPr>
            <a:r>
              <a:rPr lang="en-US" sz="2400" dirty="0"/>
              <a:t>Focused on tackling specific SDGs</a:t>
            </a:r>
          </a:p>
          <a:p>
            <a:pPr marL="342900" indent="-342900">
              <a:buFontTx/>
              <a:buChar char="-"/>
            </a:pPr>
            <a:endParaRPr lang="en-US" sz="800" dirty="0"/>
          </a:p>
          <a:p>
            <a:pPr marL="342900" indent="-342900">
              <a:buFontTx/>
              <a:buChar char="-"/>
            </a:pPr>
            <a:r>
              <a:rPr lang="en-US" sz="2400" dirty="0"/>
              <a:t>International network creation call in Chile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Led by University of Magallanes</a:t>
            </a:r>
          </a:p>
          <a:p>
            <a:pPr marL="800100" lvl="1" indent="-342900">
              <a:buFontTx/>
              <a:buChar char="-"/>
            </a:pPr>
            <a:r>
              <a:rPr lang="en-US" sz="2400" dirty="0" err="1"/>
              <a:t>RedLaTIF</a:t>
            </a:r>
            <a:r>
              <a:rPr lang="en-US" sz="2400" dirty="0"/>
              <a:t> researchers giving a 10-day hands-on workshops and training for local and regional users and stakeholders of EO data products</a:t>
            </a:r>
          </a:p>
          <a:p>
            <a:pPr marL="342900" indent="-342900">
              <a:buFontTx/>
              <a:buChar char="-"/>
            </a:pPr>
            <a:endParaRPr lang="en-US" sz="800" dirty="0"/>
          </a:p>
          <a:p>
            <a:pPr marL="342900" indent="-342900">
              <a:buFontTx/>
              <a:buChar char="-"/>
            </a:pPr>
            <a:r>
              <a:rPr lang="en-US" sz="2400" dirty="0"/>
              <a:t>COLCIENCIAS in Colombia and CONICYT in Chile</a:t>
            </a:r>
          </a:p>
        </p:txBody>
      </p:sp>
    </p:spTree>
    <p:extLst>
      <p:ext uri="{BB962C8B-B14F-4D97-AF65-F5344CB8AC3E}">
        <p14:creationId xmlns:p14="http://schemas.microsoft.com/office/powerpoint/2010/main" val="393627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24000" y="1"/>
            <a:ext cx="12192000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Way Forward Highlights – </a:t>
            </a:r>
            <a:r>
              <a:rPr lang="en-US" sz="4400" dirty="0" err="1"/>
              <a:t>RedLaTIF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514327" y="1246357"/>
            <a:ext cx="76622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Way forward: vision for the coming years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800100" lvl="1" indent="-342900">
              <a:buFontTx/>
              <a:buChar char="-"/>
            </a:pPr>
            <a:r>
              <a:rPr lang="en-US" sz="2400" dirty="0"/>
              <a:t>Ensure the network can get funding such that activities can move forward steadily</a:t>
            </a:r>
          </a:p>
          <a:p>
            <a:pPr marL="800100" lvl="1" indent="-342900">
              <a:buFontTx/>
              <a:buChar char="-"/>
            </a:pPr>
            <a:endParaRPr lang="en-US" sz="2400" dirty="0"/>
          </a:p>
          <a:p>
            <a:pPr marL="800100" lvl="1" indent="-342900">
              <a:buFontTx/>
              <a:buChar char="-"/>
            </a:pPr>
            <a:r>
              <a:rPr lang="en-US" sz="2400" dirty="0"/>
              <a:t>Conduct research in different countries aimed to incorporate more </a:t>
            </a:r>
            <a:r>
              <a:rPr lang="en-US" sz="2400" u="sng" dirty="0"/>
              <a:t>active</a:t>
            </a:r>
            <a:r>
              <a:rPr lang="en-US" sz="2400" dirty="0"/>
              <a:t> members and solve specific environmental issues in Latin America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Be a referent in Latin America in terms of capacity building and technology transfer</a:t>
            </a:r>
          </a:p>
          <a:p>
            <a:pPr marL="1257300" lvl="2" indent="-342900">
              <a:buFontTx/>
              <a:buChar char="-"/>
            </a:pPr>
            <a:r>
              <a:rPr lang="en-US" sz="2400" dirty="0"/>
              <a:t>EO data processing</a:t>
            </a:r>
          </a:p>
          <a:p>
            <a:pPr marL="1257300" lvl="2" indent="-342900">
              <a:buFontTx/>
              <a:buChar char="-"/>
            </a:pPr>
            <a:r>
              <a:rPr lang="en-US" sz="2400" dirty="0"/>
              <a:t>Products validation</a:t>
            </a:r>
          </a:p>
          <a:p>
            <a:pPr marL="1257300" lvl="2" indent="-342900">
              <a:buFontTx/>
              <a:buChar char="-"/>
            </a:pPr>
            <a:r>
              <a:rPr lang="en-US" sz="2400" dirty="0"/>
              <a:t>Training and HR development</a:t>
            </a:r>
          </a:p>
          <a:p>
            <a:pPr marL="800100" lvl="1" indent="-342900">
              <a:buFontTx/>
              <a:buChar char="-"/>
            </a:pPr>
            <a:endParaRPr lang="en-US" sz="2400" dirty="0"/>
          </a:p>
          <a:p>
            <a:pPr marL="800100" lvl="1" indent="-3429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4159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336</Words>
  <Application>Microsoft Office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Vadrevu, Krishna, P. (MSFC-ZP11)</dc:creator>
  <cp:lastModifiedBy>Gerardo Lopez Saldana</cp:lastModifiedBy>
  <cp:revision>36</cp:revision>
  <dcterms:created xsi:type="dcterms:W3CDTF">2017-08-28T15:51:32Z</dcterms:created>
  <dcterms:modified xsi:type="dcterms:W3CDTF">2017-09-15T03:50:32Z</dcterms:modified>
</cp:coreProperties>
</file>