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2" r:id="rId4"/>
    <p:sldId id="261" r:id="rId5"/>
    <p:sldId id="267" r:id="rId6"/>
    <p:sldId id="257" r:id="rId7"/>
    <p:sldId id="264" r:id="rId8"/>
    <p:sldId id="258" r:id="rId9"/>
    <p:sldId id="259" r:id="rId10"/>
    <p:sldId id="260" r:id="rId11"/>
    <p:sldId id="263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4"/>
    <p:restoredTop sz="94675"/>
  </p:normalViewPr>
  <p:slideViewPr>
    <p:cSldViewPr snapToGrid="0" snapToObjects="1">
      <p:cViewPr>
        <p:scale>
          <a:sx n="103" d="100"/>
          <a:sy n="103" d="100"/>
        </p:scale>
        <p:origin x="-80" y="2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3BD0F-F0EE-174B-8237-02717EEFC8E3}" type="doc">
      <dgm:prSet loTypeId="urn:microsoft.com/office/officeart/2005/8/layout/cycle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73DA59-9F89-3646-8E08-94D75278918C}">
      <dgm:prSet custT="1"/>
      <dgm:spPr/>
      <dgm:t>
        <a:bodyPr/>
        <a:lstStyle/>
        <a:p>
          <a:pPr rtl="0"/>
          <a:r>
            <a:rPr lang="en-US" sz="2400" b="1" u="sng" dirty="0" smtClean="0"/>
            <a:t>Data Initiative, </a:t>
          </a:r>
          <a:r>
            <a:rPr lang="en-US" sz="2400" dirty="0" smtClean="0"/>
            <a:t>Advanced Institutes on data and analysis</a:t>
          </a:r>
          <a:endParaRPr lang="en-US" sz="2400" dirty="0"/>
        </a:p>
      </dgm:t>
    </dgm:pt>
    <dgm:pt modelId="{3690A893-2D6B-D542-B855-61FCAE950D36}" type="parTrans" cxnId="{F82CF8B5-C209-D140-9174-20F3DFFF7519}">
      <dgm:prSet/>
      <dgm:spPr/>
      <dgm:t>
        <a:bodyPr/>
        <a:lstStyle/>
        <a:p>
          <a:endParaRPr lang="en-US"/>
        </a:p>
      </dgm:t>
    </dgm:pt>
    <dgm:pt modelId="{A81698A9-126D-A74F-87E4-A98EB742725B}" type="sibTrans" cxnId="{F82CF8B5-C209-D140-9174-20F3DFFF7519}">
      <dgm:prSet/>
      <dgm:spPr/>
      <dgm:t>
        <a:bodyPr/>
        <a:lstStyle/>
        <a:p>
          <a:endParaRPr lang="en-US"/>
        </a:p>
      </dgm:t>
    </dgm:pt>
    <dgm:pt modelId="{53ED6074-D7A2-F148-A0A5-B934B85437DE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en-US" sz="2800" smtClean="0"/>
            <a:t>Partners: EROS, BU</a:t>
          </a:r>
          <a:endParaRPr lang="en-US" sz="2800"/>
        </a:p>
      </dgm:t>
    </dgm:pt>
    <dgm:pt modelId="{37B63156-F9E9-9548-979D-AA4130CD869F}" type="parTrans" cxnId="{C875157D-B588-1E4E-AEDF-697C3EE2B053}">
      <dgm:prSet/>
      <dgm:spPr/>
      <dgm:t>
        <a:bodyPr/>
        <a:lstStyle/>
        <a:p>
          <a:endParaRPr lang="en-US"/>
        </a:p>
      </dgm:t>
    </dgm:pt>
    <dgm:pt modelId="{28698B43-8D1A-9448-930F-75C7BBC2D94C}" type="sibTrans" cxnId="{C875157D-B588-1E4E-AEDF-697C3EE2B053}">
      <dgm:prSet/>
      <dgm:spPr/>
      <dgm:t>
        <a:bodyPr/>
        <a:lstStyle/>
        <a:p>
          <a:endParaRPr lang="en-US"/>
        </a:p>
      </dgm:t>
    </dgm:pt>
    <dgm:pt modelId="{23A75D99-AEC1-9E49-9BD3-194EA7EE0033}">
      <dgm:prSet custT="1"/>
      <dgm:spPr/>
      <dgm:t>
        <a:bodyPr/>
        <a:lstStyle/>
        <a:p>
          <a:pPr rtl="0"/>
          <a:r>
            <a:rPr lang="en-US" sz="2400" b="1" u="sng" dirty="0" smtClean="0"/>
            <a:t>Partnership</a:t>
          </a:r>
          <a:r>
            <a:rPr lang="en-US" sz="2400" dirty="0" smtClean="0"/>
            <a:t> </a:t>
          </a:r>
          <a:r>
            <a:rPr lang="en-US" sz="2400" dirty="0" err="1" smtClean="0"/>
            <a:t>Enhancem-ent</a:t>
          </a:r>
          <a:r>
            <a:rPr lang="en-US" sz="2400" dirty="0" smtClean="0"/>
            <a:t> Awards  (</a:t>
          </a:r>
          <a:r>
            <a:rPr lang="en-US" sz="2400" b="1" dirty="0" smtClean="0"/>
            <a:t>visiting scientists</a:t>
          </a:r>
          <a:r>
            <a:rPr lang="en-US" sz="2400" dirty="0" smtClean="0"/>
            <a:t>)</a:t>
          </a:r>
          <a:endParaRPr lang="en-US" sz="2400" dirty="0"/>
        </a:p>
      </dgm:t>
    </dgm:pt>
    <dgm:pt modelId="{60E20E6D-AC6B-914D-8976-6A341569D460}" type="parTrans" cxnId="{71B70C5D-238E-2643-A6B3-DC4D0DDFC3DB}">
      <dgm:prSet/>
      <dgm:spPr/>
      <dgm:t>
        <a:bodyPr/>
        <a:lstStyle/>
        <a:p>
          <a:endParaRPr lang="en-US"/>
        </a:p>
      </dgm:t>
    </dgm:pt>
    <dgm:pt modelId="{47D11EE1-670D-9E49-A638-5C1C44363794}" type="sibTrans" cxnId="{71B70C5D-238E-2643-A6B3-DC4D0DDFC3DB}">
      <dgm:prSet/>
      <dgm:spPr/>
      <dgm:t>
        <a:bodyPr/>
        <a:lstStyle/>
        <a:p>
          <a:endParaRPr lang="en-US"/>
        </a:p>
      </dgm:t>
    </dgm:pt>
    <dgm:pt modelId="{366C6580-BDA6-F34A-8539-ADF7F94EC149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en-US" sz="2400" dirty="0" smtClean="0"/>
            <a:t>Partners: MD</a:t>
          </a:r>
          <a:endParaRPr lang="en-US" sz="2400" dirty="0"/>
        </a:p>
      </dgm:t>
    </dgm:pt>
    <dgm:pt modelId="{C4A3CDA9-2931-5D48-8EBE-B1F4E1AF50F1}" type="parTrans" cxnId="{05281EFE-F0CA-D444-B946-9BA695D1DA72}">
      <dgm:prSet/>
      <dgm:spPr/>
      <dgm:t>
        <a:bodyPr/>
        <a:lstStyle/>
        <a:p>
          <a:endParaRPr lang="en-US"/>
        </a:p>
      </dgm:t>
    </dgm:pt>
    <dgm:pt modelId="{B7F82003-A045-9143-A5E6-47CFA4EE5519}" type="sibTrans" cxnId="{05281EFE-F0CA-D444-B946-9BA695D1DA72}">
      <dgm:prSet/>
      <dgm:spPr/>
      <dgm:t>
        <a:bodyPr/>
        <a:lstStyle/>
        <a:p>
          <a:endParaRPr lang="en-US"/>
        </a:p>
      </dgm:t>
    </dgm:pt>
    <dgm:pt modelId="{1F02A5C0-104F-DE42-8CC7-1F7DA1488051}">
      <dgm:prSet custT="1"/>
      <dgm:spPr/>
      <dgm:t>
        <a:bodyPr/>
        <a:lstStyle/>
        <a:p>
          <a:pPr rtl="0"/>
          <a:r>
            <a:rPr lang="en-US" sz="2400" b="1" u="sng" dirty="0" smtClean="0"/>
            <a:t>RN-Regional Network Workshops</a:t>
          </a:r>
          <a:endParaRPr lang="en-US" sz="2400" b="1" u="sng" dirty="0"/>
        </a:p>
      </dgm:t>
    </dgm:pt>
    <dgm:pt modelId="{28122ADE-1400-F94C-A5DC-376105A7AB2F}" type="parTrans" cxnId="{2051C657-DD53-F147-936F-CD7A586F6D56}">
      <dgm:prSet/>
      <dgm:spPr/>
      <dgm:t>
        <a:bodyPr/>
        <a:lstStyle/>
        <a:p>
          <a:endParaRPr lang="en-US"/>
        </a:p>
      </dgm:t>
    </dgm:pt>
    <dgm:pt modelId="{EE857B47-0392-CF43-9FD2-76D454847625}" type="sibTrans" cxnId="{2051C657-DD53-F147-936F-CD7A586F6D56}">
      <dgm:prSet/>
      <dgm:spPr/>
      <dgm:t>
        <a:bodyPr/>
        <a:lstStyle/>
        <a:p>
          <a:endParaRPr lang="en-US"/>
        </a:p>
      </dgm:t>
    </dgm:pt>
    <dgm:pt modelId="{77A06A90-A300-F143-B5D8-6BF401305AD6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z="2400" dirty="0" smtClean="0"/>
            <a:t>     NASA; NOAA; UMD; Universities in host countries.</a:t>
          </a:r>
          <a:endParaRPr lang="en-US" sz="2400" dirty="0"/>
        </a:p>
      </dgm:t>
    </dgm:pt>
    <dgm:pt modelId="{1290C325-148E-844C-845E-7304883FAA60}" type="parTrans" cxnId="{13E79F96-5FDD-A34C-AFD3-28321F9F1FE9}">
      <dgm:prSet/>
      <dgm:spPr/>
      <dgm:t>
        <a:bodyPr/>
        <a:lstStyle/>
        <a:p>
          <a:endParaRPr lang="en-US"/>
        </a:p>
      </dgm:t>
    </dgm:pt>
    <dgm:pt modelId="{B10F756A-15CE-5548-94DB-494B75434CD3}" type="sibTrans" cxnId="{13E79F96-5FDD-A34C-AFD3-28321F9F1FE9}">
      <dgm:prSet/>
      <dgm:spPr/>
      <dgm:t>
        <a:bodyPr/>
        <a:lstStyle/>
        <a:p>
          <a:endParaRPr lang="en-US"/>
        </a:p>
      </dgm:t>
    </dgm:pt>
    <dgm:pt modelId="{8CD2E3BF-C48C-9A43-870B-17F0E937F3B8}">
      <dgm:prSet custT="1"/>
      <dgm:spPr/>
      <dgm:t>
        <a:bodyPr/>
        <a:lstStyle/>
        <a:p>
          <a:pPr rtl="0"/>
          <a:endParaRPr lang="en-US" sz="2400" dirty="0" smtClean="0"/>
        </a:p>
        <a:p>
          <a:pPr rtl="0"/>
          <a:r>
            <a:rPr lang="en-US" sz="2400" b="1" u="sng" dirty="0" smtClean="0"/>
            <a:t>Support for Scientists (RNs) to attend Intl. Conferences</a:t>
          </a:r>
          <a:endParaRPr lang="en-US" sz="2400" b="1" u="sng" dirty="0"/>
        </a:p>
      </dgm:t>
    </dgm:pt>
    <dgm:pt modelId="{4C173D54-57C3-8A46-B38A-62B80E3DD013}" type="parTrans" cxnId="{58A46933-51FA-074F-886C-090A62816D72}">
      <dgm:prSet/>
      <dgm:spPr/>
      <dgm:t>
        <a:bodyPr/>
        <a:lstStyle/>
        <a:p>
          <a:endParaRPr lang="en-US"/>
        </a:p>
      </dgm:t>
    </dgm:pt>
    <dgm:pt modelId="{5394BF9C-487F-A642-A1CE-A2C258A9205F}" type="sibTrans" cxnId="{58A46933-51FA-074F-886C-090A62816D72}">
      <dgm:prSet/>
      <dgm:spPr/>
      <dgm:t>
        <a:bodyPr/>
        <a:lstStyle/>
        <a:p>
          <a:endParaRPr lang="en-US"/>
        </a:p>
      </dgm:t>
    </dgm:pt>
    <dgm:pt modelId="{79EA5F76-0CE4-634E-9805-A474F160326E}">
      <dgm:prSet/>
      <dgm:spPr/>
      <dgm:t>
        <a:bodyPr/>
        <a:lstStyle/>
        <a:p>
          <a:endParaRPr lang="en-US"/>
        </a:p>
      </dgm:t>
    </dgm:pt>
    <dgm:pt modelId="{D18364F8-52D9-8446-B75F-04B6C48E9056}" type="parTrans" cxnId="{B4B83CCB-BD41-B141-AAD8-B8861E85A1D4}">
      <dgm:prSet/>
      <dgm:spPr/>
      <dgm:t>
        <a:bodyPr/>
        <a:lstStyle/>
        <a:p>
          <a:endParaRPr lang="en-US"/>
        </a:p>
      </dgm:t>
    </dgm:pt>
    <dgm:pt modelId="{C4408FE5-AB0B-7145-9763-2504095D1D9E}" type="sibTrans" cxnId="{B4B83CCB-BD41-B141-AAD8-B8861E85A1D4}">
      <dgm:prSet/>
      <dgm:spPr/>
      <dgm:t>
        <a:bodyPr/>
        <a:lstStyle/>
        <a:p>
          <a:endParaRPr lang="en-US"/>
        </a:p>
      </dgm:t>
    </dgm:pt>
    <dgm:pt modelId="{C4AF784C-E38F-F844-9EB3-0EBDDAE22537}">
      <dgm:prSet/>
      <dgm:spPr/>
      <dgm:t>
        <a:bodyPr/>
        <a:lstStyle/>
        <a:p>
          <a:endParaRPr lang="en-US"/>
        </a:p>
      </dgm:t>
    </dgm:pt>
    <dgm:pt modelId="{6AE92AD9-3982-1B43-A859-96B39140A6F4}" type="parTrans" cxnId="{3574D736-CE19-2349-981E-4CB423770035}">
      <dgm:prSet/>
      <dgm:spPr/>
      <dgm:t>
        <a:bodyPr/>
        <a:lstStyle/>
        <a:p>
          <a:endParaRPr lang="en-US"/>
        </a:p>
      </dgm:t>
    </dgm:pt>
    <dgm:pt modelId="{78844242-399B-5E49-B1DC-F33F1D2FDA4F}" type="sibTrans" cxnId="{3574D736-CE19-2349-981E-4CB423770035}">
      <dgm:prSet/>
      <dgm:spPr/>
      <dgm:t>
        <a:bodyPr/>
        <a:lstStyle/>
        <a:p>
          <a:endParaRPr lang="en-US"/>
        </a:p>
      </dgm:t>
    </dgm:pt>
    <dgm:pt modelId="{2A4B5B0D-1DA6-5E46-AAB4-220A61C0E23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 smtClean="0"/>
            <a:t>GOFC/Non-GOFC Science meetings</a:t>
          </a:r>
          <a:endParaRPr lang="en-US" sz="2800" dirty="0"/>
        </a:p>
      </dgm:t>
    </dgm:pt>
    <dgm:pt modelId="{61705445-4311-A944-834E-B81073D97E61}" type="parTrans" cxnId="{8AD75087-AA59-AC42-992A-EFFD8237FCBD}">
      <dgm:prSet/>
      <dgm:spPr/>
      <dgm:t>
        <a:bodyPr/>
        <a:lstStyle/>
        <a:p>
          <a:endParaRPr lang="en-US"/>
        </a:p>
      </dgm:t>
    </dgm:pt>
    <dgm:pt modelId="{B047F6E7-E197-9D44-A1B9-7D11DDA32EA3}" type="sibTrans" cxnId="{8AD75087-AA59-AC42-992A-EFFD8237FCBD}">
      <dgm:prSet/>
      <dgm:spPr/>
      <dgm:t>
        <a:bodyPr/>
        <a:lstStyle/>
        <a:p>
          <a:endParaRPr lang="en-US"/>
        </a:p>
      </dgm:t>
    </dgm:pt>
    <dgm:pt modelId="{5836C279-0E3F-8F4E-A7C3-5CE4A4ECC1AE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en-US" sz="2400" dirty="0" smtClean="0"/>
            <a:t>More south-south</a:t>
          </a:r>
          <a:endParaRPr lang="en-US" sz="2400" dirty="0"/>
        </a:p>
      </dgm:t>
    </dgm:pt>
    <dgm:pt modelId="{1B4DDABE-E51D-7343-B422-D03238326411}" type="parTrans" cxnId="{8E771A2C-669A-1A41-9FE8-28FEF4A0A5F0}">
      <dgm:prSet/>
      <dgm:spPr/>
      <dgm:t>
        <a:bodyPr/>
        <a:lstStyle/>
        <a:p>
          <a:endParaRPr lang="en-US"/>
        </a:p>
      </dgm:t>
    </dgm:pt>
    <dgm:pt modelId="{78D2566C-31DA-684D-8808-F5B5274CF1A8}" type="sibTrans" cxnId="{8E771A2C-669A-1A41-9FE8-28FEF4A0A5F0}">
      <dgm:prSet/>
      <dgm:spPr/>
      <dgm:t>
        <a:bodyPr/>
        <a:lstStyle/>
        <a:p>
          <a:endParaRPr lang="en-US"/>
        </a:p>
      </dgm:t>
    </dgm:pt>
    <dgm:pt modelId="{059EFC8D-B16E-6A47-BC3E-777F11624639}" type="pres">
      <dgm:prSet presAssocID="{EAA3BD0F-F0EE-174B-8237-02717EEFC8E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CA7B6D-5954-0A4E-9955-8CD763EE6181}" type="pres">
      <dgm:prSet presAssocID="{EAA3BD0F-F0EE-174B-8237-02717EEFC8E3}" presName="children" presStyleCnt="0"/>
      <dgm:spPr/>
    </dgm:pt>
    <dgm:pt modelId="{1020A5EC-D070-6D41-B908-D1F5E8D4E31F}" type="pres">
      <dgm:prSet presAssocID="{EAA3BD0F-F0EE-174B-8237-02717EEFC8E3}" presName="child1group" presStyleCnt="0"/>
      <dgm:spPr/>
    </dgm:pt>
    <dgm:pt modelId="{C09604D9-B0A2-944E-9F9F-98E3C74F24AB}" type="pres">
      <dgm:prSet presAssocID="{EAA3BD0F-F0EE-174B-8237-02717EEFC8E3}" presName="child1" presStyleLbl="bgAcc1" presStyleIdx="0" presStyleCnt="4"/>
      <dgm:spPr/>
      <dgm:t>
        <a:bodyPr/>
        <a:lstStyle/>
        <a:p>
          <a:endParaRPr lang="en-US"/>
        </a:p>
      </dgm:t>
    </dgm:pt>
    <dgm:pt modelId="{004D3E6D-D4AA-0D43-B749-7F0272A06D8C}" type="pres">
      <dgm:prSet presAssocID="{EAA3BD0F-F0EE-174B-8237-02717EEFC8E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59A71-85F5-E14F-89B8-3935852A8AB2}" type="pres">
      <dgm:prSet presAssocID="{EAA3BD0F-F0EE-174B-8237-02717EEFC8E3}" presName="child2group" presStyleCnt="0"/>
      <dgm:spPr/>
    </dgm:pt>
    <dgm:pt modelId="{A795D7BE-5B4F-8248-84C8-D272797B4B0B}" type="pres">
      <dgm:prSet presAssocID="{EAA3BD0F-F0EE-174B-8237-02717EEFC8E3}" presName="child2" presStyleLbl="bgAcc1" presStyleIdx="1" presStyleCnt="4"/>
      <dgm:spPr/>
      <dgm:t>
        <a:bodyPr/>
        <a:lstStyle/>
        <a:p>
          <a:endParaRPr lang="en-US"/>
        </a:p>
      </dgm:t>
    </dgm:pt>
    <dgm:pt modelId="{AD4C2964-39D1-804B-A9E5-2488E7B1AF2D}" type="pres">
      <dgm:prSet presAssocID="{EAA3BD0F-F0EE-174B-8237-02717EEFC8E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F2EFA-884E-2449-B302-4EDBF6A1B64B}" type="pres">
      <dgm:prSet presAssocID="{EAA3BD0F-F0EE-174B-8237-02717EEFC8E3}" presName="child3group" presStyleCnt="0"/>
      <dgm:spPr/>
    </dgm:pt>
    <dgm:pt modelId="{C12D8A2F-5B9F-7B49-9643-25EB1E0779E7}" type="pres">
      <dgm:prSet presAssocID="{EAA3BD0F-F0EE-174B-8237-02717EEFC8E3}" presName="child3" presStyleLbl="bgAcc1" presStyleIdx="2" presStyleCnt="4" custScaleX="137337"/>
      <dgm:spPr/>
      <dgm:t>
        <a:bodyPr/>
        <a:lstStyle/>
        <a:p>
          <a:endParaRPr lang="en-US"/>
        </a:p>
      </dgm:t>
    </dgm:pt>
    <dgm:pt modelId="{29214ABB-6AC8-A648-A2A6-4FE1040D80F9}" type="pres">
      <dgm:prSet presAssocID="{EAA3BD0F-F0EE-174B-8237-02717EEFC8E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FB29E-6AD3-054A-92B5-4331E3308107}" type="pres">
      <dgm:prSet presAssocID="{EAA3BD0F-F0EE-174B-8237-02717EEFC8E3}" presName="child4group" presStyleCnt="0"/>
      <dgm:spPr/>
    </dgm:pt>
    <dgm:pt modelId="{26A2EA35-5A49-0F4F-B493-1B4EA5BAE594}" type="pres">
      <dgm:prSet presAssocID="{EAA3BD0F-F0EE-174B-8237-02717EEFC8E3}" presName="child4" presStyleLbl="bgAcc1" presStyleIdx="3" presStyleCnt="4" custScaleX="129448"/>
      <dgm:spPr/>
      <dgm:t>
        <a:bodyPr/>
        <a:lstStyle/>
        <a:p>
          <a:endParaRPr lang="en-US"/>
        </a:p>
      </dgm:t>
    </dgm:pt>
    <dgm:pt modelId="{FC300B10-28A4-7E48-AF9A-BB1F8A749D34}" type="pres">
      <dgm:prSet presAssocID="{EAA3BD0F-F0EE-174B-8237-02717EEFC8E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7E763-95B3-0A46-86CE-F25F1137C575}" type="pres">
      <dgm:prSet presAssocID="{EAA3BD0F-F0EE-174B-8237-02717EEFC8E3}" presName="childPlaceholder" presStyleCnt="0"/>
      <dgm:spPr/>
    </dgm:pt>
    <dgm:pt modelId="{74A26DD3-C107-6744-B560-510DEC84411F}" type="pres">
      <dgm:prSet presAssocID="{EAA3BD0F-F0EE-174B-8237-02717EEFC8E3}" presName="circle" presStyleCnt="0"/>
      <dgm:spPr/>
    </dgm:pt>
    <dgm:pt modelId="{8A0EDECF-1652-2840-AD8F-896C78C7FFBA}" type="pres">
      <dgm:prSet presAssocID="{EAA3BD0F-F0EE-174B-8237-02717EEFC8E3}" presName="quadrant1" presStyleLbl="node1" presStyleIdx="0" presStyleCnt="4" custScaleX="1090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C981E-656B-3D43-BD59-3B23CE5CCDB9}" type="pres">
      <dgm:prSet presAssocID="{EAA3BD0F-F0EE-174B-8237-02717EEFC8E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B6A99-21FC-E74B-853E-84C7A4AA3947}" type="pres">
      <dgm:prSet presAssocID="{EAA3BD0F-F0EE-174B-8237-02717EEFC8E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44A3E-48D8-6841-B4CC-819AEF53A160}" type="pres">
      <dgm:prSet presAssocID="{EAA3BD0F-F0EE-174B-8237-02717EEFC8E3}" presName="quadrant4" presStyleLbl="node1" presStyleIdx="3" presStyleCnt="4" custScaleX="1059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67268-2C13-8340-B1B3-F18F2405262B}" type="pres">
      <dgm:prSet presAssocID="{EAA3BD0F-F0EE-174B-8237-02717EEFC8E3}" presName="quadrantPlaceholder" presStyleCnt="0"/>
      <dgm:spPr/>
    </dgm:pt>
    <dgm:pt modelId="{545D9680-EB81-CC45-AA3D-6A84F200B2C3}" type="pres">
      <dgm:prSet presAssocID="{EAA3BD0F-F0EE-174B-8237-02717EEFC8E3}" presName="center1" presStyleLbl="fgShp" presStyleIdx="0" presStyleCnt="2"/>
      <dgm:spPr>
        <a:solidFill>
          <a:srgbClr val="FF0000"/>
        </a:solidFill>
      </dgm:spPr>
    </dgm:pt>
    <dgm:pt modelId="{12F89C56-3362-A840-B16A-CC047A70E572}" type="pres">
      <dgm:prSet presAssocID="{EAA3BD0F-F0EE-174B-8237-02717EEFC8E3}" presName="center2" presStyleLbl="fgShp" presStyleIdx="1" presStyleCnt="2"/>
      <dgm:spPr>
        <a:solidFill>
          <a:srgbClr val="FF0000"/>
        </a:solidFill>
      </dgm:spPr>
    </dgm:pt>
  </dgm:ptLst>
  <dgm:cxnLst>
    <dgm:cxn modelId="{055650C9-618E-5344-9DB2-80B6F2EDFD07}" type="presOf" srcId="{53ED6074-D7A2-F148-A0A5-B934B85437DE}" destId="{004D3E6D-D4AA-0D43-B749-7F0272A06D8C}" srcOrd="1" destOrd="0" presId="urn:microsoft.com/office/officeart/2005/8/layout/cycle4"/>
    <dgm:cxn modelId="{B4B83CCB-BD41-B141-AAD8-B8861E85A1D4}" srcId="{EAA3BD0F-F0EE-174B-8237-02717EEFC8E3}" destId="{79EA5F76-0CE4-634E-9805-A474F160326E}" srcOrd="4" destOrd="0" parTransId="{D18364F8-52D9-8446-B75F-04B6C48E9056}" sibTransId="{C4408FE5-AB0B-7145-9763-2504095D1D9E}"/>
    <dgm:cxn modelId="{4A829B5A-2D49-D343-932C-DB4566DE79DB}" type="presOf" srcId="{366C6580-BDA6-F34A-8539-ADF7F94EC149}" destId="{A795D7BE-5B4F-8248-84C8-D272797B4B0B}" srcOrd="0" destOrd="0" presId="urn:microsoft.com/office/officeart/2005/8/layout/cycle4"/>
    <dgm:cxn modelId="{58A46933-51FA-074F-886C-090A62816D72}" srcId="{EAA3BD0F-F0EE-174B-8237-02717EEFC8E3}" destId="{8CD2E3BF-C48C-9A43-870B-17F0E937F3B8}" srcOrd="3" destOrd="0" parTransId="{4C173D54-57C3-8A46-B38A-62B80E3DD013}" sibTransId="{5394BF9C-487F-A642-A1CE-A2C258A9205F}"/>
    <dgm:cxn modelId="{3574D736-CE19-2349-981E-4CB423770035}" srcId="{EAA3BD0F-F0EE-174B-8237-02717EEFC8E3}" destId="{C4AF784C-E38F-F844-9EB3-0EBDDAE22537}" srcOrd="5" destOrd="0" parTransId="{6AE92AD9-3982-1B43-A859-96B39140A6F4}" sibTransId="{78844242-399B-5E49-B1DC-F33F1D2FDA4F}"/>
    <dgm:cxn modelId="{8AD75087-AA59-AC42-992A-EFFD8237FCBD}" srcId="{8CD2E3BF-C48C-9A43-870B-17F0E937F3B8}" destId="{2A4B5B0D-1DA6-5E46-AAB4-220A61C0E23B}" srcOrd="0" destOrd="0" parTransId="{61705445-4311-A944-834E-B81073D97E61}" sibTransId="{B047F6E7-E197-9D44-A1B9-7D11DDA32EA3}"/>
    <dgm:cxn modelId="{3EF81E87-22CC-C142-9634-412DF7B0829C}" type="presOf" srcId="{5836C279-0E3F-8F4E-A7C3-5CE4A4ECC1AE}" destId="{AD4C2964-39D1-804B-A9E5-2488E7B1AF2D}" srcOrd="1" destOrd="1" presId="urn:microsoft.com/office/officeart/2005/8/layout/cycle4"/>
    <dgm:cxn modelId="{F82CF8B5-C209-D140-9174-20F3DFFF7519}" srcId="{EAA3BD0F-F0EE-174B-8237-02717EEFC8E3}" destId="{0073DA59-9F89-3646-8E08-94D75278918C}" srcOrd="0" destOrd="0" parTransId="{3690A893-2D6B-D542-B855-61FCAE950D36}" sibTransId="{A81698A9-126D-A74F-87E4-A98EB742725B}"/>
    <dgm:cxn modelId="{1DB9FD24-CBBD-204B-AE8D-677D15D78CE5}" type="presOf" srcId="{5836C279-0E3F-8F4E-A7C3-5CE4A4ECC1AE}" destId="{A795D7BE-5B4F-8248-84C8-D272797B4B0B}" srcOrd="0" destOrd="1" presId="urn:microsoft.com/office/officeart/2005/8/layout/cycle4"/>
    <dgm:cxn modelId="{037648E4-596D-1A4E-8990-56BB6504A88B}" type="presOf" srcId="{53ED6074-D7A2-F148-A0A5-B934B85437DE}" destId="{C09604D9-B0A2-944E-9F9F-98E3C74F24AB}" srcOrd="0" destOrd="0" presId="urn:microsoft.com/office/officeart/2005/8/layout/cycle4"/>
    <dgm:cxn modelId="{128AD76D-897C-9644-9CBA-9F69E37ED80F}" type="presOf" srcId="{2A4B5B0D-1DA6-5E46-AAB4-220A61C0E23B}" destId="{26A2EA35-5A49-0F4F-B493-1B4EA5BAE594}" srcOrd="0" destOrd="0" presId="urn:microsoft.com/office/officeart/2005/8/layout/cycle4"/>
    <dgm:cxn modelId="{99E5687B-E516-C846-A287-537AB9CA8144}" type="presOf" srcId="{EAA3BD0F-F0EE-174B-8237-02717EEFC8E3}" destId="{059EFC8D-B16E-6A47-BC3E-777F11624639}" srcOrd="0" destOrd="0" presId="urn:microsoft.com/office/officeart/2005/8/layout/cycle4"/>
    <dgm:cxn modelId="{8E771A2C-669A-1A41-9FE8-28FEF4A0A5F0}" srcId="{23A75D99-AEC1-9E49-9BD3-194EA7EE0033}" destId="{5836C279-0E3F-8F4E-A7C3-5CE4A4ECC1AE}" srcOrd="1" destOrd="0" parTransId="{1B4DDABE-E51D-7343-B422-D03238326411}" sibTransId="{78D2566C-31DA-684D-8808-F5B5274CF1A8}"/>
    <dgm:cxn modelId="{126E7A10-638D-9A42-B72B-CFD26C038C5B}" type="presOf" srcId="{23A75D99-AEC1-9E49-9BD3-194EA7EE0033}" destId="{E0BC981E-656B-3D43-BD59-3B23CE5CCDB9}" srcOrd="0" destOrd="0" presId="urn:microsoft.com/office/officeart/2005/8/layout/cycle4"/>
    <dgm:cxn modelId="{05281EFE-F0CA-D444-B946-9BA695D1DA72}" srcId="{23A75D99-AEC1-9E49-9BD3-194EA7EE0033}" destId="{366C6580-BDA6-F34A-8539-ADF7F94EC149}" srcOrd="0" destOrd="0" parTransId="{C4A3CDA9-2931-5D48-8EBE-B1F4E1AF50F1}" sibTransId="{B7F82003-A045-9143-A5E6-47CFA4EE5519}"/>
    <dgm:cxn modelId="{4BE9348D-0F73-764F-BD8A-3AAAB13A4FF6}" type="presOf" srcId="{1F02A5C0-104F-DE42-8CC7-1F7DA1488051}" destId="{A1AB6A99-21FC-E74B-853E-84C7A4AA3947}" srcOrd="0" destOrd="0" presId="urn:microsoft.com/office/officeart/2005/8/layout/cycle4"/>
    <dgm:cxn modelId="{71B70C5D-238E-2643-A6B3-DC4D0DDFC3DB}" srcId="{EAA3BD0F-F0EE-174B-8237-02717EEFC8E3}" destId="{23A75D99-AEC1-9E49-9BD3-194EA7EE0033}" srcOrd="1" destOrd="0" parTransId="{60E20E6D-AC6B-914D-8976-6A341569D460}" sibTransId="{47D11EE1-670D-9E49-A638-5C1C44363794}"/>
    <dgm:cxn modelId="{13E79F96-5FDD-A34C-AFD3-28321F9F1FE9}" srcId="{1F02A5C0-104F-DE42-8CC7-1F7DA1488051}" destId="{77A06A90-A300-F143-B5D8-6BF401305AD6}" srcOrd="0" destOrd="0" parTransId="{1290C325-148E-844C-845E-7304883FAA60}" sibTransId="{B10F756A-15CE-5548-94DB-494B75434CD3}"/>
    <dgm:cxn modelId="{2051C657-DD53-F147-936F-CD7A586F6D56}" srcId="{EAA3BD0F-F0EE-174B-8237-02717EEFC8E3}" destId="{1F02A5C0-104F-DE42-8CC7-1F7DA1488051}" srcOrd="2" destOrd="0" parTransId="{28122ADE-1400-F94C-A5DC-376105A7AB2F}" sibTransId="{EE857B47-0392-CF43-9FD2-76D454847625}"/>
    <dgm:cxn modelId="{2F162DE3-846C-8D4B-A2E8-3CD73FE5B2C2}" type="presOf" srcId="{366C6580-BDA6-F34A-8539-ADF7F94EC149}" destId="{AD4C2964-39D1-804B-A9E5-2488E7B1AF2D}" srcOrd="1" destOrd="0" presId="urn:microsoft.com/office/officeart/2005/8/layout/cycle4"/>
    <dgm:cxn modelId="{544F9B44-920C-7D41-B1DB-A1813A5C5C3A}" type="presOf" srcId="{77A06A90-A300-F143-B5D8-6BF401305AD6}" destId="{C12D8A2F-5B9F-7B49-9643-25EB1E0779E7}" srcOrd="0" destOrd="0" presId="urn:microsoft.com/office/officeart/2005/8/layout/cycle4"/>
    <dgm:cxn modelId="{C875157D-B588-1E4E-AEDF-697C3EE2B053}" srcId="{0073DA59-9F89-3646-8E08-94D75278918C}" destId="{53ED6074-D7A2-F148-A0A5-B934B85437DE}" srcOrd="0" destOrd="0" parTransId="{37B63156-F9E9-9548-979D-AA4130CD869F}" sibTransId="{28698B43-8D1A-9448-930F-75C7BBC2D94C}"/>
    <dgm:cxn modelId="{B2689391-1EEF-A84F-827A-AEF0AB8F01BF}" type="presOf" srcId="{0073DA59-9F89-3646-8E08-94D75278918C}" destId="{8A0EDECF-1652-2840-AD8F-896C78C7FFBA}" srcOrd="0" destOrd="0" presId="urn:microsoft.com/office/officeart/2005/8/layout/cycle4"/>
    <dgm:cxn modelId="{E523C5D8-EB7C-834C-876E-DAECFFD13A5F}" type="presOf" srcId="{8CD2E3BF-C48C-9A43-870B-17F0E937F3B8}" destId="{F4144A3E-48D8-6841-B4CC-819AEF53A160}" srcOrd="0" destOrd="0" presId="urn:microsoft.com/office/officeart/2005/8/layout/cycle4"/>
    <dgm:cxn modelId="{62A278A9-07CA-164C-9FF7-06D98F5DD7D0}" type="presOf" srcId="{77A06A90-A300-F143-B5D8-6BF401305AD6}" destId="{29214ABB-6AC8-A648-A2A6-4FE1040D80F9}" srcOrd="1" destOrd="0" presId="urn:microsoft.com/office/officeart/2005/8/layout/cycle4"/>
    <dgm:cxn modelId="{69D89A39-1CB4-9C4A-8D53-977DF149314B}" type="presOf" srcId="{2A4B5B0D-1DA6-5E46-AAB4-220A61C0E23B}" destId="{FC300B10-28A4-7E48-AF9A-BB1F8A749D34}" srcOrd="1" destOrd="0" presId="urn:microsoft.com/office/officeart/2005/8/layout/cycle4"/>
    <dgm:cxn modelId="{77C61A75-9744-694D-A88A-8D51496EC3BE}" type="presParOf" srcId="{059EFC8D-B16E-6A47-BC3E-777F11624639}" destId="{32CA7B6D-5954-0A4E-9955-8CD763EE6181}" srcOrd="0" destOrd="0" presId="urn:microsoft.com/office/officeart/2005/8/layout/cycle4"/>
    <dgm:cxn modelId="{C4BCA122-3C3C-AF4A-AE90-280D5BBA8D2C}" type="presParOf" srcId="{32CA7B6D-5954-0A4E-9955-8CD763EE6181}" destId="{1020A5EC-D070-6D41-B908-D1F5E8D4E31F}" srcOrd="0" destOrd="0" presId="urn:microsoft.com/office/officeart/2005/8/layout/cycle4"/>
    <dgm:cxn modelId="{8C88A385-9A66-0543-8AED-1A6FECCAE3D3}" type="presParOf" srcId="{1020A5EC-D070-6D41-B908-D1F5E8D4E31F}" destId="{C09604D9-B0A2-944E-9F9F-98E3C74F24AB}" srcOrd="0" destOrd="0" presId="urn:microsoft.com/office/officeart/2005/8/layout/cycle4"/>
    <dgm:cxn modelId="{6E857246-968D-C249-8466-CE2A305A93D7}" type="presParOf" srcId="{1020A5EC-D070-6D41-B908-D1F5E8D4E31F}" destId="{004D3E6D-D4AA-0D43-B749-7F0272A06D8C}" srcOrd="1" destOrd="0" presId="urn:microsoft.com/office/officeart/2005/8/layout/cycle4"/>
    <dgm:cxn modelId="{0131E714-DF47-494C-89C0-C7C43577D3B9}" type="presParOf" srcId="{32CA7B6D-5954-0A4E-9955-8CD763EE6181}" destId="{DC559A71-85F5-E14F-89B8-3935852A8AB2}" srcOrd="1" destOrd="0" presId="urn:microsoft.com/office/officeart/2005/8/layout/cycle4"/>
    <dgm:cxn modelId="{07E7CBEB-411D-0C4A-A20A-67FDE0274A45}" type="presParOf" srcId="{DC559A71-85F5-E14F-89B8-3935852A8AB2}" destId="{A795D7BE-5B4F-8248-84C8-D272797B4B0B}" srcOrd="0" destOrd="0" presId="urn:microsoft.com/office/officeart/2005/8/layout/cycle4"/>
    <dgm:cxn modelId="{F6FE0384-0DE0-284F-93CD-ABFAF7AB3F4D}" type="presParOf" srcId="{DC559A71-85F5-E14F-89B8-3935852A8AB2}" destId="{AD4C2964-39D1-804B-A9E5-2488E7B1AF2D}" srcOrd="1" destOrd="0" presId="urn:microsoft.com/office/officeart/2005/8/layout/cycle4"/>
    <dgm:cxn modelId="{C0745CAC-73FB-7846-9EC2-273611B89646}" type="presParOf" srcId="{32CA7B6D-5954-0A4E-9955-8CD763EE6181}" destId="{D3BF2EFA-884E-2449-B302-4EDBF6A1B64B}" srcOrd="2" destOrd="0" presId="urn:microsoft.com/office/officeart/2005/8/layout/cycle4"/>
    <dgm:cxn modelId="{7C94FE77-BE49-3740-82C4-9467C5991F18}" type="presParOf" srcId="{D3BF2EFA-884E-2449-B302-4EDBF6A1B64B}" destId="{C12D8A2F-5B9F-7B49-9643-25EB1E0779E7}" srcOrd="0" destOrd="0" presId="urn:microsoft.com/office/officeart/2005/8/layout/cycle4"/>
    <dgm:cxn modelId="{3BC3203C-391A-894B-AD2E-36B8F9F48FCF}" type="presParOf" srcId="{D3BF2EFA-884E-2449-B302-4EDBF6A1B64B}" destId="{29214ABB-6AC8-A648-A2A6-4FE1040D80F9}" srcOrd="1" destOrd="0" presId="urn:microsoft.com/office/officeart/2005/8/layout/cycle4"/>
    <dgm:cxn modelId="{088E3744-2890-FA49-959F-BDDBA62D2279}" type="presParOf" srcId="{32CA7B6D-5954-0A4E-9955-8CD763EE6181}" destId="{E33FB29E-6AD3-054A-92B5-4331E3308107}" srcOrd="3" destOrd="0" presId="urn:microsoft.com/office/officeart/2005/8/layout/cycle4"/>
    <dgm:cxn modelId="{948D8C8F-E93B-4A45-9E48-2BA9D5966C07}" type="presParOf" srcId="{E33FB29E-6AD3-054A-92B5-4331E3308107}" destId="{26A2EA35-5A49-0F4F-B493-1B4EA5BAE594}" srcOrd="0" destOrd="0" presId="urn:microsoft.com/office/officeart/2005/8/layout/cycle4"/>
    <dgm:cxn modelId="{8C62982F-F939-5D4F-A650-C07D0877BB46}" type="presParOf" srcId="{E33FB29E-6AD3-054A-92B5-4331E3308107}" destId="{FC300B10-28A4-7E48-AF9A-BB1F8A749D34}" srcOrd="1" destOrd="0" presId="urn:microsoft.com/office/officeart/2005/8/layout/cycle4"/>
    <dgm:cxn modelId="{39FA6807-BC4E-4F49-B722-5BC2DFB971BB}" type="presParOf" srcId="{32CA7B6D-5954-0A4E-9955-8CD763EE6181}" destId="{F337E763-95B3-0A46-86CE-F25F1137C575}" srcOrd="4" destOrd="0" presId="urn:microsoft.com/office/officeart/2005/8/layout/cycle4"/>
    <dgm:cxn modelId="{23417A28-33F4-B041-9ACE-9BF82B90FD9C}" type="presParOf" srcId="{059EFC8D-B16E-6A47-BC3E-777F11624639}" destId="{74A26DD3-C107-6744-B560-510DEC84411F}" srcOrd="1" destOrd="0" presId="urn:microsoft.com/office/officeart/2005/8/layout/cycle4"/>
    <dgm:cxn modelId="{9088C48F-F533-BE4B-A650-8BD37FCFB829}" type="presParOf" srcId="{74A26DD3-C107-6744-B560-510DEC84411F}" destId="{8A0EDECF-1652-2840-AD8F-896C78C7FFBA}" srcOrd="0" destOrd="0" presId="urn:microsoft.com/office/officeart/2005/8/layout/cycle4"/>
    <dgm:cxn modelId="{5FDBF4F5-ACD4-CC46-8AB5-67DA8592F708}" type="presParOf" srcId="{74A26DD3-C107-6744-B560-510DEC84411F}" destId="{E0BC981E-656B-3D43-BD59-3B23CE5CCDB9}" srcOrd="1" destOrd="0" presId="urn:microsoft.com/office/officeart/2005/8/layout/cycle4"/>
    <dgm:cxn modelId="{51C3C699-AE5A-1449-BBDF-0108924F41C5}" type="presParOf" srcId="{74A26DD3-C107-6744-B560-510DEC84411F}" destId="{A1AB6A99-21FC-E74B-853E-84C7A4AA3947}" srcOrd="2" destOrd="0" presId="urn:microsoft.com/office/officeart/2005/8/layout/cycle4"/>
    <dgm:cxn modelId="{D5F78412-F0D2-764F-BCCB-6903C50485E1}" type="presParOf" srcId="{74A26DD3-C107-6744-B560-510DEC84411F}" destId="{F4144A3E-48D8-6841-B4CC-819AEF53A160}" srcOrd="3" destOrd="0" presId="urn:microsoft.com/office/officeart/2005/8/layout/cycle4"/>
    <dgm:cxn modelId="{4BD734D7-BDE3-824C-B799-6E5A331616E7}" type="presParOf" srcId="{74A26DD3-C107-6744-B560-510DEC84411F}" destId="{2CC67268-2C13-8340-B1B3-F18F2405262B}" srcOrd="4" destOrd="0" presId="urn:microsoft.com/office/officeart/2005/8/layout/cycle4"/>
    <dgm:cxn modelId="{8E9A859F-5570-5E46-B0FD-9D91F600CFB6}" type="presParOf" srcId="{059EFC8D-B16E-6A47-BC3E-777F11624639}" destId="{545D9680-EB81-CC45-AA3D-6A84F200B2C3}" srcOrd="2" destOrd="0" presId="urn:microsoft.com/office/officeart/2005/8/layout/cycle4"/>
    <dgm:cxn modelId="{10447B6A-30C6-5045-8246-B3BBDAC80830}" type="presParOf" srcId="{059EFC8D-B16E-6A47-BC3E-777F11624639}" destId="{12F89C56-3362-A840-B16A-CC047A70E57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AF635-2143-6942-B149-8B9A575464AE}" type="doc">
      <dgm:prSet loTypeId="urn:microsoft.com/office/officeart/2005/8/layout/l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C3E21C-78CC-104C-B924-7AC899135BAA}">
      <dgm:prSet custT="1"/>
      <dgm:spPr/>
      <dgm:t>
        <a:bodyPr/>
        <a:lstStyle/>
        <a:p>
          <a:pPr rtl="0"/>
          <a:r>
            <a:rPr lang="en-US" sz="3600" dirty="0" smtClean="0"/>
            <a:t>New opportunities for cross-network knowledge exchange</a:t>
          </a:r>
          <a:endParaRPr lang="en-US" sz="3600" dirty="0"/>
        </a:p>
      </dgm:t>
    </dgm:pt>
    <dgm:pt modelId="{56A59DE0-EB87-5042-AC31-8EE0C222A14B}" type="parTrans" cxnId="{BB3B59F2-D725-C343-9BF9-39B926A85B7E}">
      <dgm:prSet/>
      <dgm:spPr/>
      <dgm:t>
        <a:bodyPr/>
        <a:lstStyle/>
        <a:p>
          <a:endParaRPr lang="en-US"/>
        </a:p>
      </dgm:t>
    </dgm:pt>
    <dgm:pt modelId="{2B097BD5-1CF1-614F-8F84-EAD9DC69B728}" type="sibTrans" cxnId="{BB3B59F2-D725-C343-9BF9-39B926A85B7E}">
      <dgm:prSet/>
      <dgm:spPr/>
      <dgm:t>
        <a:bodyPr/>
        <a:lstStyle/>
        <a:p>
          <a:endParaRPr lang="en-US"/>
        </a:p>
      </dgm:t>
    </dgm:pt>
    <dgm:pt modelId="{5957AC3A-851C-6847-B275-4B6752061B04}">
      <dgm:prSet/>
      <dgm:spPr/>
      <dgm:t>
        <a:bodyPr/>
        <a:lstStyle/>
        <a:p>
          <a:pPr rtl="0"/>
          <a:r>
            <a:rPr lang="en-US" dirty="0" smtClean="0"/>
            <a:t>Reinvigorate existing RNs</a:t>
          </a:r>
          <a:endParaRPr lang="en-US" dirty="0"/>
        </a:p>
      </dgm:t>
    </dgm:pt>
    <dgm:pt modelId="{61244396-8E95-5E4E-951B-E6569D2FB7A8}" type="parTrans" cxnId="{601F07E3-BD41-A749-8D87-91A9CB2FB2B8}">
      <dgm:prSet/>
      <dgm:spPr/>
      <dgm:t>
        <a:bodyPr/>
        <a:lstStyle/>
        <a:p>
          <a:endParaRPr lang="en-US"/>
        </a:p>
      </dgm:t>
    </dgm:pt>
    <dgm:pt modelId="{E8DA6E07-9AB8-5546-BD0F-98516B0E6D9F}" type="sibTrans" cxnId="{601F07E3-BD41-A749-8D87-91A9CB2FB2B8}">
      <dgm:prSet/>
      <dgm:spPr/>
      <dgm:t>
        <a:bodyPr/>
        <a:lstStyle/>
        <a:p>
          <a:endParaRPr lang="en-US"/>
        </a:p>
      </dgm:t>
    </dgm:pt>
    <dgm:pt modelId="{935388AD-82C9-0242-AF39-FC39B931E7DF}">
      <dgm:prSet/>
      <dgm:spPr/>
      <dgm:t>
        <a:bodyPr/>
        <a:lstStyle/>
        <a:p>
          <a:pPr rtl="0"/>
          <a:r>
            <a:rPr lang="en-US" dirty="0" smtClean="0"/>
            <a:t>Connect GOFC-GOLD local policy agendas such as SDGs, NDCs</a:t>
          </a:r>
          <a:endParaRPr lang="en-US" dirty="0"/>
        </a:p>
      </dgm:t>
    </dgm:pt>
    <dgm:pt modelId="{59DD2409-C592-854B-BC54-3F2A9E40B460}" type="parTrans" cxnId="{25F17B49-6CF8-044E-BF15-938E176379AD}">
      <dgm:prSet/>
      <dgm:spPr/>
      <dgm:t>
        <a:bodyPr/>
        <a:lstStyle/>
        <a:p>
          <a:endParaRPr lang="en-US"/>
        </a:p>
      </dgm:t>
    </dgm:pt>
    <dgm:pt modelId="{9D1FAF03-70C6-5A4B-99A0-961118F06760}" type="sibTrans" cxnId="{25F17B49-6CF8-044E-BF15-938E176379AD}">
      <dgm:prSet/>
      <dgm:spPr/>
      <dgm:t>
        <a:bodyPr/>
        <a:lstStyle/>
        <a:p>
          <a:endParaRPr lang="en-US"/>
        </a:p>
      </dgm:t>
    </dgm:pt>
    <dgm:pt modelId="{20C1F5D1-A556-5642-8831-31EDAB5F8A33}">
      <dgm:prSet custT="1"/>
      <dgm:spPr/>
      <dgm:t>
        <a:bodyPr/>
        <a:lstStyle/>
        <a:p>
          <a:r>
            <a:rPr lang="en-US" sz="2400" dirty="0" smtClean="0"/>
            <a:t>Joint Calendar on EO &amp; Capacity development</a:t>
          </a:r>
          <a:endParaRPr lang="en-US" sz="2400" dirty="0"/>
        </a:p>
      </dgm:t>
    </dgm:pt>
    <dgm:pt modelId="{D745602F-3FB1-534D-9702-AFD824993B2A}" type="parTrans" cxnId="{0FB89C67-796A-A244-B6DD-5D93C75B1E6C}">
      <dgm:prSet/>
      <dgm:spPr/>
      <dgm:t>
        <a:bodyPr/>
        <a:lstStyle/>
        <a:p>
          <a:endParaRPr lang="en-US"/>
        </a:p>
      </dgm:t>
    </dgm:pt>
    <dgm:pt modelId="{0DB3C478-F924-4C40-8C84-41E093D9EF2A}" type="sibTrans" cxnId="{0FB89C67-796A-A244-B6DD-5D93C75B1E6C}">
      <dgm:prSet/>
      <dgm:spPr/>
      <dgm:t>
        <a:bodyPr/>
        <a:lstStyle/>
        <a:p>
          <a:endParaRPr lang="en-US"/>
        </a:p>
      </dgm:t>
    </dgm:pt>
    <dgm:pt modelId="{292E685D-11F0-FF47-B97C-954F07D1D128}">
      <dgm:prSet custT="1"/>
      <dgm:spPr/>
      <dgm:t>
        <a:bodyPr/>
        <a:lstStyle/>
        <a:p>
          <a:r>
            <a:rPr lang="en-US" sz="2400" dirty="0" smtClean="0"/>
            <a:t>Local data and information from EO</a:t>
          </a:r>
          <a:endParaRPr lang="en-US" sz="2400" dirty="0"/>
        </a:p>
      </dgm:t>
    </dgm:pt>
    <dgm:pt modelId="{DA9AB1B4-CA57-344F-AA75-3D76C19AB907}" type="parTrans" cxnId="{61F9F849-9285-D94A-845A-05B84C66F1CB}">
      <dgm:prSet/>
      <dgm:spPr/>
      <dgm:t>
        <a:bodyPr/>
        <a:lstStyle/>
        <a:p>
          <a:endParaRPr lang="en-US"/>
        </a:p>
      </dgm:t>
    </dgm:pt>
    <dgm:pt modelId="{0645396A-660C-E340-A154-08E5BD4AEFA6}" type="sibTrans" cxnId="{61F9F849-9285-D94A-845A-05B84C66F1CB}">
      <dgm:prSet/>
      <dgm:spPr/>
      <dgm:t>
        <a:bodyPr/>
        <a:lstStyle/>
        <a:p>
          <a:endParaRPr lang="en-US"/>
        </a:p>
      </dgm:t>
    </dgm:pt>
    <dgm:pt modelId="{26FDABB2-B5CD-5447-900E-AF6D402DE5EF}">
      <dgm:prSet custT="1"/>
      <dgm:spPr/>
      <dgm:t>
        <a:bodyPr/>
        <a:lstStyle/>
        <a:p>
          <a:pPr rtl="0"/>
          <a:r>
            <a:rPr lang="en-US" sz="2400" dirty="0" smtClean="0"/>
            <a:t>Annual activity plan and resource mobilization</a:t>
          </a:r>
          <a:endParaRPr lang="en-US" sz="2400" dirty="0"/>
        </a:p>
      </dgm:t>
    </dgm:pt>
    <dgm:pt modelId="{5CA349AA-3624-2F4B-9A88-E06FE381456D}" type="parTrans" cxnId="{A4CCDCC9-9DA1-8441-B73C-D7F45B16A663}">
      <dgm:prSet/>
      <dgm:spPr/>
      <dgm:t>
        <a:bodyPr/>
        <a:lstStyle/>
        <a:p>
          <a:endParaRPr lang="en-US"/>
        </a:p>
      </dgm:t>
    </dgm:pt>
    <dgm:pt modelId="{875278DA-6208-F34B-82A6-AE8C3D1F07AA}" type="sibTrans" cxnId="{A4CCDCC9-9DA1-8441-B73C-D7F45B16A663}">
      <dgm:prSet/>
      <dgm:spPr/>
      <dgm:t>
        <a:bodyPr/>
        <a:lstStyle/>
        <a:p>
          <a:endParaRPr lang="en-US"/>
        </a:p>
      </dgm:t>
    </dgm:pt>
    <dgm:pt modelId="{5AE1CAEF-5B29-674A-9D63-262C9DF87478}" type="pres">
      <dgm:prSet presAssocID="{06DAF635-2143-6942-B149-8B9A575464A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62A9CD-3AE8-E54E-9FCB-E4425877D04A}" type="pres">
      <dgm:prSet presAssocID="{60C3E21C-78CC-104C-B924-7AC899135BAA}" presName="horFlow" presStyleCnt="0"/>
      <dgm:spPr/>
    </dgm:pt>
    <dgm:pt modelId="{77B18D38-4D4C-9149-B34C-08437C5623C4}" type="pres">
      <dgm:prSet presAssocID="{60C3E21C-78CC-104C-B924-7AC899135BAA}" presName="bigChev" presStyleLbl="node1" presStyleIdx="0" presStyleCnt="3" custScaleX="142113"/>
      <dgm:spPr/>
      <dgm:t>
        <a:bodyPr/>
        <a:lstStyle/>
        <a:p>
          <a:endParaRPr lang="en-US"/>
        </a:p>
      </dgm:t>
    </dgm:pt>
    <dgm:pt modelId="{6CFB25B9-C8C0-D744-8C3A-B363EA69820B}" type="pres">
      <dgm:prSet presAssocID="{D745602F-3FB1-534D-9702-AFD824993B2A}" presName="parTrans" presStyleCnt="0"/>
      <dgm:spPr/>
    </dgm:pt>
    <dgm:pt modelId="{0CFCD16B-2E93-254B-8A5C-970BB98940A8}" type="pres">
      <dgm:prSet presAssocID="{20C1F5D1-A556-5642-8831-31EDAB5F8A33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0ABE6-6C77-2347-AB4D-AAD5B8D180FA}" type="pres">
      <dgm:prSet presAssocID="{60C3E21C-78CC-104C-B924-7AC899135BAA}" presName="vSp" presStyleCnt="0"/>
      <dgm:spPr/>
    </dgm:pt>
    <dgm:pt modelId="{E1E77FF7-B536-5C40-9CA2-8CD672453898}" type="pres">
      <dgm:prSet presAssocID="{5957AC3A-851C-6847-B275-4B6752061B04}" presName="horFlow" presStyleCnt="0"/>
      <dgm:spPr/>
    </dgm:pt>
    <dgm:pt modelId="{3698323C-3060-3748-92A9-B927A1681AFC}" type="pres">
      <dgm:prSet presAssocID="{5957AC3A-851C-6847-B275-4B6752061B04}" presName="bigChev" presStyleLbl="node1" presStyleIdx="1" presStyleCnt="3" custScaleX="136971"/>
      <dgm:spPr/>
      <dgm:t>
        <a:bodyPr/>
        <a:lstStyle/>
        <a:p>
          <a:endParaRPr lang="en-US"/>
        </a:p>
      </dgm:t>
    </dgm:pt>
    <dgm:pt modelId="{D6377B14-084A-AD4A-B6E4-2E88836429C8}" type="pres">
      <dgm:prSet presAssocID="{5CA349AA-3624-2F4B-9A88-E06FE381456D}" presName="parTrans" presStyleCnt="0"/>
      <dgm:spPr/>
    </dgm:pt>
    <dgm:pt modelId="{CAC9299C-94D5-9745-A803-0E0C1ED34F92}" type="pres">
      <dgm:prSet presAssocID="{26FDABB2-B5CD-5447-900E-AF6D402DE5EF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97F55-3E47-644F-A930-7CA02B18D12A}" type="pres">
      <dgm:prSet presAssocID="{5957AC3A-851C-6847-B275-4B6752061B04}" presName="vSp" presStyleCnt="0"/>
      <dgm:spPr/>
    </dgm:pt>
    <dgm:pt modelId="{3E252EAA-76B6-B14F-B7D6-9EEF6C2D4F7F}" type="pres">
      <dgm:prSet presAssocID="{935388AD-82C9-0242-AF39-FC39B931E7DF}" presName="horFlow" presStyleCnt="0"/>
      <dgm:spPr/>
    </dgm:pt>
    <dgm:pt modelId="{0CC2560C-BE7A-3448-87DE-34711AC4BC04}" type="pres">
      <dgm:prSet presAssocID="{935388AD-82C9-0242-AF39-FC39B931E7DF}" presName="bigChev" presStyleLbl="node1" presStyleIdx="2" presStyleCnt="3" custScaleX="135091"/>
      <dgm:spPr/>
      <dgm:t>
        <a:bodyPr/>
        <a:lstStyle/>
        <a:p>
          <a:endParaRPr lang="en-US"/>
        </a:p>
      </dgm:t>
    </dgm:pt>
    <dgm:pt modelId="{B5A749FB-17C4-EB4C-BFF5-491524F59F2C}" type="pres">
      <dgm:prSet presAssocID="{DA9AB1B4-CA57-344F-AA75-3D76C19AB907}" presName="parTrans" presStyleCnt="0"/>
      <dgm:spPr/>
    </dgm:pt>
    <dgm:pt modelId="{991C10EB-1749-DC4A-9F69-65E8ED5CE6B4}" type="pres">
      <dgm:prSet presAssocID="{292E685D-11F0-FF47-B97C-954F07D1D128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28032-E2AE-4A49-9DFE-CB3D62905839}" type="presOf" srcId="{26FDABB2-B5CD-5447-900E-AF6D402DE5EF}" destId="{CAC9299C-94D5-9745-A803-0E0C1ED34F92}" srcOrd="0" destOrd="0" presId="urn:microsoft.com/office/officeart/2005/8/layout/lProcess3"/>
    <dgm:cxn modelId="{021AA1C2-C607-C24B-9D1E-819158AA212A}" type="presOf" srcId="{60C3E21C-78CC-104C-B924-7AC899135BAA}" destId="{77B18D38-4D4C-9149-B34C-08437C5623C4}" srcOrd="0" destOrd="0" presId="urn:microsoft.com/office/officeart/2005/8/layout/lProcess3"/>
    <dgm:cxn modelId="{BB3B59F2-D725-C343-9BF9-39B926A85B7E}" srcId="{06DAF635-2143-6942-B149-8B9A575464AE}" destId="{60C3E21C-78CC-104C-B924-7AC899135BAA}" srcOrd="0" destOrd="0" parTransId="{56A59DE0-EB87-5042-AC31-8EE0C222A14B}" sibTransId="{2B097BD5-1CF1-614F-8F84-EAD9DC69B728}"/>
    <dgm:cxn modelId="{61F9F849-9285-D94A-845A-05B84C66F1CB}" srcId="{935388AD-82C9-0242-AF39-FC39B931E7DF}" destId="{292E685D-11F0-FF47-B97C-954F07D1D128}" srcOrd="0" destOrd="0" parTransId="{DA9AB1B4-CA57-344F-AA75-3D76C19AB907}" sibTransId="{0645396A-660C-E340-A154-08E5BD4AEFA6}"/>
    <dgm:cxn modelId="{0FB89C67-796A-A244-B6DD-5D93C75B1E6C}" srcId="{60C3E21C-78CC-104C-B924-7AC899135BAA}" destId="{20C1F5D1-A556-5642-8831-31EDAB5F8A33}" srcOrd="0" destOrd="0" parTransId="{D745602F-3FB1-534D-9702-AFD824993B2A}" sibTransId="{0DB3C478-F924-4C40-8C84-41E093D9EF2A}"/>
    <dgm:cxn modelId="{E9FD3A81-316D-4D4B-89ED-09183016B25E}" type="presOf" srcId="{292E685D-11F0-FF47-B97C-954F07D1D128}" destId="{991C10EB-1749-DC4A-9F69-65E8ED5CE6B4}" srcOrd="0" destOrd="0" presId="urn:microsoft.com/office/officeart/2005/8/layout/lProcess3"/>
    <dgm:cxn modelId="{25F17B49-6CF8-044E-BF15-938E176379AD}" srcId="{06DAF635-2143-6942-B149-8B9A575464AE}" destId="{935388AD-82C9-0242-AF39-FC39B931E7DF}" srcOrd="2" destOrd="0" parTransId="{59DD2409-C592-854B-BC54-3F2A9E40B460}" sibTransId="{9D1FAF03-70C6-5A4B-99A0-961118F06760}"/>
    <dgm:cxn modelId="{77C9221C-E2D1-4E47-BF9D-87992D53880E}" type="presOf" srcId="{5957AC3A-851C-6847-B275-4B6752061B04}" destId="{3698323C-3060-3748-92A9-B927A1681AFC}" srcOrd="0" destOrd="0" presId="urn:microsoft.com/office/officeart/2005/8/layout/lProcess3"/>
    <dgm:cxn modelId="{33C17D04-6265-754C-9DDD-A0A3E81B07ED}" type="presOf" srcId="{06DAF635-2143-6942-B149-8B9A575464AE}" destId="{5AE1CAEF-5B29-674A-9D63-262C9DF87478}" srcOrd="0" destOrd="0" presId="urn:microsoft.com/office/officeart/2005/8/layout/lProcess3"/>
    <dgm:cxn modelId="{A504C8BC-A3A0-2743-90F0-6875D04F1A7A}" type="presOf" srcId="{935388AD-82C9-0242-AF39-FC39B931E7DF}" destId="{0CC2560C-BE7A-3448-87DE-34711AC4BC04}" srcOrd="0" destOrd="0" presId="urn:microsoft.com/office/officeart/2005/8/layout/lProcess3"/>
    <dgm:cxn modelId="{A4CCDCC9-9DA1-8441-B73C-D7F45B16A663}" srcId="{5957AC3A-851C-6847-B275-4B6752061B04}" destId="{26FDABB2-B5CD-5447-900E-AF6D402DE5EF}" srcOrd="0" destOrd="0" parTransId="{5CA349AA-3624-2F4B-9A88-E06FE381456D}" sibTransId="{875278DA-6208-F34B-82A6-AE8C3D1F07AA}"/>
    <dgm:cxn modelId="{984126A9-C537-C947-96A8-DFCC745B5D81}" type="presOf" srcId="{20C1F5D1-A556-5642-8831-31EDAB5F8A33}" destId="{0CFCD16B-2E93-254B-8A5C-970BB98940A8}" srcOrd="0" destOrd="0" presId="urn:microsoft.com/office/officeart/2005/8/layout/lProcess3"/>
    <dgm:cxn modelId="{601F07E3-BD41-A749-8D87-91A9CB2FB2B8}" srcId="{06DAF635-2143-6942-B149-8B9A575464AE}" destId="{5957AC3A-851C-6847-B275-4B6752061B04}" srcOrd="1" destOrd="0" parTransId="{61244396-8E95-5E4E-951B-E6569D2FB7A8}" sibTransId="{E8DA6E07-9AB8-5546-BD0F-98516B0E6D9F}"/>
    <dgm:cxn modelId="{D32D3038-55CA-7A45-BA3B-F8B2AA995C96}" type="presParOf" srcId="{5AE1CAEF-5B29-674A-9D63-262C9DF87478}" destId="{5B62A9CD-3AE8-E54E-9FCB-E4425877D04A}" srcOrd="0" destOrd="0" presId="urn:microsoft.com/office/officeart/2005/8/layout/lProcess3"/>
    <dgm:cxn modelId="{464631AB-FB0D-734D-8ABA-3DEB057F7C14}" type="presParOf" srcId="{5B62A9CD-3AE8-E54E-9FCB-E4425877D04A}" destId="{77B18D38-4D4C-9149-B34C-08437C5623C4}" srcOrd="0" destOrd="0" presId="urn:microsoft.com/office/officeart/2005/8/layout/lProcess3"/>
    <dgm:cxn modelId="{4D60FA3C-FAB4-F549-A1CF-D24FE3C7AA16}" type="presParOf" srcId="{5B62A9CD-3AE8-E54E-9FCB-E4425877D04A}" destId="{6CFB25B9-C8C0-D744-8C3A-B363EA69820B}" srcOrd="1" destOrd="0" presId="urn:microsoft.com/office/officeart/2005/8/layout/lProcess3"/>
    <dgm:cxn modelId="{2C4941AC-08D6-AB4F-B2D5-49CF58689942}" type="presParOf" srcId="{5B62A9CD-3AE8-E54E-9FCB-E4425877D04A}" destId="{0CFCD16B-2E93-254B-8A5C-970BB98940A8}" srcOrd="2" destOrd="0" presId="urn:microsoft.com/office/officeart/2005/8/layout/lProcess3"/>
    <dgm:cxn modelId="{E631F88E-D846-1349-8522-4D65B434A876}" type="presParOf" srcId="{5AE1CAEF-5B29-674A-9D63-262C9DF87478}" destId="{7510ABE6-6C77-2347-AB4D-AAD5B8D180FA}" srcOrd="1" destOrd="0" presId="urn:microsoft.com/office/officeart/2005/8/layout/lProcess3"/>
    <dgm:cxn modelId="{A75CA5CE-E266-064D-A73E-2620794DEEE6}" type="presParOf" srcId="{5AE1CAEF-5B29-674A-9D63-262C9DF87478}" destId="{E1E77FF7-B536-5C40-9CA2-8CD672453898}" srcOrd="2" destOrd="0" presId="urn:microsoft.com/office/officeart/2005/8/layout/lProcess3"/>
    <dgm:cxn modelId="{A26087FE-CD9F-8141-B50C-816A4235BC3A}" type="presParOf" srcId="{E1E77FF7-B536-5C40-9CA2-8CD672453898}" destId="{3698323C-3060-3748-92A9-B927A1681AFC}" srcOrd="0" destOrd="0" presId="urn:microsoft.com/office/officeart/2005/8/layout/lProcess3"/>
    <dgm:cxn modelId="{EA751279-0679-C040-B67B-CC68852F30D9}" type="presParOf" srcId="{E1E77FF7-B536-5C40-9CA2-8CD672453898}" destId="{D6377B14-084A-AD4A-B6E4-2E88836429C8}" srcOrd="1" destOrd="0" presId="urn:microsoft.com/office/officeart/2005/8/layout/lProcess3"/>
    <dgm:cxn modelId="{ABE88B64-1B40-4A40-8B10-AACED015B578}" type="presParOf" srcId="{E1E77FF7-B536-5C40-9CA2-8CD672453898}" destId="{CAC9299C-94D5-9745-A803-0E0C1ED34F92}" srcOrd="2" destOrd="0" presId="urn:microsoft.com/office/officeart/2005/8/layout/lProcess3"/>
    <dgm:cxn modelId="{9DF8BC00-023F-6148-8EE2-92141AD044F3}" type="presParOf" srcId="{5AE1CAEF-5B29-674A-9D63-262C9DF87478}" destId="{7C997F55-3E47-644F-A930-7CA02B18D12A}" srcOrd="3" destOrd="0" presId="urn:microsoft.com/office/officeart/2005/8/layout/lProcess3"/>
    <dgm:cxn modelId="{708E41BC-FBAF-C04B-9A83-31EEE0E60A79}" type="presParOf" srcId="{5AE1CAEF-5B29-674A-9D63-262C9DF87478}" destId="{3E252EAA-76B6-B14F-B7D6-9EEF6C2D4F7F}" srcOrd="4" destOrd="0" presId="urn:microsoft.com/office/officeart/2005/8/layout/lProcess3"/>
    <dgm:cxn modelId="{FE0DBEE1-6996-8140-A13E-062991AD3DC1}" type="presParOf" srcId="{3E252EAA-76B6-B14F-B7D6-9EEF6C2D4F7F}" destId="{0CC2560C-BE7A-3448-87DE-34711AC4BC04}" srcOrd="0" destOrd="0" presId="urn:microsoft.com/office/officeart/2005/8/layout/lProcess3"/>
    <dgm:cxn modelId="{F032B9D7-D058-3B46-A1B5-300ECE4B72E5}" type="presParOf" srcId="{3E252EAA-76B6-B14F-B7D6-9EEF6C2D4F7F}" destId="{B5A749FB-17C4-EB4C-BFF5-491524F59F2C}" srcOrd="1" destOrd="0" presId="urn:microsoft.com/office/officeart/2005/8/layout/lProcess3"/>
    <dgm:cxn modelId="{67536CE6-FA5D-0849-8778-D4403874588D}" type="presParOf" srcId="{3E252EAA-76B6-B14F-B7D6-9EEF6C2D4F7F}" destId="{991C10EB-1749-DC4A-9F69-65E8ED5CE6B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D8A2F-5B9F-7B49-9643-25EB1E0779E7}">
      <dsp:nvSpPr>
        <dsp:cNvPr id="0" name=""/>
        <dsp:cNvSpPr/>
      </dsp:nvSpPr>
      <dsp:spPr>
        <a:xfrm>
          <a:off x="4927848" y="4061243"/>
          <a:ext cx="4051955" cy="191117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     NASA; NOAA; UMD; Universities in host countries.</a:t>
          </a:r>
          <a:endParaRPr lang="en-US" sz="2400" kern="1200" dirty="0"/>
        </a:p>
      </dsp:txBody>
      <dsp:txXfrm>
        <a:off x="6185417" y="4581018"/>
        <a:ext cx="2752404" cy="1349416"/>
      </dsp:txXfrm>
    </dsp:sp>
    <dsp:sp modelId="{26A2EA35-5A49-0F4F-B493-1B4EA5BAE594}">
      <dsp:nvSpPr>
        <dsp:cNvPr id="0" name=""/>
        <dsp:cNvSpPr/>
      </dsp:nvSpPr>
      <dsp:spPr>
        <a:xfrm>
          <a:off x="230458" y="4061243"/>
          <a:ext cx="3819200" cy="19111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GOFC/Non-GOFC Science meetings</a:t>
          </a:r>
          <a:endParaRPr lang="en-US" sz="2800" kern="1200" dirty="0"/>
        </a:p>
      </dsp:txBody>
      <dsp:txXfrm>
        <a:off x="272440" y="4581018"/>
        <a:ext cx="2589476" cy="1349416"/>
      </dsp:txXfrm>
    </dsp:sp>
    <dsp:sp modelId="{A795D7BE-5B4F-8248-84C8-D272797B4B0B}">
      <dsp:nvSpPr>
        <dsp:cNvPr id="0" name=""/>
        <dsp:cNvSpPr/>
      </dsp:nvSpPr>
      <dsp:spPr>
        <a:xfrm>
          <a:off x="5478639" y="0"/>
          <a:ext cx="2950373" cy="19111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Partners: MD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More south-south</a:t>
          </a:r>
          <a:endParaRPr lang="en-US" sz="2400" kern="1200" dirty="0"/>
        </a:p>
      </dsp:txBody>
      <dsp:txXfrm>
        <a:off x="6405733" y="41982"/>
        <a:ext cx="1981297" cy="1349416"/>
      </dsp:txXfrm>
    </dsp:sp>
    <dsp:sp modelId="{C09604D9-B0A2-944E-9F9F-98E3C74F24AB}">
      <dsp:nvSpPr>
        <dsp:cNvPr id="0" name=""/>
        <dsp:cNvSpPr/>
      </dsp:nvSpPr>
      <dsp:spPr>
        <a:xfrm>
          <a:off x="664871" y="0"/>
          <a:ext cx="2950373" cy="191117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Partners: EROS, BU</a:t>
          </a:r>
          <a:endParaRPr lang="en-US" sz="2800" kern="1200"/>
        </a:p>
      </dsp:txBody>
      <dsp:txXfrm>
        <a:off x="706853" y="41982"/>
        <a:ext cx="1981297" cy="1349416"/>
      </dsp:txXfrm>
    </dsp:sp>
    <dsp:sp modelId="{8A0EDECF-1652-2840-AD8F-896C78C7FFBA}">
      <dsp:nvSpPr>
        <dsp:cNvPr id="0" name=""/>
        <dsp:cNvSpPr/>
      </dsp:nvSpPr>
      <dsp:spPr>
        <a:xfrm>
          <a:off x="1842059" y="340427"/>
          <a:ext cx="2820637" cy="2586056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Data Initiative, </a:t>
          </a:r>
          <a:r>
            <a:rPr lang="en-US" sz="2400" kern="1200" dirty="0" smtClean="0"/>
            <a:t>Advanced Institutes on data and analysis</a:t>
          </a:r>
          <a:endParaRPr lang="en-US" sz="2400" kern="1200" dirty="0"/>
        </a:p>
      </dsp:txBody>
      <dsp:txXfrm>
        <a:off x="2668204" y="1097865"/>
        <a:ext cx="1994492" cy="1828618"/>
      </dsp:txXfrm>
    </dsp:sp>
    <dsp:sp modelId="{E0BC981E-656B-3D43-BD59-3B23CE5CCDB9}">
      <dsp:nvSpPr>
        <dsp:cNvPr id="0" name=""/>
        <dsp:cNvSpPr/>
      </dsp:nvSpPr>
      <dsp:spPr>
        <a:xfrm rot="5400000">
          <a:off x="4664855" y="340427"/>
          <a:ext cx="2586056" cy="2586056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Partnership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Enhancem-ent</a:t>
          </a:r>
          <a:r>
            <a:rPr lang="en-US" sz="2400" kern="1200" dirty="0" smtClean="0"/>
            <a:t> Awards  (</a:t>
          </a:r>
          <a:r>
            <a:rPr lang="en-US" sz="2400" b="1" kern="1200" dirty="0" smtClean="0"/>
            <a:t>visiting scientists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 rot="-5400000">
        <a:off x="4664855" y="1097865"/>
        <a:ext cx="1828618" cy="1828618"/>
      </dsp:txXfrm>
    </dsp:sp>
    <dsp:sp modelId="{A1AB6A99-21FC-E74B-853E-84C7A4AA3947}">
      <dsp:nvSpPr>
        <dsp:cNvPr id="0" name=""/>
        <dsp:cNvSpPr/>
      </dsp:nvSpPr>
      <dsp:spPr>
        <a:xfrm rot="10800000">
          <a:off x="4664855" y="3045932"/>
          <a:ext cx="2586056" cy="2586056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RN-Regional Network Workshops</a:t>
          </a:r>
          <a:endParaRPr lang="en-US" sz="2400" b="1" u="sng" kern="1200" dirty="0"/>
        </a:p>
      </dsp:txBody>
      <dsp:txXfrm rot="10800000">
        <a:off x="4664855" y="3045932"/>
        <a:ext cx="1828618" cy="1828618"/>
      </dsp:txXfrm>
    </dsp:sp>
    <dsp:sp modelId="{F4144A3E-48D8-6841-B4CC-819AEF53A160}">
      <dsp:nvSpPr>
        <dsp:cNvPr id="0" name=""/>
        <dsp:cNvSpPr/>
      </dsp:nvSpPr>
      <dsp:spPr>
        <a:xfrm rot="16200000">
          <a:off x="1959350" y="2968389"/>
          <a:ext cx="2586056" cy="2741142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Support for Scientists (RNs) to attend Intl. Conferences</a:t>
          </a:r>
          <a:endParaRPr lang="en-US" sz="2400" b="1" u="sng" kern="1200" dirty="0"/>
        </a:p>
      </dsp:txBody>
      <dsp:txXfrm rot="5400000">
        <a:off x="2684669" y="3045932"/>
        <a:ext cx="1938280" cy="1828618"/>
      </dsp:txXfrm>
    </dsp:sp>
    <dsp:sp modelId="{545D9680-EB81-CC45-AA3D-6A84F200B2C3}">
      <dsp:nvSpPr>
        <dsp:cNvPr id="0" name=""/>
        <dsp:cNvSpPr/>
      </dsp:nvSpPr>
      <dsp:spPr>
        <a:xfrm>
          <a:off x="4158692" y="2448690"/>
          <a:ext cx="892876" cy="776414"/>
        </a:xfrm>
        <a:prstGeom prst="circular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F89C56-3362-A840-B16A-CC047A70E572}">
      <dsp:nvSpPr>
        <dsp:cNvPr id="0" name=""/>
        <dsp:cNvSpPr/>
      </dsp:nvSpPr>
      <dsp:spPr>
        <a:xfrm rot="10800000">
          <a:off x="4158692" y="2747311"/>
          <a:ext cx="892876" cy="776414"/>
        </a:xfrm>
        <a:prstGeom prst="circular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18D38-4D4C-9149-B34C-08437C5623C4}">
      <dsp:nvSpPr>
        <dsp:cNvPr id="0" name=""/>
        <dsp:cNvSpPr/>
      </dsp:nvSpPr>
      <dsp:spPr>
        <a:xfrm>
          <a:off x="887574" y="2480"/>
          <a:ext cx="6009149" cy="169137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New opportunities for cross-network knowledge exchange</a:t>
          </a:r>
          <a:endParaRPr lang="en-US" sz="3600" kern="1200" dirty="0"/>
        </a:p>
      </dsp:txBody>
      <dsp:txXfrm>
        <a:off x="1733260" y="2480"/>
        <a:ext cx="4317777" cy="1691372"/>
      </dsp:txXfrm>
    </dsp:sp>
    <dsp:sp modelId="{0CFCD16B-2E93-254B-8A5C-970BB98940A8}">
      <dsp:nvSpPr>
        <dsp:cNvPr id="0" name=""/>
        <dsp:cNvSpPr/>
      </dsp:nvSpPr>
      <dsp:spPr>
        <a:xfrm>
          <a:off x="6347028" y="146246"/>
          <a:ext cx="3509597" cy="140383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Joint Calendar on EO &amp; Capacity development</a:t>
          </a:r>
          <a:endParaRPr lang="en-US" sz="2400" kern="1200" dirty="0"/>
        </a:p>
      </dsp:txBody>
      <dsp:txXfrm>
        <a:off x="7048947" y="146246"/>
        <a:ext cx="2105759" cy="1403838"/>
      </dsp:txXfrm>
    </dsp:sp>
    <dsp:sp modelId="{3698323C-3060-3748-92A9-B927A1681AFC}">
      <dsp:nvSpPr>
        <dsp:cNvPr id="0" name=""/>
        <dsp:cNvSpPr/>
      </dsp:nvSpPr>
      <dsp:spPr>
        <a:xfrm>
          <a:off x="887574" y="1930644"/>
          <a:ext cx="5791723" cy="169137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Reinvigorate existing RNs</a:t>
          </a:r>
          <a:endParaRPr lang="en-US" sz="3600" kern="1200" dirty="0"/>
        </a:p>
      </dsp:txBody>
      <dsp:txXfrm>
        <a:off x="1733260" y="1930644"/>
        <a:ext cx="4100351" cy="1691372"/>
      </dsp:txXfrm>
    </dsp:sp>
    <dsp:sp modelId="{CAC9299C-94D5-9745-A803-0E0C1ED34F92}">
      <dsp:nvSpPr>
        <dsp:cNvPr id="0" name=""/>
        <dsp:cNvSpPr/>
      </dsp:nvSpPr>
      <dsp:spPr>
        <a:xfrm>
          <a:off x="6129602" y="2074411"/>
          <a:ext cx="3509597" cy="1403838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Annual activity plan and resource mobilization</a:t>
          </a:r>
          <a:endParaRPr lang="en-US" sz="2400" kern="1200" dirty="0"/>
        </a:p>
      </dsp:txBody>
      <dsp:txXfrm>
        <a:off x="6831521" y="2074411"/>
        <a:ext cx="2105759" cy="1403838"/>
      </dsp:txXfrm>
    </dsp:sp>
    <dsp:sp modelId="{0CC2560C-BE7A-3448-87DE-34711AC4BC04}">
      <dsp:nvSpPr>
        <dsp:cNvPr id="0" name=""/>
        <dsp:cNvSpPr/>
      </dsp:nvSpPr>
      <dsp:spPr>
        <a:xfrm>
          <a:off x="887574" y="3858808"/>
          <a:ext cx="5712228" cy="169137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Connect GOFC-GOLD local policy agendas such as SDGs, NDCs</a:t>
          </a:r>
          <a:endParaRPr lang="en-US" sz="3600" kern="1200" dirty="0"/>
        </a:p>
      </dsp:txBody>
      <dsp:txXfrm>
        <a:off x="1733260" y="3858808"/>
        <a:ext cx="4020856" cy="1691372"/>
      </dsp:txXfrm>
    </dsp:sp>
    <dsp:sp modelId="{991C10EB-1749-DC4A-9F69-65E8ED5CE6B4}">
      <dsp:nvSpPr>
        <dsp:cNvPr id="0" name=""/>
        <dsp:cNvSpPr/>
      </dsp:nvSpPr>
      <dsp:spPr>
        <a:xfrm>
          <a:off x="6050107" y="4002575"/>
          <a:ext cx="3509597" cy="140383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Local data and information from EO</a:t>
          </a:r>
          <a:endParaRPr lang="en-US" sz="2400" kern="1200" dirty="0"/>
        </a:p>
      </dsp:txBody>
      <dsp:txXfrm>
        <a:off x="6752026" y="4002575"/>
        <a:ext cx="2105759" cy="1403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993FD-C52A-A448-9A12-F1BB2A3AF3CC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4AB5E-C69F-3543-9795-8F6A2A36B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AB5E-C69F-3543-9795-8F6A2A36B7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0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50A5-2184-5B4A-82A5-6DDED44D16A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B554-76B6-BB4F-80FD-AAFB67D5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50A5-2184-5B4A-82A5-6DDED44D16A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B554-76B6-BB4F-80FD-AAFB67D5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9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50A5-2184-5B4A-82A5-6DDED44D16A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B554-76B6-BB4F-80FD-AAFB67D5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4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50A5-2184-5B4A-82A5-6DDED44D16A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B554-76B6-BB4F-80FD-AAFB67D5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2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50A5-2184-5B4A-82A5-6DDED44D16A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B554-76B6-BB4F-80FD-AAFB67D5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7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50A5-2184-5B4A-82A5-6DDED44D16A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B554-76B6-BB4F-80FD-AAFB67D5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6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50A5-2184-5B4A-82A5-6DDED44D16A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B554-76B6-BB4F-80FD-AAFB67D5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9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50A5-2184-5B4A-82A5-6DDED44D16A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B554-76B6-BB4F-80FD-AAFB67D5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50A5-2184-5B4A-82A5-6DDED44D16A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B554-76B6-BB4F-80FD-AAFB67D5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50A5-2184-5B4A-82A5-6DDED44D16A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B554-76B6-BB4F-80FD-AAFB67D5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3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50A5-2184-5B4A-82A5-6DDED44D16A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B554-76B6-BB4F-80FD-AAFB67D5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0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450A5-2184-5B4A-82A5-6DDED44D16A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B554-76B6-BB4F-80FD-AAFB67D5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jpeg"/><Relationship Id="rId7" Type="http://schemas.microsoft.com/office/2007/relationships/hdphoto" Target="../media/hdphoto2.wdp"/><Relationship Id="rId8" Type="http://schemas.openxmlformats.org/officeDocument/2006/relationships/image" Target="../media/image5.jpeg"/><Relationship Id="rId9" Type="http://schemas.microsoft.com/office/2007/relationships/hdphoto" Target="../media/hdphoto3.wdp"/><Relationship Id="rId10" Type="http://schemas.openxmlformats.org/officeDocument/2006/relationships/image" Target="../media/image6.jpeg"/><Relationship Id="rId11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3668" y="4172358"/>
            <a:ext cx="4364747" cy="2477693"/>
          </a:xfrm>
          <a:prstGeom prst="rect">
            <a:avLst/>
          </a:prstGeom>
        </p:spPr>
      </p:pic>
      <p:sp>
        <p:nvSpPr>
          <p:cNvPr id="4" name="Shape 93"/>
          <p:cNvSpPr txBox="1">
            <a:spLocks/>
          </p:cNvSpPr>
          <p:nvPr/>
        </p:nvSpPr>
        <p:spPr>
          <a:xfrm>
            <a:off x="9476608" y="2341352"/>
            <a:ext cx="2704287" cy="68290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 i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Tbilisi 14-16, Sept 2017</a:t>
            </a:r>
            <a:endParaRPr lang="en-US" sz="12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8546" y="4900029"/>
            <a:ext cx="2511706" cy="1102560"/>
            <a:chOff x="0" y="5801450"/>
            <a:chExt cx="2511706" cy="1102560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70053"/>
              <a:ext cx="2511706" cy="833957"/>
            </a:xfrm>
            <a:prstGeom prst="rect">
              <a:avLst/>
            </a:prstGeom>
            <a:solidFill>
              <a:schemeClr val="lt1"/>
            </a:solidFill>
          </p:spPr>
        </p:pic>
        <p:sp>
          <p:nvSpPr>
            <p:cNvPr id="7" name="Shape 93"/>
            <p:cNvSpPr txBox="1">
              <a:spLocks/>
            </p:cNvSpPr>
            <p:nvPr/>
          </p:nvSpPr>
          <p:spPr>
            <a:xfrm>
              <a:off x="96845" y="5801450"/>
              <a:ext cx="2245488" cy="369040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7000"/>
              </a:schemeClr>
            </a:solidFill>
            <a:ln>
              <a:noFill/>
            </a:ln>
          </p:spPr>
          <p:txBody>
            <a:bodyPr vert="horz" lIns="91425" tIns="45700" rIns="91425" bIns="4570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  <a:spcBef>
                  <a:spcPts val="0"/>
                </a:spcBef>
                <a:buClr>
                  <a:schemeClr val="dk1"/>
                </a:buClr>
                <a:buSzPct val="25000"/>
              </a:pPr>
              <a:r>
                <a:rPr lang="en-US" sz="2800" b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Cheikh Mbow</a:t>
              </a:r>
              <a:endParaRPr lang="en-US" sz="2800" b="1" dirty="0" smtClean="0"/>
            </a:p>
            <a:p>
              <a:pPr algn="l">
                <a:lnSpc>
                  <a:spcPct val="70000"/>
                </a:lnSpc>
                <a:buClr>
                  <a:schemeClr val="dk1"/>
                </a:buClr>
                <a:buSzPct val="25000"/>
              </a:pPr>
              <a:endPara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Description: :GOFC-Gold-logo-blktxt.gif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81" y="2791126"/>
            <a:ext cx="2316480" cy="721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Shape 90"/>
          <p:cNvGrpSpPr/>
          <p:nvPr/>
        </p:nvGrpSpPr>
        <p:grpSpPr>
          <a:xfrm>
            <a:off x="2764949" y="66148"/>
            <a:ext cx="6353079" cy="1085946"/>
            <a:chOff x="0" y="0"/>
            <a:chExt cx="11651086" cy="235871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Shape 91"/>
            <p:cNvSpPr/>
            <p:nvPr/>
          </p:nvSpPr>
          <p:spPr>
            <a:xfrm>
              <a:off x="0" y="0"/>
              <a:ext cx="11651086" cy="2358719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92"/>
            <p:cNvSpPr txBox="1"/>
            <p:nvPr/>
          </p:nvSpPr>
          <p:spPr>
            <a:xfrm>
              <a:off x="115141" y="491576"/>
              <a:ext cx="11420801" cy="1637312"/>
            </a:xfrm>
            <a:prstGeom prst="rect">
              <a:avLst/>
            </a:prstGeom>
            <a:grpFill/>
            <a:ln>
              <a:noFill/>
            </a:ln>
          </p:spPr>
          <p:txBody>
            <a:bodyPr lIns="160000" tIns="160000" rIns="160000" bIns="160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ct val="25000"/>
              </a:pPr>
              <a:r>
                <a:rPr lang="en-US" sz="4400" b="1" dirty="0">
                  <a:solidFill>
                    <a:srgbClr val="0070C0"/>
                  </a:solidFill>
                </a:rPr>
                <a:t>START-GOFC update</a:t>
              </a:r>
              <a:endParaRPr lang="en-US" sz="4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814" y="1375351"/>
            <a:ext cx="4378384" cy="2630077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44" b="15944"/>
          <a:stretch/>
        </p:blipFill>
        <p:spPr>
          <a:xfrm>
            <a:off x="7717783" y="4204442"/>
            <a:ext cx="4263371" cy="24776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50" y="1307735"/>
            <a:ext cx="4283221" cy="268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7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48" y="124494"/>
            <a:ext cx="5995737" cy="709696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+mn-lt"/>
              </a:rPr>
              <a:t>Cross-program collaboration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15" y="1183940"/>
            <a:ext cx="11546305" cy="5248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START has Supported other activities</a:t>
            </a:r>
          </a:p>
          <a:p>
            <a:r>
              <a:rPr lang="en-ZW" sz="3600" b="1" dirty="0" smtClean="0"/>
              <a:t>12th </a:t>
            </a:r>
            <a:r>
              <a:rPr lang="en-ZW" sz="3600" b="1" dirty="0"/>
              <a:t>International Workshop on Greenhouse Gas Measurements </a:t>
            </a:r>
            <a:r>
              <a:rPr lang="en-ZW" sz="3600" dirty="0"/>
              <a:t>from Space (IWGGMS-12), which took place in Kyoto University, Japan, during 7-9 June </a:t>
            </a:r>
            <a:r>
              <a:rPr lang="en-ZW" sz="3600" dirty="0" smtClean="0"/>
              <a:t>2016</a:t>
            </a:r>
          </a:p>
          <a:p>
            <a:r>
              <a:rPr lang="en-US" sz="3600" b="1" dirty="0"/>
              <a:t>Building Sustained Capacity to Use Earth Observations to Enhance Environmental Management Decisions</a:t>
            </a:r>
            <a:r>
              <a:rPr lang="en-US" sz="3600" i="1" dirty="0"/>
              <a:t>, </a:t>
            </a:r>
            <a:r>
              <a:rPr lang="en-US" sz="3600" dirty="0" smtClean="0"/>
              <a:t>AGU meeting; San </a:t>
            </a:r>
            <a:r>
              <a:rPr lang="en-US" sz="3600" dirty="0"/>
              <a:t>Francisco, CA (December 12, 2016</a:t>
            </a:r>
            <a:r>
              <a:rPr lang="en-US" sz="3600" dirty="0" smtClean="0"/>
              <a:t>)</a:t>
            </a:r>
          </a:p>
          <a:p>
            <a:r>
              <a:rPr lang="en-US" sz="3600" b="1" dirty="0"/>
              <a:t>Visits to ESA </a:t>
            </a:r>
            <a:r>
              <a:rPr lang="en-US" sz="3600" dirty="0"/>
              <a:t>in June 2017th : Explore new Collaboration with other spatial agencies</a:t>
            </a:r>
          </a:p>
        </p:txBody>
      </p:sp>
    </p:spTree>
    <p:extLst>
      <p:ext uri="{BB962C8B-B14F-4D97-AF65-F5344CB8AC3E}">
        <p14:creationId xmlns:p14="http://schemas.microsoft.com/office/powerpoint/2010/main" val="172137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32208" y="1943795"/>
            <a:ext cx="5539202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M</a:t>
            </a:r>
            <a:r>
              <a:rPr lang="en-US" sz="2800" b="1" dirty="0" smtClean="0">
                <a:latin typeface="Arial" charset="0"/>
              </a:rPr>
              <a:t>apping with GOFC strategic objectives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latin typeface="Arial" charset="0"/>
              </a:rPr>
              <a:t>Forest </a:t>
            </a:r>
            <a:r>
              <a:rPr lang="en-US" sz="2800" dirty="0">
                <a:latin typeface="Arial" charset="0"/>
              </a:rPr>
              <a:t>and Land </a:t>
            </a:r>
            <a:r>
              <a:rPr lang="en-US" sz="2800" dirty="0" smtClean="0">
                <a:latin typeface="Arial" charset="0"/>
              </a:rPr>
              <a:t>Observations, Carbon dynamics and management, Biodiversity and 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latin typeface="Arial" charset="0"/>
              </a:rPr>
              <a:t>Climate Impacts (NDCs), land use based GHG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latin typeface="Arial" charset="0"/>
              </a:rPr>
              <a:t>Long term Sustainability issues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94" y="0"/>
            <a:ext cx="7263063" cy="96637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+mn-lt"/>
              </a:rPr>
              <a:t>Outcomes of the regional workshops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" y="966370"/>
            <a:ext cx="6990544" cy="5725978"/>
            <a:chOff x="2" y="966370"/>
            <a:chExt cx="6990544" cy="5725978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2" y="966370"/>
              <a:ext cx="6323284" cy="572597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 lnSpcReduction="10000"/>
            </a:bodyPr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1" u="sng">
                  <a:solidFill>
                    <a:schemeClr val="tx1"/>
                  </a:solidFill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sz="3200" dirty="0"/>
                <a:t>Outcomes</a:t>
              </a:r>
            </a:p>
            <a:p>
              <a:r>
                <a:rPr lang="en-US" sz="3200" i="1" u="none" dirty="0"/>
                <a:t>Develop critical mass</a:t>
              </a:r>
              <a:r>
                <a:rPr lang="en-US" sz="3200" b="0" u="none" dirty="0"/>
                <a:t>: About 400 direct participations (387p in 2016)</a:t>
              </a:r>
            </a:p>
            <a:p>
              <a:r>
                <a:rPr lang="en-US" sz="3200" i="1" u="none" dirty="0"/>
                <a:t>Trigger engagement</a:t>
              </a:r>
              <a:r>
                <a:rPr lang="en-US" sz="3200" b="0" u="none" dirty="0"/>
                <a:t>: Engage with 20 organizations including: Universities, International Organizations, national institutions and All regional networks</a:t>
              </a:r>
            </a:p>
            <a:p>
              <a:r>
                <a:rPr lang="en-US" sz="3200" i="1" u="none" dirty="0"/>
                <a:t>Connect with regional stakeholders</a:t>
              </a:r>
              <a:r>
                <a:rPr lang="en-US" sz="3200" b="0" u="none" dirty="0"/>
                <a:t>: need more local stakeholders, users of data and EO information (e.g. WASCAL, Vital Signs, </a:t>
              </a:r>
              <a:r>
                <a:rPr lang="en-US" sz="3200" b="0" u="none" dirty="0" err="1"/>
                <a:t>Agrhymet</a:t>
              </a:r>
              <a:r>
                <a:rPr lang="en-US" sz="3200" b="0" u="none" dirty="0"/>
                <a:t>)</a:t>
              </a:r>
            </a:p>
            <a:p>
              <a:endParaRPr lang="en-US" sz="3200" b="0" u="none" dirty="0"/>
            </a:p>
          </p:txBody>
        </p:sp>
        <p:sp>
          <p:nvSpPr>
            <p:cNvPr id="5" name="Triangle 4"/>
            <p:cNvSpPr/>
            <p:nvPr/>
          </p:nvSpPr>
          <p:spPr>
            <a:xfrm rot="5400000">
              <a:off x="6002994" y="3484605"/>
              <a:ext cx="1060704" cy="914400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</a:pPr>
              <a:endParaRPr lang="en-US" sz="3200" b="1" u="sng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31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Food for thoughts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607149"/>
              </p:ext>
            </p:extLst>
          </p:nvPr>
        </p:nvGraphicFramePr>
        <p:xfrm>
          <a:off x="838200" y="1305339"/>
          <a:ext cx="10744200" cy="5552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89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orld Mercator Printable Blank Royalty Free jpg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 t="28184" r="39065" b="54813"/>
          <a:stretch/>
        </p:blipFill>
        <p:spPr bwMode="auto">
          <a:xfrm>
            <a:off x="838200" y="1865869"/>
            <a:ext cx="10483813" cy="2669059"/>
          </a:xfrm>
          <a:prstGeom prst="rect">
            <a:avLst/>
          </a:prstGeom>
          <a:ln w="31750">
            <a:solidFill>
              <a:srgbClr val="FF0000"/>
            </a:solidFill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398107" y="3398105"/>
            <a:ext cx="148280" cy="148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31279" y="3896500"/>
            <a:ext cx="148280" cy="148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34254" y="3628763"/>
            <a:ext cx="148280" cy="148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38834" y="3653482"/>
            <a:ext cx="148280" cy="148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66684" y="2866763"/>
            <a:ext cx="148280" cy="148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94370" y="2994449"/>
            <a:ext cx="148280" cy="148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765076" y="2178898"/>
            <a:ext cx="148280" cy="148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59668" y="3365150"/>
            <a:ext cx="148280" cy="148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51351" y="3591694"/>
            <a:ext cx="148280" cy="148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3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0254"/>
            <a:ext cx="5822430" cy="639216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solidFill>
                  <a:srgbClr val="C00000"/>
                </a:solidFill>
                <a:latin typeface="+mn-lt"/>
              </a:rPr>
              <a:t>START’s 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Role in GOFC-GOLD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4005"/>
            <a:ext cx="11722308" cy="46469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Cooperative agreement with NASA - </a:t>
            </a:r>
            <a:r>
              <a:rPr lang="en-US" sz="3600" i="1" dirty="0" smtClean="0"/>
              <a:t>START for GOFC-GOLD capacity </a:t>
            </a:r>
            <a:r>
              <a:rPr lang="en-US" sz="3600" i="1" dirty="0"/>
              <a:t>building </a:t>
            </a:r>
            <a:r>
              <a:rPr lang="en-US" sz="3600" i="1" dirty="0" smtClean="0"/>
              <a:t>since 1997</a:t>
            </a:r>
          </a:p>
          <a:p>
            <a:r>
              <a:rPr lang="en-US" sz="3600" dirty="0" smtClean="0"/>
              <a:t>START </a:t>
            </a:r>
            <a:r>
              <a:rPr lang="en-US" sz="3600" dirty="0"/>
              <a:t>contributes to </a:t>
            </a:r>
            <a:r>
              <a:rPr lang="en-US" sz="3600" dirty="0" smtClean="0"/>
              <a:t>the overall GOFC-GOLD effort </a:t>
            </a:r>
            <a:r>
              <a:rPr lang="en-US" sz="3600" dirty="0"/>
              <a:t>to improve developing country </a:t>
            </a:r>
            <a:endParaRPr lang="en-US" sz="3600" dirty="0" smtClean="0"/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</a:rPr>
              <a:t>ccess </a:t>
            </a:r>
            <a:r>
              <a:rPr lang="en-US" sz="3200" b="1" dirty="0">
                <a:solidFill>
                  <a:srgbClr val="002060"/>
                </a:solidFill>
              </a:rPr>
              <a:t>to existing </a:t>
            </a:r>
            <a:r>
              <a:rPr lang="en-US" sz="3200" b="1" dirty="0" smtClean="0">
                <a:solidFill>
                  <a:srgbClr val="002060"/>
                </a:solidFill>
              </a:rPr>
              <a:t>data,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I</a:t>
            </a:r>
            <a:r>
              <a:rPr lang="en-US" sz="3200" b="1" dirty="0" smtClean="0">
                <a:solidFill>
                  <a:srgbClr val="002060"/>
                </a:solidFill>
              </a:rPr>
              <a:t>ncrease </a:t>
            </a:r>
            <a:r>
              <a:rPr lang="en-US" sz="3200" b="1" dirty="0">
                <a:solidFill>
                  <a:srgbClr val="002060"/>
                </a:solidFill>
              </a:rPr>
              <a:t>scientists’ capacity to utilize and produce </a:t>
            </a:r>
            <a:r>
              <a:rPr lang="en-US" sz="3200" b="1" dirty="0" smtClean="0">
                <a:solidFill>
                  <a:srgbClr val="002060"/>
                </a:solidFill>
              </a:rPr>
              <a:t>information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R</a:t>
            </a:r>
            <a:r>
              <a:rPr lang="en-US" sz="3200" b="1" dirty="0" smtClean="0">
                <a:solidFill>
                  <a:srgbClr val="002060"/>
                </a:solidFill>
              </a:rPr>
              <a:t>egional </a:t>
            </a:r>
            <a:r>
              <a:rPr lang="en-US" sz="3200" b="1" dirty="0">
                <a:solidFill>
                  <a:srgbClr val="002060"/>
                </a:solidFill>
              </a:rPr>
              <a:t>and international networks of </a:t>
            </a:r>
            <a:r>
              <a:rPr lang="en-US" sz="3200" b="1" dirty="0" smtClean="0">
                <a:solidFill>
                  <a:srgbClr val="002060"/>
                </a:solidFill>
              </a:rPr>
              <a:t>scientists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731" y="1514005"/>
            <a:ext cx="1249180" cy="1079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03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2" y="1315960"/>
            <a:ext cx="11982138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Training on the </a:t>
            </a:r>
            <a:r>
              <a:rPr lang="en-US" sz="4000" b="1" i="1" dirty="0" smtClean="0">
                <a:solidFill>
                  <a:srgbClr val="002060"/>
                </a:solidFill>
              </a:rPr>
              <a:t>use </a:t>
            </a:r>
            <a:r>
              <a:rPr lang="en-US" sz="4000" b="1" i="1" dirty="0">
                <a:solidFill>
                  <a:srgbClr val="002060"/>
                </a:solidFill>
              </a:rPr>
              <a:t>of historical archives</a:t>
            </a:r>
            <a:r>
              <a:rPr lang="en-US" sz="4000" dirty="0"/>
              <a:t>, global </a:t>
            </a:r>
            <a:r>
              <a:rPr lang="en-US" sz="4000" dirty="0" smtClean="0"/>
              <a:t>products</a:t>
            </a:r>
          </a:p>
          <a:p>
            <a:r>
              <a:rPr lang="en-US" sz="4000" dirty="0" smtClean="0"/>
              <a:t>Develop </a:t>
            </a:r>
            <a:r>
              <a:rPr lang="en-US" sz="4000" b="1" i="1" dirty="0" smtClean="0">
                <a:solidFill>
                  <a:srgbClr val="002060"/>
                </a:solidFill>
              </a:rPr>
              <a:t>capacity building activities </a:t>
            </a:r>
            <a:r>
              <a:rPr lang="en-US" sz="4000" dirty="0" smtClean="0"/>
              <a:t>on the use </a:t>
            </a:r>
            <a:r>
              <a:rPr lang="en-US" sz="4000" dirty="0"/>
              <a:t>of the </a:t>
            </a:r>
            <a:r>
              <a:rPr lang="en-US" sz="4000" dirty="0" smtClean="0"/>
              <a:t>tools and methods for application of EO on NRM: e.g. biomass assessment, LUC and Fire products, etc.</a:t>
            </a:r>
          </a:p>
          <a:p>
            <a:r>
              <a:rPr lang="en-US" sz="4000" dirty="0" smtClean="0"/>
              <a:t>Bringing </a:t>
            </a:r>
            <a:r>
              <a:rPr lang="en-US" sz="4000" b="1" i="1" dirty="0">
                <a:solidFill>
                  <a:srgbClr val="002060"/>
                </a:solidFill>
              </a:rPr>
              <a:t>regional expertise </a:t>
            </a:r>
            <a:r>
              <a:rPr lang="en-US" sz="4000" dirty="0"/>
              <a:t>to </a:t>
            </a:r>
            <a:r>
              <a:rPr lang="en-US" sz="4000" dirty="0" smtClean="0"/>
              <a:t>address geographically differentiate EO needs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147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+mn-lt"/>
              </a:rPr>
              <a:t>START’s role </a:t>
            </a:r>
          </a:p>
        </p:txBody>
      </p:sp>
    </p:spTree>
    <p:extLst>
      <p:ext uri="{BB962C8B-B14F-4D97-AF65-F5344CB8AC3E}">
        <p14:creationId xmlns:p14="http://schemas.microsoft.com/office/powerpoint/2010/main" val="77267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961820" y="166688"/>
            <a:ext cx="5200650" cy="755650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000" b="1" dirty="0" smtClean="0">
                <a:solidFill>
                  <a:schemeClr val="bg1"/>
                </a:solidFill>
                <a:latin typeface="Tahoma" charset="0"/>
              </a:rPr>
              <a:t>START-GOFC </a:t>
            </a:r>
            <a:r>
              <a:rPr lang="de-DE" altLang="en-US" sz="2000" b="1" dirty="0" err="1" smtClean="0">
                <a:solidFill>
                  <a:schemeClr val="bg1"/>
                </a:solidFill>
                <a:latin typeface="Tahoma" charset="0"/>
              </a:rPr>
              <a:t>Strategy</a:t>
            </a:r>
            <a:r>
              <a:rPr lang="de-DE" altLang="en-US" sz="2000" b="1" dirty="0" smtClean="0">
                <a:solidFill>
                  <a:schemeClr val="bg1"/>
                </a:solidFill>
                <a:latin typeface="Tahoma" charset="0"/>
              </a:rPr>
              <a:t> (</a:t>
            </a:r>
            <a:r>
              <a:rPr lang="de-DE" altLang="en-US" sz="2000" b="1" dirty="0" err="1" smtClean="0">
                <a:solidFill>
                  <a:schemeClr val="bg1"/>
                </a:solidFill>
                <a:latin typeface="Tahoma" charset="0"/>
              </a:rPr>
              <a:t>Specifics</a:t>
            </a:r>
            <a:r>
              <a:rPr lang="de-DE" altLang="en-US" sz="2000" b="1" dirty="0" smtClean="0">
                <a:solidFill>
                  <a:schemeClr val="bg1"/>
                </a:solidFill>
                <a:latin typeface="Tahoma" charset="0"/>
              </a:rPr>
              <a:t> on CB)</a:t>
            </a:r>
            <a:endParaRPr lang="de-DE" altLang="en-US" sz="2000" b="1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1175504" y="-16669"/>
            <a:ext cx="987425" cy="6874669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rgbClr val="00CC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endParaRPr lang="de-DE" altLang="en-US" b="1" dirty="0">
              <a:latin typeface="Tahoma" charset="0"/>
            </a:endParaRPr>
          </a:p>
          <a:p>
            <a:pPr algn="ctr">
              <a:lnSpc>
                <a:spcPct val="75000"/>
              </a:lnSpc>
            </a:pPr>
            <a:endParaRPr lang="de-DE" altLang="en-US" sz="2000" dirty="0">
              <a:latin typeface="Tahoma" charset="0"/>
            </a:endParaRPr>
          </a:p>
          <a:p>
            <a:pPr algn="ctr">
              <a:lnSpc>
                <a:spcPct val="75000"/>
              </a:lnSpc>
            </a:pPr>
            <a:endParaRPr lang="de-DE" altLang="en-US" sz="2000" dirty="0">
              <a:latin typeface="Tahoma" charset="0"/>
            </a:endParaRPr>
          </a:p>
          <a:p>
            <a:pPr algn="ctr">
              <a:lnSpc>
                <a:spcPct val="75000"/>
              </a:lnSpc>
            </a:pPr>
            <a:endParaRPr lang="de-DE" altLang="en-US" sz="2000" dirty="0">
              <a:latin typeface="Tahoma" charset="0"/>
            </a:endParaRPr>
          </a:p>
          <a:p>
            <a:pPr algn="ctr">
              <a:lnSpc>
                <a:spcPct val="75000"/>
              </a:lnSpc>
            </a:pPr>
            <a:endParaRPr lang="de-DE" altLang="en-US" sz="2000" dirty="0">
              <a:latin typeface="Tahoma" charset="0"/>
            </a:endParaRPr>
          </a:p>
          <a:p>
            <a:pPr algn="ctr">
              <a:lnSpc>
                <a:spcPct val="75000"/>
              </a:lnSpc>
            </a:pPr>
            <a:endParaRPr lang="de-DE" altLang="en-US" sz="2000" dirty="0">
              <a:latin typeface="Tahoma" charset="0"/>
            </a:endParaRPr>
          </a:p>
          <a:p>
            <a:pPr algn="ctr">
              <a:lnSpc>
                <a:spcPct val="75000"/>
              </a:lnSpc>
            </a:pPr>
            <a:endParaRPr lang="de-DE" altLang="en-US" sz="2000" dirty="0">
              <a:latin typeface="Tahoma" charset="0"/>
            </a:endParaRPr>
          </a:p>
          <a:p>
            <a:pPr algn="ctr">
              <a:lnSpc>
                <a:spcPct val="75000"/>
              </a:lnSpc>
            </a:pPr>
            <a:endParaRPr lang="de-DE" altLang="en-US" sz="2000" dirty="0">
              <a:latin typeface="Tahoma" charset="0"/>
            </a:endParaRPr>
          </a:p>
          <a:p>
            <a:pPr algn="ctr">
              <a:lnSpc>
                <a:spcPct val="75000"/>
              </a:lnSpc>
            </a:pPr>
            <a:endParaRPr lang="de-DE" altLang="en-US" sz="2000" dirty="0">
              <a:latin typeface="Tahoma" charset="0"/>
            </a:endParaRPr>
          </a:p>
          <a:p>
            <a:pPr algn="ctr">
              <a:lnSpc>
                <a:spcPct val="75000"/>
              </a:lnSpc>
            </a:pPr>
            <a:endParaRPr lang="de-DE" altLang="en-US" sz="2000" dirty="0">
              <a:latin typeface="Tahoma" charset="0"/>
            </a:endParaRPr>
          </a:p>
          <a:p>
            <a:pPr algn="ctr">
              <a:lnSpc>
                <a:spcPct val="75000"/>
              </a:lnSpc>
            </a:pPr>
            <a:endParaRPr lang="de-DE" altLang="en-US" sz="2000" dirty="0">
              <a:latin typeface="Tahoma" charset="0"/>
            </a:endParaRPr>
          </a:p>
          <a:p>
            <a:pPr algn="ctr">
              <a:lnSpc>
                <a:spcPct val="75000"/>
              </a:lnSpc>
            </a:pPr>
            <a:endParaRPr lang="de-DE" altLang="en-US" sz="2000" dirty="0">
              <a:latin typeface="Tahoma" charset="0"/>
            </a:endParaRPr>
          </a:p>
          <a:p>
            <a:pPr algn="ctr">
              <a:lnSpc>
                <a:spcPct val="75000"/>
              </a:lnSpc>
            </a:pPr>
            <a:endParaRPr lang="de-DE" altLang="en-US" sz="2000" dirty="0">
              <a:latin typeface="Tahoma" charset="0"/>
            </a:endParaRPr>
          </a:p>
          <a:p>
            <a:pPr algn="ctr">
              <a:lnSpc>
                <a:spcPct val="75000"/>
              </a:lnSpc>
            </a:pPr>
            <a:endParaRPr lang="de-DE" altLang="en-US" sz="2000" dirty="0">
              <a:latin typeface="Tahoma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 rot="16200000">
            <a:off x="9525298" y="4601615"/>
            <a:ext cx="944562" cy="3574562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rgbClr val="00CC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lnSpc>
                <a:spcPct val="75000"/>
              </a:lnSpc>
            </a:pPr>
            <a:endParaRPr lang="de-DE" altLang="en-US" sz="2000">
              <a:latin typeface="Tahoma" charset="0"/>
            </a:endParaRP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8357506" y="6206091"/>
            <a:ext cx="19591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 smtClean="0">
                <a:latin typeface="Tahoma" charset="0"/>
              </a:rPr>
              <a:t>APPLICATIONS</a:t>
            </a:r>
            <a:endParaRPr lang="de-DE" altLang="en-US" b="1" dirty="0">
              <a:latin typeface="Tahoma" charset="0"/>
            </a:endParaRPr>
          </a:p>
        </p:txBody>
      </p:sp>
      <p:grpSp>
        <p:nvGrpSpPr>
          <p:cNvPr id="143366" name="Group 6"/>
          <p:cNvGrpSpPr>
            <a:grpSpLocks/>
          </p:cNvGrpSpPr>
          <p:nvPr/>
        </p:nvGrpSpPr>
        <p:grpSpPr bwMode="auto">
          <a:xfrm>
            <a:off x="445526" y="1107862"/>
            <a:ext cx="10111517" cy="3976688"/>
            <a:chOff x="138" y="548"/>
            <a:chExt cx="4697" cy="2505"/>
          </a:xfrm>
        </p:grpSpPr>
        <p:sp>
          <p:nvSpPr>
            <p:cNvPr id="143367" name="Rectangle 7"/>
            <p:cNvSpPr>
              <a:spLocks noChangeArrowheads="1"/>
            </p:cNvSpPr>
            <p:nvPr/>
          </p:nvSpPr>
          <p:spPr bwMode="auto">
            <a:xfrm>
              <a:off x="138" y="795"/>
              <a:ext cx="4669" cy="225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34925">
              <a:solidFill>
                <a:schemeClr val="bg2"/>
              </a:solidFill>
              <a:prstDash val="dash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68" name="Rectangle 8"/>
            <p:cNvSpPr>
              <a:spLocks noChangeArrowheads="1"/>
            </p:cNvSpPr>
            <p:nvPr/>
          </p:nvSpPr>
          <p:spPr bwMode="auto">
            <a:xfrm>
              <a:off x="256" y="1336"/>
              <a:ext cx="2016" cy="604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 dirty="0" smtClean="0"/>
                <a:t>Regional: GISTDA, WASCAL</a:t>
              </a:r>
              <a:endParaRPr lang="en-US" sz="2400" b="1" dirty="0"/>
            </a:p>
          </p:txBody>
        </p:sp>
        <p:sp>
          <p:nvSpPr>
            <p:cNvPr id="143370" name="Text Box 10"/>
            <p:cNvSpPr txBox="1">
              <a:spLocks noChangeArrowheads="1"/>
            </p:cNvSpPr>
            <p:nvPr/>
          </p:nvSpPr>
          <p:spPr bwMode="auto">
            <a:xfrm>
              <a:off x="1067" y="2191"/>
              <a:ext cx="1624" cy="271"/>
            </a:xfrm>
            <a:prstGeom prst="rect">
              <a:avLst/>
            </a:prstGeom>
            <a:solidFill>
              <a:srgbClr val="D2D48A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prstShdw prst="shdw18" dist="17961" dir="13500000">
                <a:srgbClr val="C0C0C0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200" b="1" dirty="0" smtClean="0">
                  <a:latin typeface="Tahoma" charset="0"/>
                </a:rPr>
                <a:t>Regional Networks</a:t>
              </a:r>
              <a:endParaRPr lang="en-US" altLang="en-US" sz="2200" b="1" dirty="0">
                <a:latin typeface="Tahoma" charset="0"/>
              </a:endParaRPr>
            </a:p>
          </p:txBody>
        </p:sp>
        <p:sp>
          <p:nvSpPr>
            <p:cNvPr id="143371" name="Text Box 11"/>
            <p:cNvSpPr txBox="1">
              <a:spLocks noChangeArrowheads="1"/>
            </p:cNvSpPr>
            <p:nvPr/>
          </p:nvSpPr>
          <p:spPr bwMode="auto">
            <a:xfrm>
              <a:off x="2305" y="849"/>
              <a:ext cx="2530" cy="365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 smtClean="0">
                  <a:solidFill>
                    <a:srgbClr val="990000"/>
                  </a:solidFill>
                  <a:latin typeface="Tahoma" charset="0"/>
                </a:rPr>
                <a:t>GOFC networks</a:t>
              </a:r>
              <a:endParaRPr lang="en-US" altLang="en-US" sz="3200" b="1" i="1" dirty="0">
                <a:solidFill>
                  <a:srgbClr val="990000"/>
                </a:solidFill>
                <a:latin typeface="Tahoma" charset="0"/>
              </a:endParaRPr>
            </a:p>
          </p:txBody>
        </p:sp>
        <p:sp>
          <p:nvSpPr>
            <p:cNvPr id="143372" name="Text Box 12"/>
            <p:cNvSpPr txBox="1">
              <a:spLocks noChangeArrowheads="1"/>
            </p:cNvSpPr>
            <p:nvPr/>
          </p:nvSpPr>
          <p:spPr bwMode="auto">
            <a:xfrm>
              <a:off x="3492" y="1396"/>
              <a:ext cx="1202" cy="1505"/>
            </a:xfrm>
            <a:prstGeom prst="rect">
              <a:avLst/>
            </a:prstGeom>
            <a:solidFill>
              <a:srgbClr val="FFCC99">
                <a:alpha val="80000"/>
              </a:srgb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prstShdw prst="shdw18" dist="17961" dir="13500000">
                <a:srgbClr val="C0C0C0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/>
            <a:lstStyle/>
            <a:p>
              <a:pPr algn="ctr">
                <a:lnSpc>
                  <a:spcPct val="95000"/>
                </a:lnSpc>
              </a:pPr>
              <a:r>
                <a:rPr lang="en-US" altLang="en-US" sz="2200" b="1" dirty="0" smtClean="0">
                  <a:latin typeface="Tahoma" charset="0"/>
                </a:rPr>
                <a:t>GOFC expert groups (LULC, FIRE)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sz="2200" b="1" i="1" dirty="0" smtClean="0">
                  <a:latin typeface="Tahoma" charset="0"/>
                </a:rPr>
                <a:t>May be new thematic areas</a:t>
              </a:r>
              <a:endParaRPr lang="en-US" altLang="en-US" sz="2200" b="1" i="1" dirty="0">
                <a:latin typeface="Tahoma" charset="0"/>
              </a:endParaRPr>
            </a:p>
          </p:txBody>
        </p:sp>
        <p:sp>
          <p:nvSpPr>
            <p:cNvPr id="143373" name="Text Box 13"/>
            <p:cNvSpPr txBox="1">
              <a:spLocks noChangeArrowheads="1"/>
            </p:cNvSpPr>
            <p:nvPr/>
          </p:nvSpPr>
          <p:spPr bwMode="auto">
            <a:xfrm>
              <a:off x="256" y="961"/>
              <a:ext cx="2016" cy="233"/>
            </a:xfrm>
            <a:prstGeom prst="rect">
              <a:avLst/>
            </a:prstGeom>
            <a:solidFill>
              <a:srgbClr val="CCFFCC">
                <a:alpha val="33000"/>
              </a:srgb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prstShdw prst="shdw18" dist="17961" dir="13500000">
                <a:srgbClr val="C0C0C0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 smtClean="0">
                  <a:latin typeface="Tahoma" charset="0"/>
                </a:rPr>
                <a:t>Source of Funding (NASA)&gt;&gt;+</a:t>
              </a:r>
              <a:endParaRPr lang="en-US" altLang="en-US" b="1" dirty="0">
                <a:latin typeface="Tahoma" charset="0"/>
              </a:endParaRPr>
            </a:p>
          </p:txBody>
        </p:sp>
        <p:sp>
          <p:nvSpPr>
            <p:cNvPr id="143374" name="Line 14"/>
            <p:cNvSpPr>
              <a:spLocks noChangeShapeType="1"/>
            </p:cNvSpPr>
            <p:nvPr/>
          </p:nvSpPr>
          <p:spPr bwMode="auto">
            <a:xfrm flipV="1">
              <a:off x="1409" y="1845"/>
              <a:ext cx="0" cy="37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7" name="Line 17"/>
            <p:cNvSpPr>
              <a:spLocks noChangeShapeType="1"/>
            </p:cNvSpPr>
            <p:nvPr/>
          </p:nvSpPr>
          <p:spPr bwMode="auto">
            <a:xfrm flipH="1">
              <a:off x="2698" y="2359"/>
              <a:ext cx="754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8" name="Line 18"/>
            <p:cNvSpPr>
              <a:spLocks noChangeShapeType="1"/>
            </p:cNvSpPr>
            <p:nvPr/>
          </p:nvSpPr>
          <p:spPr bwMode="auto">
            <a:xfrm rot="10800000" flipV="1">
              <a:off x="2620" y="563"/>
              <a:ext cx="1" cy="24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9" name="Line 19"/>
            <p:cNvSpPr>
              <a:spLocks noChangeShapeType="1"/>
            </p:cNvSpPr>
            <p:nvPr/>
          </p:nvSpPr>
          <p:spPr bwMode="auto">
            <a:xfrm rot="10800000" flipV="1">
              <a:off x="651" y="568"/>
              <a:ext cx="1" cy="24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0" name="Line 20"/>
            <p:cNvSpPr>
              <a:spLocks noChangeShapeType="1"/>
            </p:cNvSpPr>
            <p:nvPr/>
          </p:nvSpPr>
          <p:spPr bwMode="auto">
            <a:xfrm rot="10800000" flipV="1">
              <a:off x="1658" y="548"/>
              <a:ext cx="1" cy="24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81" name="Rectangle 21"/>
          <p:cNvSpPr>
            <a:spLocks noChangeArrowheads="1"/>
          </p:cNvSpPr>
          <p:nvPr/>
        </p:nvSpPr>
        <p:spPr bwMode="auto">
          <a:xfrm rot="5400000">
            <a:off x="9456301" y="-1241424"/>
            <a:ext cx="944563" cy="3427412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lnSpc>
                <a:spcPct val="75000"/>
              </a:lnSpc>
            </a:pPr>
            <a:endParaRPr lang="de-DE" altLang="en-US" sz="2000">
              <a:latin typeface="Tahoma" charset="0"/>
            </a:endParaRPr>
          </a:p>
        </p:txBody>
      </p:sp>
      <p:sp>
        <p:nvSpPr>
          <p:cNvPr id="143382" name="Text Box 22"/>
          <p:cNvSpPr txBox="1">
            <a:spLocks noChangeArrowheads="1"/>
          </p:cNvSpPr>
          <p:nvPr/>
        </p:nvSpPr>
        <p:spPr bwMode="auto">
          <a:xfrm>
            <a:off x="8476025" y="305634"/>
            <a:ext cx="29979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 smtClean="0">
                <a:latin typeface="Tahoma" charset="0"/>
              </a:rPr>
              <a:t>REQUIREMENTS/NEEDS</a:t>
            </a:r>
            <a:endParaRPr lang="de-DE" altLang="en-US" b="1" dirty="0">
              <a:latin typeface="Tahoma" charset="0"/>
            </a:endParaRPr>
          </a:p>
        </p:txBody>
      </p:sp>
      <p:grpSp>
        <p:nvGrpSpPr>
          <p:cNvPr id="143383" name="Group 23"/>
          <p:cNvGrpSpPr>
            <a:grpSpLocks/>
          </p:cNvGrpSpPr>
          <p:nvPr/>
        </p:nvGrpSpPr>
        <p:grpSpPr bwMode="auto">
          <a:xfrm>
            <a:off x="2457196" y="4133639"/>
            <a:ext cx="4546600" cy="1293812"/>
            <a:chOff x="685" y="2657"/>
            <a:chExt cx="2864" cy="815"/>
          </a:xfrm>
        </p:grpSpPr>
        <p:sp>
          <p:nvSpPr>
            <p:cNvPr id="143384" name="Text Box 24"/>
            <p:cNvSpPr txBox="1">
              <a:spLocks noChangeArrowheads="1"/>
            </p:cNvSpPr>
            <p:nvPr/>
          </p:nvSpPr>
          <p:spPr bwMode="auto">
            <a:xfrm>
              <a:off x="685" y="3239"/>
              <a:ext cx="2244" cy="233"/>
            </a:xfrm>
            <a:prstGeom prst="rect">
              <a:avLst/>
            </a:prstGeom>
            <a:noFill/>
            <a:ln w="44450">
              <a:noFill/>
              <a:round/>
              <a:headEnd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</a:lstStyle>
            <a:p>
              <a:pPr algn="ctr"/>
              <a:r>
                <a:rPr lang="en-US" altLang="en-US" sz="2800" b="1" dirty="0"/>
                <a:t>Thematic areas</a:t>
              </a:r>
            </a:p>
          </p:txBody>
        </p:sp>
        <p:sp>
          <p:nvSpPr>
            <p:cNvPr id="143385" name="Line 25"/>
            <p:cNvSpPr>
              <a:spLocks noChangeShapeType="1"/>
            </p:cNvSpPr>
            <p:nvPr/>
          </p:nvSpPr>
          <p:spPr bwMode="auto">
            <a:xfrm>
              <a:off x="1445" y="2818"/>
              <a:ext cx="0" cy="40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6" name="Line 26"/>
            <p:cNvSpPr>
              <a:spLocks noChangeShapeType="1"/>
            </p:cNvSpPr>
            <p:nvPr/>
          </p:nvSpPr>
          <p:spPr bwMode="auto">
            <a:xfrm flipH="1">
              <a:off x="2257" y="2809"/>
              <a:ext cx="1" cy="41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7" name="Line 27"/>
            <p:cNvSpPr>
              <a:spLocks noChangeShapeType="1"/>
            </p:cNvSpPr>
            <p:nvPr/>
          </p:nvSpPr>
          <p:spPr bwMode="auto">
            <a:xfrm flipH="1">
              <a:off x="2586" y="2657"/>
              <a:ext cx="963" cy="737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390" name="Group 30"/>
          <p:cNvGrpSpPr>
            <a:grpSpLocks/>
          </p:cNvGrpSpPr>
          <p:nvPr/>
        </p:nvGrpSpPr>
        <p:grpSpPr bwMode="auto">
          <a:xfrm>
            <a:off x="1903086" y="5571456"/>
            <a:ext cx="4851400" cy="1131888"/>
            <a:chOff x="265" y="3446"/>
            <a:chExt cx="3056" cy="713"/>
          </a:xfrm>
        </p:grpSpPr>
        <p:sp>
          <p:nvSpPr>
            <p:cNvPr id="143391" name="Rectangle 31"/>
            <p:cNvSpPr>
              <a:spLocks noChangeArrowheads="1"/>
            </p:cNvSpPr>
            <p:nvPr/>
          </p:nvSpPr>
          <p:spPr bwMode="auto">
            <a:xfrm>
              <a:off x="265" y="3756"/>
              <a:ext cx="806" cy="40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latin typeface="Arial" charset="0"/>
                </a:rPr>
                <a:t>Data</a:t>
              </a:r>
            </a:p>
            <a:p>
              <a:pPr algn="ctr"/>
              <a:r>
                <a:rPr lang="en-US" altLang="en-US" b="1">
                  <a:latin typeface="Arial" charset="0"/>
                </a:rPr>
                <a:t>“producer”</a:t>
              </a:r>
            </a:p>
          </p:txBody>
        </p:sp>
        <p:sp>
          <p:nvSpPr>
            <p:cNvPr id="143392" name="Rectangle 32"/>
            <p:cNvSpPr>
              <a:spLocks noChangeArrowheads="1"/>
            </p:cNvSpPr>
            <p:nvPr/>
          </p:nvSpPr>
          <p:spPr bwMode="auto">
            <a:xfrm>
              <a:off x="1381" y="3752"/>
              <a:ext cx="806" cy="40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latin typeface="Arial" charset="0"/>
                </a:rPr>
                <a:t>Science </a:t>
              </a:r>
            </a:p>
          </p:txBody>
        </p:sp>
        <p:sp>
          <p:nvSpPr>
            <p:cNvPr id="143393" name="Rectangle 33"/>
            <p:cNvSpPr>
              <a:spLocks noChangeArrowheads="1"/>
            </p:cNvSpPr>
            <p:nvPr/>
          </p:nvSpPr>
          <p:spPr bwMode="auto">
            <a:xfrm>
              <a:off x="2515" y="3745"/>
              <a:ext cx="806" cy="40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latin typeface="Arial" charset="0"/>
                </a:rPr>
                <a:t>Data</a:t>
              </a:r>
            </a:p>
            <a:p>
              <a:pPr algn="ctr"/>
              <a:r>
                <a:rPr lang="en-US" altLang="en-US" b="1">
                  <a:latin typeface="Arial" charset="0"/>
                </a:rPr>
                <a:t>“users”</a:t>
              </a:r>
            </a:p>
          </p:txBody>
        </p:sp>
        <p:sp>
          <p:nvSpPr>
            <p:cNvPr id="143394" name="Line 34"/>
            <p:cNvSpPr>
              <a:spLocks noChangeShapeType="1"/>
            </p:cNvSpPr>
            <p:nvPr/>
          </p:nvSpPr>
          <p:spPr bwMode="auto">
            <a:xfrm rot="2700000" flipH="1" flipV="1">
              <a:off x="860" y="3447"/>
              <a:ext cx="24" cy="383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95" name="Line 35"/>
            <p:cNvSpPr>
              <a:spLocks noChangeShapeType="1"/>
            </p:cNvSpPr>
            <p:nvPr/>
          </p:nvSpPr>
          <p:spPr bwMode="auto">
            <a:xfrm rot="18900000" flipH="1" flipV="1">
              <a:off x="2773" y="3446"/>
              <a:ext cx="24" cy="383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96" name="Line 36"/>
            <p:cNvSpPr>
              <a:spLocks noChangeShapeType="1"/>
            </p:cNvSpPr>
            <p:nvPr/>
          </p:nvSpPr>
          <p:spPr bwMode="auto">
            <a:xfrm rot="2700000" flipH="1" flipV="1">
              <a:off x="1698" y="3581"/>
              <a:ext cx="214" cy="22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 rot="5400000">
            <a:off x="10132538" y="3121062"/>
            <a:ext cx="302198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de-DE" altLang="en-US" b="1" dirty="0" smtClean="0">
                <a:latin typeface="Tahoma" charset="0"/>
              </a:rPr>
              <a:t>START </a:t>
            </a:r>
            <a:r>
              <a:rPr lang="de-DE" altLang="en-US" b="1" dirty="0" err="1" smtClean="0">
                <a:latin typeface="Tahoma" charset="0"/>
              </a:rPr>
              <a:t>Capacity</a:t>
            </a:r>
            <a:r>
              <a:rPr lang="de-DE" altLang="en-US" b="1" dirty="0" smtClean="0">
                <a:latin typeface="Tahoma" charset="0"/>
              </a:rPr>
              <a:t> Building</a:t>
            </a:r>
            <a:endParaRPr lang="de-DE" altLang="en-US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0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912"/>
            <a:ext cx="7135318" cy="972681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>
                <a:solidFill>
                  <a:srgbClr val="C00000"/>
                </a:solidFill>
                <a:latin typeface="+mn-lt"/>
              </a:rPr>
              <a:t>Capacity Building  Modalities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770838"/>
              </p:ext>
            </p:extLst>
          </p:nvPr>
        </p:nvGraphicFramePr>
        <p:xfrm>
          <a:off x="1987825" y="662609"/>
          <a:ext cx="9210262" cy="597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51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68" y="-66946"/>
            <a:ext cx="10133350" cy="850898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+mn-lt"/>
              </a:rPr>
              <a:t>START support for RN and GOFC Meetings in 2016</a:t>
            </a:r>
          </a:p>
        </p:txBody>
      </p:sp>
      <p:pic>
        <p:nvPicPr>
          <p:cNvPr id="2050" name="Picture 2" descr="orld Mercator Printable Blank Royalty Free jpg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0" t="23299" r="14144" b="30894"/>
          <a:stretch/>
        </p:blipFill>
        <p:spPr bwMode="auto">
          <a:xfrm>
            <a:off x="3793432" y="1132435"/>
            <a:ext cx="4687959" cy="3796974"/>
          </a:xfrm>
          <a:prstGeom prst="rect">
            <a:avLst/>
          </a:prstGeom>
          <a:ln w="31750">
            <a:solidFill>
              <a:srgbClr val="FF0000"/>
            </a:solidFill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endCxn id="11" idx="1"/>
          </p:cNvCxnSpPr>
          <p:nvPr/>
        </p:nvCxnSpPr>
        <p:spPr>
          <a:xfrm flipV="1">
            <a:off x="4863548" y="2039691"/>
            <a:ext cx="4439478" cy="167787"/>
          </a:xfrm>
          <a:prstGeom prst="line">
            <a:avLst/>
          </a:prstGeom>
          <a:ln w="19050">
            <a:solidFill>
              <a:srgbClr val="FF00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03026" y="1578026"/>
            <a:ext cx="2097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SCERIN-4 on </a:t>
            </a:r>
            <a:r>
              <a:rPr lang="en-US" b="1" i="1" dirty="0" smtClean="0">
                <a:solidFill>
                  <a:srgbClr val="FF0000"/>
                </a:solidFill>
              </a:rPr>
              <a:t>LCLUC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challenges (</a:t>
            </a:r>
            <a:r>
              <a:rPr lang="en-US" b="1" dirty="0" smtClean="0"/>
              <a:t>Slovakia</a:t>
            </a:r>
            <a:r>
              <a:rPr lang="en-US" dirty="0" smtClean="0">
                <a:effectLst/>
              </a:rPr>
              <a:t> </a:t>
            </a:r>
            <a:r>
              <a:rPr lang="en-US" dirty="0" smtClean="0"/>
              <a:t>July 19-22, 2016</a:t>
            </a:r>
            <a:r>
              <a:rPr lang="en-US" dirty="0" smtClean="0">
                <a:effectLst/>
              </a:rPr>
              <a:t> 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0561" y="5072287"/>
            <a:ext cx="286586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Miombo</a:t>
            </a:r>
            <a:r>
              <a:rPr lang="en-US" dirty="0" smtClean="0"/>
              <a:t> Woodlands - </a:t>
            </a:r>
            <a:r>
              <a:rPr lang="en-US" b="1" i="1" dirty="0" smtClean="0">
                <a:solidFill>
                  <a:srgbClr val="FF0000"/>
                </a:solidFill>
              </a:rPr>
              <a:t>Restoration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Sustain Socio-Ecological And Socio Economic Relationships (July 27-29 2016, Maputo, </a:t>
            </a:r>
            <a:r>
              <a:rPr lang="en-US" b="1" dirty="0" smtClean="0"/>
              <a:t>Mozambique</a:t>
            </a:r>
            <a:r>
              <a:rPr lang="en-US" dirty="0" smtClean="0"/>
              <a:t>)</a:t>
            </a:r>
          </a:p>
        </p:txBody>
      </p:sp>
      <p:cxnSp>
        <p:nvCxnSpPr>
          <p:cNvPr id="16" name="Straight Connector 15"/>
          <p:cNvCxnSpPr>
            <a:endCxn id="15" idx="0"/>
          </p:cNvCxnSpPr>
          <p:nvPr/>
        </p:nvCxnSpPr>
        <p:spPr>
          <a:xfrm>
            <a:off x="5471674" y="4073053"/>
            <a:ext cx="1721821" cy="999234"/>
          </a:xfrm>
          <a:prstGeom prst="line">
            <a:avLst/>
          </a:prstGeom>
          <a:ln w="19050">
            <a:solidFill>
              <a:srgbClr val="FF00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28" idx="1"/>
          </p:cNvCxnSpPr>
          <p:nvPr/>
        </p:nvCxnSpPr>
        <p:spPr>
          <a:xfrm>
            <a:off x="7447722" y="3387012"/>
            <a:ext cx="1675572" cy="92884"/>
          </a:xfrm>
          <a:prstGeom prst="line">
            <a:avLst/>
          </a:prstGeom>
          <a:ln w="19050">
            <a:solidFill>
              <a:srgbClr val="FF00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123294" y="2879731"/>
            <a:ext cx="264712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International Meeting on </a:t>
            </a:r>
            <a:r>
              <a:rPr lang="en-US" b="1" i="1" dirty="0">
                <a:solidFill>
                  <a:srgbClr val="FF0000"/>
                </a:solidFill>
              </a:rPr>
              <a:t>Land Use </a:t>
            </a:r>
            <a:r>
              <a:rPr lang="en-US" dirty="0">
                <a:solidFill>
                  <a:schemeClr val="dk1"/>
                </a:solidFill>
              </a:rPr>
              <a:t>and Emissions (Oct 17-19 2016, Ho Chi Minh City, </a:t>
            </a:r>
            <a:r>
              <a:rPr lang="en-US" b="1" dirty="0">
                <a:solidFill>
                  <a:schemeClr val="dk1"/>
                </a:solidFill>
              </a:rPr>
              <a:t>Vietnam</a:t>
            </a:r>
            <a:r>
              <a:rPr lang="en-US" dirty="0">
                <a:solidFill>
                  <a:schemeClr val="dk1"/>
                </a:solidFill>
              </a:rPr>
              <a:t>)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446643" y="3538330"/>
            <a:ext cx="3676651" cy="1445943"/>
          </a:xfrm>
          <a:prstGeom prst="line">
            <a:avLst/>
          </a:prstGeom>
          <a:ln w="19050">
            <a:solidFill>
              <a:srgbClr val="FF00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088345" y="4456955"/>
            <a:ext cx="264712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REDD</a:t>
            </a:r>
            <a:r>
              <a:rPr lang="en-US" dirty="0" smtClean="0"/>
              <a:t>+ Monitoring, and Measurement, Reporting and Verification workshop  (19-23 September 2016, Addis Ababa, </a:t>
            </a:r>
            <a:r>
              <a:rPr lang="en-US" b="1" dirty="0" smtClean="0"/>
              <a:t>Ethiopia</a:t>
            </a:r>
            <a:r>
              <a:rPr lang="en-US" dirty="0" smtClean="0"/>
              <a:t>)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111499" y="3534963"/>
            <a:ext cx="17534" cy="1543948"/>
          </a:xfrm>
          <a:prstGeom prst="line">
            <a:avLst/>
          </a:prstGeom>
          <a:ln w="19050">
            <a:solidFill>
              <a:srgbClr val="FF00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31788" y="5100607"/>
            <a:ext cx="235251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REDD</a:t>
            </a:r>
            <a:r>
              <a:rPr lang="en-US" dirty="0" smtClean="0"/>
              <a:t>+ Monitoring, and Measurement, Reporting and Verification workshop  (February 6-10 2017, Abidjan</a:t>
            </a:r>
            <a:r>
              <a:rPr lang="en-US" b="1" dirty="0" smtClean="0"/>
              <a:t>, Cote d’Ivoire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6" name="Straight Connector 45"/>
          <p:cNvCxnSpPr>
            <a:endCxn id="47" idx="3"/>
          </p:cNvCxnSpPr>
          <p:nvPr/>
        </p:nvCxnSpPr>
        <p:spPr>
          <a:xfrm flipH="1" flipV="1">
            <a:off x="2097156" y="1690332"/>
            <a:ext cx="2355575" cy="273128"/>
          </a:xfrm>
          <a:prstGeom prst="line">
            <a:avLst/>
          </a:prstGeom>
          <a:ln w="19050">
            <a:solidFill>
              <a:srgbClr val="FF00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0" y="813169"/>
            <a:ext cx="20971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GFOI R&amp;D and GOFC-GOLD </a:t>
            </a:r>
            <a:r>
              <a:rPr lang="en-US" b="1" i="1" dirty="0" smtClean="0">
                <a:solidFill>
                  <a:srgbClr val="FF0000"/>
                </a:solidFill>
              </a:rPr>
              <a:t>Land Cover </a:t>
            </a:r>
            <a:r>
              <a:rPr lang="en-US" dirty="0" smtClean="0"/>
              <a:t>Science Meeting (Hague, </a:t>
            </a:r>
            <a:r>
              <a:rPr lang="en-US" b="1" dirty="0" smtClean="0"/>
              <a:t>Netherlands</a:t>
            </a:r>
            <a:r>
              <a:rPr lang="en-US" dirty="0" smtClean="0"/>
              <a:t>, 31 Oct – 4 November 2016)</a:t>
            </a:r>
            <a:endParaRPr lang="en-US" dirty="0" smtClean="0">
              <a:effectLst/>
            </a:endParaRPr>
          </a:p>
        </p:txBody>
      </p:sp>
      <p:pic>
        <p:nvPicPr>
          <p:cNvPr id="54" name="Picture 2" descr="orld Mercator Printable Blank Royalty Free jpg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48898" r="58525" b="23186"/>
          <a:stretch/>
        </p:blipFill>
        <p:spPr bwMode="auto">
          <a:xfrm>
            <a:off x="1149208" y="2677363"/>
            <a:ext cx="2611040" cy="2252046"/>
          </a:xfrm>
          <a:prstGeom prst="rect">
            <a:avLst/>
          </a:prstGeom>
          <a:ln w="31750">
            <a:solidFill>
              <a:srgbClr val="FF0000"/>
            </a:solidFill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Straight Connector 60"/>
          <p:cNvCxnSpPr/>
          <p:nvPr/>
        </p:nvCxnSpPr>
        <p:spPr>
          <a:xfrm flipH="1">
            <a:off x="1255653" y="4174435"/>
            <a:ext cx="925332" cy="897852"/>
          </a:xfrm>
          <a:prstGeom prst="line">
            <a:avLst/>
          </a:prstGeom>
          <a:ln w="19050">
            <a:solidFill>
              <a:srgbClr val="FF00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7246" y="5100607"/>
            <a:ext cx="261565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GOFC GOLD </a:t>
            </a:r>
            <a:r>
              <a:rPr lang="en-US" b="1" i="1" dirty="0">
                <a:solidFill>
                  <a:srgbClr val="FF0000"/>
                </a:solidFill>
              </a:rPr>
              <a:t>Fire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IT Implementation </a:t>
            </a:r>
            <a:r>
              <a:rPr lang="en-US" dirty="0"/>
              <a:t>Team </a:t>
            </a:r>
            <a:r>
              <a:rPr lang="en-US" dirty="0" smtClean="0"/>
              <a:t>and JRC, </a:t>
            </a:r>
            <a:r>
              <a:rPr lang="en-US" dirty="0"/>
              <a:t>European Commission </a:t>
            </a:r>
            <a:r>
              <a:rPr lang="en-US" dirty="0" smtClean="0"/>
              <a:t>Meeting </a:t>
            </a:r>
            <a:r>
              <a:rPr lang="en-US" dirty="0"/>
              <a:t>(November 15-17, 2016, Santiago, </a:t>
            </a:r>
            <a:r>
              <a:rPr lang="en-US" b="1" dirty="0"/>
              <a:t>Chile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274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" y="-4009"/>
            <a:ext cx="11458731" cy="982517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+mn-lt"/>
              </a:rPr>
              <a:t>START support for RN and GOFC Meetings in 2016</a:t>
            </a:r>
          </a:p>
        </p:txBody>
      </p:sp>
      <p:pic>
        <p:nvPicPr>
          <p:cNvPr id="4" name="Picture 2" descr="orld Mercator Printable Blank Royalty Free jpg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0" t="23299" r="14144" b="30894"/>
          <a:stretch/>
        </p:blipFill>
        <p:spPr bwMode="auto">
          <a:xfrm>
            <a:off x="3793432" y="1596264"/>
            <a:ext cx="4687959" cy="3796974"/>
          </a:xfrm>
          <a:prstGeom prst="rect">
            <a:avLst/>
          </a:prstGeom>
          <a:ln w="31750">
            <a:solidFill>
              <a:srgbClr val="FF0000"/>
            </a:solidFill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rld Mercator Printable Blank Royalty Free jpg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38938" r="62149" b="33146"/>
          <a:stretch/>
        </p:blipFill>
        <p:spPr bwMode="auto">
          <a:xfrm>
            <a:off x="1149208" y="3141192"/>
            <a:ext cx="2611040" cy="2252046"/>
          </a:xfrm>
          <a:prstGeom prst="rect">
            <a:avLst/>
          </a:prstGeom>
          <a:ln w="31750">
            <a:solidFill>
              <a:srgbClr val="FF0000"/>
            </a:solidFill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endCxn id="7" idx="3"/>
          </p:cNvCxnSpPr>
          <p:nvPr/>
        </p:nvCxnSpPr>
        <p:spPr>
          <a:xfrm flipH="1" flipV="1">
            <a:off x="2994991" y="1844789"/>
            <a:ext cx="1802296" cy="815725"/>
          </a:xfrm>
          <a:prstGeom prst="line">
            <a:avLst/>
          </a:prstGeom>
          <a:ln w="19050">
            <a:solidFill>
              <a:srgbClr val="FF00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829126"/>
            <a:ext cx="29949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SCERIN 5 – </a:t>
            </a:r>
            <a:r>
              <a:rPr lang="en-US" b="1" i="1" dirty="0" smtClean="0">
                <a:solidFill>
                  <a:srgbClr val="FF0000"/>
                </a:solidFill>
              </a:rPr>
              <a:t>Land cover changes</a:t>
            </a:r>
            <a:r>
              <a:rPr lang="en-US" dirty="0" smtClean="0"/>
              <a:t> and natural hazards - integrated watershed and forest management for environmental, economic and political stability: Pecs, </a:t>
            </a:r>
            <a:r>
              <a:rPr lang="en-US" b="1" dirty="0" smtClean="0"/>
              <a:t>Hungary</a:t>
            </a:r>
            <a:r>
              <a:rPr lang="en-US" dirty="0" smtClean="0"/>
              <a:t> (20-23 June 2017)</a:t>
            </a:r>
          </a:p>
        </p:txBody>
      </p:sp>
      <p:cxnSp>
        <p:nvCxnSpPr>
          <p:cNvPr id="11" name="Straight Connector 10"/>
          <p:cNvCxnSpPr>
            <a:endCxn id="12" idx="1"/>
          </p:cNvCxnSpPr>
          <p:nvPr/>
        </p:nvCxnSpPr>
        <p:spPr>
          <a:xfrm>
            <a:off x="7222435" y="3723865"/>
            <a:ext cx="1712838" cy="591535"/>
          </a:xfrm>
          <a:prstGeom prst="line">
            <a:avLst/>
          </a:prstGeom>
          <a:ln w="19050">
            <a:solidFill>
              <a:srgbClr val="FF00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35273" y="3715235"/>
            <a:ext cx="299499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i="1" dirty="0" smtClean="0">
                <a:solidFill>
                  <a:srgbClr val="FF0000"/>
                </a:solidFill>
              </a:rPr>
              <a:t>Regional Science</a:t>
            </a:r>
            <a:r>
              <a:rPr lang="en-US" dirty="0" smtClean="0"/>
              <a:t> Meeting in South/Southeast Asia Chiang Mai, </a:t>
            </a:r>
            <a:r>
              <a:rPr lang="en-US" b="1" dirty="0" smtClean="0"/>
              <a:t>Thailand</a:t>
            </a:r>
            <a:r>
              <a:rPr lang="en-US" dirty="0" smtClean="0"/>
              <a:t> (July 17‐19 2017)</a:t>
            </a:r>
            <a:endParaRPr lang="en-US" dirty="0"/>
          </a:p>
        </p:txBody>
      </p:sp>
      <p:cxnSp>
        <p:nvCxnSpPr>
          <p:cNvPr id="19" name="Straight Connector 18"/>
          <p:cNvCxnSpPr>
            <a:endCxn id="20" idx="1"/>
          </p:cNvCxnSpPr>
          <p:nvPr/>
        </p:nvCxnSpPr>
        <p:spPr>
          <a:xfrm flipV="1">
            <a:off x="6556454" y="2190447"/>
            <a:ext cx="2378819" cy="1253659"/>
          </a:xfrm>
          <a:prstGeom prst="line">
            <a:avLst/>
          </a:prstGeom>
          <a:ln w="19050">
            <a:solidFill>
              <a:srgbClr val="FF00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35273" y="1036285"/>
            <a:ext cx="2994991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SARI International Operational Mapping/Monitoring of </a:t>
            </a:r>
            <a:r>
              <a:rPr lang="en-US" b="1" i="1" dirty="0" smtClean="0">
                <a:solidFill>
                  <a:srgbClr val="FF0000"/>
                </a:solidFill>
              </a:rPr>
              <a:t>Agricultural Crops </a:t>
            </a:r>
            <a:r>
              <a:rPr lang="en-US" dirty="0" smtClean="0"/>
              <a:t>in South/Southeast Asian Countries – Research Needs and Priorities (Chennai, </a:t>
            </a:r>
            <a:r>
              <a:rPr lang="en-US" b="1" dirty="0" smtClean="0"/>
              <a:t>India</a:t>
            </a:r>
            <a:r>
              <a:rPr lang="en-US" dirty="0" smtClean="0"/>
              <a:t>, May 2-4 2017)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37426" y="5657671"/>
            <a:ext cx="372385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err="1" smtClean="0"/>
              <a:t>RedLATIFF</a:t>
            </a:r>
            <a:r>
              <a:rPr lang="en-US" dirty="0" smtClean="0"/>
              <a:t>: </a:t>
            </a:r>
            <a:r>
              <a:rPr lang="en-US" b="1" i="1" dirty="0" smtClean="0">
                <a:solidFill>
                  <a:srgbClr val="FF0000"/>
                </a:solidFill>
              </a:rPr>
              <a:t>Burned Area </a:t>
            </a:r>
            <a:r>
              <a:rPr lang="en-US" dirty="0" smtClean="0"/>
              <a:t>Estimation in Latin America using a Collaborative Virtual Environment (</a:t>
            </a:r>
            <a:r>
              <a:rPr lang="en-US" b="1" dirty="0" smtClean="0"/>
              <a:t>Mexico</a:t>
            </a:r>
            <a:r>
              <a:rPr lang="en-US" dirty="0" smtClean="0"/>
              <a:t> city, August 1-3 2017)</a:t>
            </a:r>
          </a:p>
        </p:txBody>
      </p:sp>
      <p:cxnSp>
        <p:nvCxnSpPr>
          <p:cNvPr id="30" name="Elbow Connector 29"/>
          <p:cNvCxnSpPr>
            <a:endCxn id="28" idx="1"/>
          </p:cNvCxnSpPr>
          <p:nvPr/>
        </p:nvCxnSpPr>
        <p:spPr>
          <a:xfrm rot="5400000">
            <a:off x="226372" y="4734920"/>
            <a:ext cx="2533971" cy="511861"/>
          </a:xfrm>
          <a:prstGeom prst="bentConnector4">
            <a:avLst>
              <a:gd name="adj1" fmla="val 1549"/>
              <a:gd name="adj2" fmla="val 276701"/>
            </a:avLst>
          </a:prstGeom>
          <a:ln w="19050">
            <a:solidFill>
              <a:srgbClr val="FF00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05670" y="2884324"/>
            <a:ext cx="3329603" cy="3078660"/>
          </a:xfrm>
          <a:prstGeom prst="line">
            <a:avLst/>
          </a:prstGeom>
          <a:ln w="19050">
            <a:solidFill>
              <a:srgbClr val="FF00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935273" y="5085821"/>
            <a:ext cx="299499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u="sng" dirty="0"/>
              <a:t>Caucuses</a:t>
            </a:r>
            <a:r>
              <a:rPr lang="en-US" dirty="0"/>
              <a:t> Regional Network kick off (September 11-12 2017)</a:t>
            </a:r>
          </a:p>
          <a:p>
            <a:pPr lvl="0"/>
            <a:r>
              <a:rPr lang="en-US" dirty="0"/>
              <a:t>2017 GOFC-GOLD Regional Networks Summit (September 13-15 2017)</a:t>
            </a:r>
          </a:p>
        </p:txBody>
      </p:sp>
      <p:cxnSp>
        <p:nvCxnSpPr>
          <p:cNvPr id="49" name="Straight Connector 48"/>
          <p:cNvCxnSpPr>
            <a:endCxn id="50" idx="0"/>
          </p:cNvCxnSpPr>
          <p:nvPr/>
        </p:nvCxnSpPr>
        <p:spPr>
          <a:xfrm>
            <a:off x="4308644" y="3839419"/>
            <a:ext cx="2961827" cy="2024027"/>
          </a:xfrm>
          <a:prstGeom prst="line">
            <a:avLst/>
          </a:prstGeom>
          <a:ln w="19050">
            <a:solidFill>
              <a:srgbClr val="FF00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72975" y="5863446"/>
            <a:ext cx="299499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dirty="0"/>
              <a:t>WARN</a:t>
            </a:r>
            <a:r>
              <a:rPr lang="en-US" dirty="0"/>
              <a:t>/WASCAL/START (possibly SERVIR-Niger) event (Nov 29-31 2016)</a:t>
            </a:r>
          </a:p>
        </p:txBody>
      </p:sp>
    </p:spTree>
    <p:extLst>
      <p:ext uri="{BB962C8B-B14F-4D97-AF65-F5344CB8AC3E}">
        <p14:creationId xmlns:p14="http://schemas.microsoft.com/office/powerpoint/2010/main" val="165311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0" y="0"/>
            <a:ext cx="11816056" cy="757822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+mn-lt"/>
              </a:rPr>
              <a:t>Data Initiative - Advanced Training in Earth Observations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16" y="757822"/>
            <a:ext cx="5784225" cy="50323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u="sng" dirty="0"/>
              <a:t>Activities</a:t>
            </a:r>
            <a:r>
              <a:rPr lang="en-US" dirty="0" smtClean="0"/>
              <a:t>:</a:t>
            </a:r>
          </a:p>
          <a:p>
            <a:r>
              <a:rPr lang="en-US" b="1" i="1" dirty="0" smtClean="0"/>
              <a:t>First training outside USA</a:t>
            </a:r>
            <a:r>
              <a:rPr lang="en-US" dirty="0" smtClean="0"/>
              <a:t>: October </a:t>
            </a:r>
            <a:r>
              <a:rPr lang="en-US" dirty="0"/>
              <a:t>10-14, </a:t>
            </a:r>
            <a:r>
              <a:rPr lang="en-US" dirty="0" smtClean="0"/>
              <a:t>2016 with GISTDA</a:t>
            </a:r>
            <a:r>
              <a:rPr lang="en-US" dirty="0"/>
              <a:t>, in </a:t>
            </a:r>
            <a:r>
              <a:rPr lang="en-US" dirty="0" err="1"/>
              <a:t>Sriracha</a:t>
            </a:r>
            <a:r>
              <a:rPr lang="en-US" dirty="0"/>
              <a:t>, </a:t>
            </a:r>
            <a:r>
              <a:rPr lang="en-US" dirty="0" smtClean="0"/>
              <a:t>Thailand</a:t>
            </a:r>
          </a:p>
          <a:p>
            <a:r>
              <a:rPr lang="en-US" dirty="0" smtClean="0"/>
              <a:t>10 countries; 30 fellows</a:t>
            </a:r>
          </a:p>
          <a:p>
            <a:r>
              <a:rPr lang="en-US" dirty="0" smtClean="0">
                <a:effectLst/>
              </a:rPr>
              <a:t>Engage with </a:t>
            </a:r>
            <a:r>
              <a:rPr lang="en-US" dirty="0"/>
              <a:t>Department of Earth and Environment, Boston University</a:t>
            </a:r>
            <a:r>
              <a:rPr lang="en-US" dirty="0" smtClean="0">
                <a:effectLst/>
              </a:rPr>
              <a:t> (</a:t>
            </a:r>
            <a:r>
              <a:rPr lang="en-US" dirty="0"/>
              <a:t>Prof. Pontus </a:t>
            </a:r>
            <a:r>
              <a:rPr lang="en-US" dirty="0" err="1" smtClean="0"/>
              <a:t>Olofsson</a:t>
            </a:r>
            <a:r>
              <a:rPr lang="en-US" dirty="0" smtClean="0">
                <a:effectLst/>
              </a:rPr>
              <a:t>) </a:t>
            </a:r>
          </a:p>
          <a:p>
            <a:r>
              <a:rPr lang="en-US" b="1" i="1" dirty="0" smtClean="0"/>
              <a:t>Regional expertise</a:t>
            </a:r>
            <a:r>
              <a:rPr lang="en-US" dirty="0" smtClean="0"/>
              <a:t>: Prof</a:t>
            </a:r>
            <a:r>
              <a:rPr lang="en-US" dirty="0"/>
              <a:t>. Le Van </a:t>
            </a:r>
            <a:r>
              <a:rPr lang="en-US" dirty="0" err="1"/>
              <a:t>Trung</a:t>
            </a:r>
            <a:r>
              <a:rPr lang="en-US" dirty="0"/>
              <a:t> (Vietnam University Institute of Technology) and 3 additional trainers from GISTDA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56419" y="2653214"/>
            <a:ext cx="5871413" cy="4204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/>
              <a:t>Outcomes</a:t>
            </a:r>
          </a:p>
          <a:p>
            <a:r>
              <a:rPr lang="en-US" dirty="0" smtClean="0"/>
              <a:t>Continuous use of EO data</a:t>
            </a:r>
          </a:p>
          <a:p>
            <a:r>
              <a:rPr lang="en-US" dirty="0" smtClean="0"/>
              <a:t>Inform the community about new products and new application</a:t>
            </a:r>
          </a:p>
          <a:p>
            <a:r>
              <a:rPr lang="en-US" dirty="0" smtClean="0"/>
              <a:t>Move to higher level products and address local environmental challenges</a:t>
            </a:r>
          </a:p>
          <a:p>
            <a:r>
              <a:rPr lang="en-US" dirty="0" smtClean="0"/>
              <a:t>Engage regional expertise by transferring the data initiatives in the region. </a:t>
            </a:r>
          </a:p>
        </p:txBody>
      </p:sp>
      <p:sp>
        <p:nvSpPr>
          <p:cNvPr id="5" name="Bent Arrow 4"/>
          <p:cNvSpPr/>
          <p:nvPr/>
        </p:nvSpPr>
        <p:spPr>
          <a:xfrm rot="5400000">
            <a:off x="6722697" y="584837"/>
            <a:ext cx="1666267" cy="2470487"/>
          </a:xfrm>
          <a:prstGeom prst="bentArrow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5" y="0"/>
            <a:ext cx="6677025" cy="770021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+mn-lt"/>
              </a:rPr>
              <a:t>Partnership Enhancement Awards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04" y="1039561"/>
            <a:ext cx="5803233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u="sng" dirty="0"/>
              <a:t>Activities</a:t>
            </a:r>
          </a:p>
          <a:p>
            <a:pPr marL="0" indent="0">
              <a:buNone/>
            </a:pPr>
            <a:r>
              <a:rPr lang="en-US" b="1" dirty="0"/>
              <a:t>Visiting Scientist Award </a:t>
            </a:r>
            <a:r>
              <a:rPr lang="en-US" dirty="0"/>
              <a:t>Washington DC July 22-29, 2016 (University of Maryland and the International START Secretariat )</a:t>
            </a:r>
          </a:p>
          <a:p>
            <a:pPr marL="0" indent="0">
              <a:buNone/>
            </a:pPr>
            <a:r>
              <a:rPr lang="en-US" dirty="0"/>
              <a:t>3 from Vietnam and Thailand: helped prepared the data initiative training and subsequent activities in Asia.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2042" y="2515433"/>
            <a:ext cx="6079957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1" u="sng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n-US" sz="3300" dirty="0"/>
              <a:t>Outcomes</a:t>
            </a:r>
          </a:p>
          <a:p>
            <a:r>
              <a:rPr lang="en-US" b="0" u="none" dirty="0"/>
              <a:t>Agreement on future activities and engagement of regional partners</a:t>
            </a:r>
          </a:p>
          <a:p>
            <a:r>
              <a:rPr lang="en-US" b="0" u="none" dirty="0"/>
              <a:t>2 Regional Activities in Asia (HCM City and </a:t>
            </a:r>
            <a:r>
              <a:rPr lang="en-US" b="0" u="none" dirty="0" err="1"/>
              <a:t>Sriracha</a:t>
            </a:r>
            <a:r>
              <a:rPr lang="en-US" b="0" u="none" dirty="0" smtClean="0"/>
              <a:t>)</a:t>
            </a:r>
            <a:endParaRPr lang="en-US" b="0" u="none" dirty="0"/>
          </a:p>
          <a:p>
            <a:r>
              <a:rPr lang="en-US" b="0" u="none" dirty="0"/>
              <a:t>South-South Collaboration within GOFC to create more knowledge exchange amid networks</a:t>
            </a:r>
          </a:p>
          <a:p>
            <a:r>
              <a:rPr lang="en-US" b="0" u="none" dirty="0"/>
              <a:t>2016 Data </a:t>
            </a:r>
            <a:r>
              <a:rPr lang="en-US" b="0" u="none" dirty="0" smtClean="0"/>
              <a:t>Initiative: 10 </a:t>
            </a:r>
            <a:r>
              <a:rPr lang="en-US" b="0" u="none" dirty="0"/>
              <a:t>countries; 30 fellows, a significant increase from past trainings in the US (average 6-8 fellows.</a:t>
            </a:r>
          </a:p>
        </p:txBody>
      </p:sp>
      <p:sp>
        <p:nvSpPr>
          <p:cNvPr id="5" name="Bent Arrow 4"/>
          <p:cNvSpPr/>
          <p:nvPr/>
        </p:nvSpPr>
        <p:spPr>
          <a:xfrm rot="5400000">
            <a:off x="6722697" y="536711"/>
            <a:ext cx="1666267" cy="2470487"/>
          </a:xfrm>
          <a:prstGeom prst="bentArrow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2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987</Words>
  <Application>Microsoft Macintosh PowerPoint</Application>
  <PresentationFormat>Custom</PresentationFormat>
  <Paragraphs>110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START’s Role in GOFC-GOLD </vt:lpstr>
      <vt:lpstr>START’s role </vt:lpstr>
      <vt:lpstr>PowerPoint Presentation</vt:lpstr>
      <vt:lpstr>Capacity Building  Modalities</vt:lpstr>
      <vt:lpstr>START support for RN and GOFC Meetings in 2016</vt:lpstr>
      <vt:lpstr>START support for RN and GOFC Meetings in 2016</vt:lpstr>
      <vt:lpstr>Data Initiative - Advanced Training in Earth Observations </vt:lpstr>
      <vt:lpstr>Partnership Enhancement Awards </vt:lpstr>
      <vt:lpstr>Cross-program collaboration </vt:lpstr>
      <vt:lpstr>Outcomes of the regional workshops</vt:lpstr>
      <vt:lpstr>Food for thoughts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START-GOFC update</dc:title>
  <dc:creator>Cheikh Mbow</dc:creator>
  <cp:lastModifiedBy>Senay Habtezion</cp:lastModifiedBy>
  <cp:revision>55</cp:revision>
  <dcterms:created xsi:type="dcterms:W3CDTF">2017-09-04T09:45:39Z</dcterms:created>
  <dcterms:modified xsi:type="dcterms:W3CDTF">2017-09-25T21:49:57Z</dcterms:modified>
</cp:coreProperties>
</file>