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87" r:id="rId2"/>
    <p:sldId id="290" r:id="rId3"/>
    <p:sldId id="283" r:id="rId4"/>
    <p:sldId id="277" r:id="rId5"/>
    <p:sldId id="271" r:id="rId6"/>
    <p:sldId id="276" r:id="rId7"/>
    <p:sldId id="291" r:id="rId8"/>
    <p:sldId id="292" r:id="rId9"/>
    <p:sldId id="281" r:id="rId10"/>
    <p:sldId id="293" r:id="rId11"/>
    <p:sldId id="288" r:id="rId12"/>
    <p:sldId id="282" r:id="rId13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4877"/>
    <a:srgbClr val="2245AE"/>
    <a:srgbClr val="410801"/>
    <a:srgbClr val="000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56" autoAdjust="0"/>
    <p:restoredTop sz="93012" autoAdjust="0"/>
  </p:normalViewPr>
  <p:slideViewPr>
    <p:cSldViewPr snapToGrid="0" snapToObjects="1">
      <p:cViewPr varScale="1">
        <p:scale>
          <a:sx n="84" d="100"/>
          <a:sy n="84" d="100"/>
        </p:scale>
        <p:origin x="1171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5B528C-6100-BB4C-8B2E-454B422B370F}" type="doc">
      <dgm:prSet loTypeId="urn:microsoft.com/office/officeart/2005/8/layout/radial3" loCatId="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9693A289-ADB0-6A4F-831C-8BCCFFD55D5F}">
      <dgm:prSet phldrT="[Text]" custT="1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en-US" sz="1700" b="1" dirty="0">
              <a:ln/>
              <a:solidFill>
                <a:srgbClr val="FFFFFF"/>
              </a:solidFill>
            </a:rPr>
            <a:t>GOFC-GOLD</a:t>
          </a:r>
        </a:p>
      </dgm:t>
    </dgm:pt>
    <dgm:pt modelId="{B985DCB0-2535-F240-A9AD-03BCA7AD4805}" type="parTrans" cxnId="{61434CE0-E099-C24D-AFDC-0A35109A9837}">
      <dgm:prSet/>
      <dgm:spPr/>
      <dgm:t>
        <a:bodyPr/>
        <a:lstStyle/>
        <a:p>
          <a:endParaRPr lang="en-US">
            <a:ln>
              <a:solidFill>
                <a:schemeClr val="tx1">
                  <a:lumMod val="50000"/>
                  <a:lumOff val="50000"/>
                </a:schemeClr>
              </a:solidFill>
            </a:ln>
            <a:solidFill>
              <a:srgbClr val="FFFFFF"/>
            </a:solidFill>
          </a:endParaRPr>
        </a:p>
      </dgm:t>
    </dgm:pt>
    <dgm:pt modelId="{865A866D-7854-8148-88F6-EEF0DC34534F}" type="sibTrans" cxnId="{61434CE0-E099-C24D-AFDC-0A35109A9837}">
      <dgm:prSet/>
      <dgm:spPr/>
      <dgm:t>
        <a:bodyPr/>
        <a:lstStyle/>
        <a:p>
          <a:endParaRPr lang="en-US">
            <a:ln>
              <a:solidFill>
                <a:schemeClr val="tx1">
                  <a:lumMod val="50000"/>
                  <a:lumOff val="50000"/>
                </a:schemeClr>
              </a:solidFill>
            </a:ln>
            <a:solidFill>
              <a:srgbClr val="FFFFFF"/>
            </a:solidFill>
          </a:endParaRPr>
        </a:p>
      </dgm:t>
    </dgm:pt>
    <dgm:pt modelId="{4F97AD34-5271-434F-97F8-6A96A8D33503}">
      <dgm:prSet phldrT="[Text]" custT="1"/>
      <dgm:spPr>
        <a:solidFill>
          <a:schemeClr val="accent3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sz="1600" b="0" dirty="0">
              <a:ln/>
              <a:solidFill>
                <a:srgbClr val="FFFFFF"/>
              </a:solidFill>
            </a:rPr>
            <a:t>Regional Networks</a:t>
          </a:r>
        </a:p>
      </dgm:t>
    </dgm:pt>
    <dgm:pt modelId="{8A05FDD3-B6E1-4E4B-B471-36CE42DFB490}" type="parTrans" cxnId="{749A94E9-4128-DC41-878E-179A791A0CDD}">
      <dgm:prSet/>
      <dgm:spPr/>
      <dgm:t>
        <a:bodyPr/>
        <a:lstStyle/>
        <a:p>
          <a:endParaRPr lang="en-US">
            <a:ln>
              <a:solidFill>
                <a:schemeClr val="tx1">
                  <a:lumMod val="50000"/>
                  <a:lumOff val="50000"/>
                </a:schemeClr>
              </a:solidFill>
            </a:ln>
            <a:solidFill>
              <a:srgbClr val="FFFFFF"/>
            </a:solidFill>
          </a:endParaRPr>
        </a:p>
      </dgm:t>
    </dgm:pt>
    <dgm:pt modelId="{7DA8610D-390A-EC4C-941C-2DD2173707BB}" type="sibTrans" cxnId="{749A94E9-4128-DC41-878E-179A791A0CDD}">
      <dgm:prSet/>
      <dgm:spPr/>
      <dgm:t>
        <a:bodyPr/>
        <a:lstStyle/>
        <a:p>
          <a:endParaRPr lang="en-US">
            <a:ln>
              <a:solidFill>
                <a:schemeClr val="tx1">
                  <a:lumMod val="50000"/>
                  <a:lumOff val="50000"/>
                </a:schemeClr>
              </a:solidFill>
            </a:ln>
            <a:solidFill>
              <a:srgbClr val="FFFFFF"/>
            </a:solidFill>
          </a:endParaRPr>
        </a:p>
      </dgm:t>
    </dgm:pt>
    <dgm:pt modelId="{B661DC20-A66E-D243-849B-A06749C1071B}">
      <dgm:prSet phldrT="[Text]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dirty="0">
              <a:ln/>
              <a:solidFill>
                <a:srgbClr val="FFFFFF"/>
              </a:solidFill>
            </a:rPr>
            <a:t>Land Cover IT</a:t>
          </a:r>
        </a:p>
      </dgm:t>
    </dgm:pt>
    <dgm:pt modelId="{1DDE9ABF-C80C-674C-910C-AF77FAF78196}" type="parTrans" cxnId="{D85B04BD-F073-A944-93E6-2CED1883BDC3}">
      <dgm:prSet/>
      <dgm:spPr/>
      <dgm:t>
        <a:bodyPr/>
        <a:lstStyle/>
        <a:p>
          <a:endParaRPr lang="en-US">
            <a:ln>
              <a:solidFill>
                <a:schemeClr val="tx1">
                  <a:lumMod val="50000"/>
                  <a:lumOff val="50000"/>
                </a:schemeClr>
              </a:solidFill>
            </a:ln>
            <a:solidFill>
              <a:srgbClr val="FFFFFF"/>
            </a:solidFill>
          </a:endParaRPr>
        </a:p>
      </dgm:t>
    </dgm:pt>
    <dgm:pt modelId="{474451EF-2A1A-964A-AB99-DCD78AB883D8}" type="sibTrans" cxnId="{D85B04BD-F073-A944-93E6-2CED1883BDC3}">
      <dgm:prSet/>
      <dgm:spPr/>
      <dgm:t>
        <a:bodyPr/>
        <a:lstStyle/>
        <a:p>
          <a:endParaRPr lang="en-US">
            <a:ln>
              <a:solidFill>
                <a:schemeClr val="tx1">
                  <a:lumMod val="50000"/>
                  <a:lumOff val="50000"/>
                </a:schemeClr>
              </a:solidFill>
            </a:ln>
            <a:solidFill>
              <a:srgbClr val="FFFFFF"/>
            </a:solidFill>
          </a:endParaRPr>
        </a:p>
      </dgm:t>
    </dgm:pt>
    <dgm:pt modelId="{32BAFB4A-8B34-DB41-9F93-46AB5F3EEC67}">
      <dgm:prSet phldrT="[Text]"/>
      <dgm:spPr>
        <a:solidFill>
          <a:srgbClr val="C2D63E">
            <a:alpha val="50000"/>
          </a:srgbClr>
        </a:solidFill>
      </dgm:spPr>
      <dgm:t>
        <a:bodyPr/>
        <a:lstStyle/>
        <a:p>
          <a:r>
            <a:rPr lang="en-US" dirty="0">
              <a:ln/>
              <a:solidFill>
                <a:srgbClr val="FFFFFF"/>
              </a:solidFill>
            </a:rPr>
            <a:t>Fire IT</a:t>
          </a:r>
        </a:p>
      </dgm:t>
    </dgm:pt>
    <dgm:pt modelId="{FDD6D3B8-9BDE-C34F-93F4-3CAE9761807D}" type="parTrans" cxnId="{8FBA56BB-664E-E541-BBB2-9DC52E301BB1}">
      <dgm:prSet/>
      <dgm:spPr/>
      <dgm:t>
        <a:bodyPr/>
        <a:lstStyle/>
        <a:p>
          <a:endParaRPr lang="en-US">
            <a:ln>
              <a:solidFill>
                <a:schemeClr val="tx1">
                  <a:lumMod val="50000"/>
                  <a:lumOff val="50000"/>
                </a:schemeClr>
              </a:solidFill>
            </a:ln>
            <a:solidFill>
              <a:srgbClr val="FFFFFF"/>
            </a:solidFill>
          </a:endParaRPr>
        </a:p>
      </dgm:t>
    </dgm:pt>
    <dgm:pt modelId="{AD2834D2-7F49-B444-81E6-EE25E24020F5}" type="sibTrans" cxnId="{8FBA56BB-664E-E541-BBB2-9DC52E301BB1}">
      <dgm:prSet/>
      <dgm:spPr/>
      <dgm:t>
        <a:bodyPr/>
        <a:lstStyle/>
        <a:p>
          <a:endParaRPr lang="en-US">
            <a:ln>
              <a:solidFill>
                <a:schemeClr val="tx1">
                  <a:lumMod val="50000"/>
                  <a:lumOff val="50000"/>
                </a:schemeClr>
              </a:solidFill>
            </a:ln>
            <a:solidFill>
              <a:srgbClr val="FFFFFF"/>
            </a:solidFill>
          </a:endParaRPr>
        </a:p>
      </dgm:t>
    </dgm:pt>
    <dgm:pt modelId="{B27BD2B2-CFE2-364B-B6E8-7C171913175D}">
      <dgm:prSet phldrT="[Text]"/>
      <dgm:spPr>
        <a:solidFill>
          <a:schemeClr val="bg2">
            <a:lumMod val="50000"/>
            <a:alpha val="50000"/>
          </a:schemeClr>
        </a:solidFill>
      </dgm:spPr>
      <dgm:t>
        <a:bodyPr/>
        <a:lstStyle/>
        <a:p>
          <a:r>
            <a:rPr lang="en-US" dirty="0">
              <a:ln/>
              <a:solidFill>
                <a:srgbClr val="FFFFFF"/>
              </a:solidFill>
            </a:rPr>
            <a:t>Biomass WG</a:t>
          </a:r>
        </a:p>
      </dgm:t>
    </dgm:pt>
    <dgm:pt modelId="{7E4766A5-9804-D546-8776-34E42B683EDD}" type="parTrans" cxnId="{784F5286-936C-944B-9739-CFA65B4B7108}">
      <dgm:prSet/>
      <dgm:spPr/>
      <dgm:t>
        <a:bodyPr/>
        <a:lstStyle/>
        <a:p>
          <a:endParaRPr lang="en-US">
            <a:ln>
              <a:solidFill>
                <a:schemeClr val="tx1">
                  <a:lumMod val="50000"/>
                  <a:lumOff val="50000"/>
                </a:schemeClr>
              </a:solidFill>
            </a:ln>
            <a:solidFill>
              <a:srgbClr val="FFFFFF"/>
            </a:solidFill>
          </a:endParaRPr>
        </a:p>
      </dgm:t>
    </dgm:pt>
    <dgm:pt modelId="{C2DE0C2E-BEA6-ED45-A0FA-65467BE2A43D}" type="sibTrans" cxnId="{784F5286-936C-944B-9739-CFA65B4B7108}">
      <dgm:prSet/>
      <dgm:spPr/>
      <dgm:t>
        <a:bodyPr/>
        <a:lstStyle/>
        <a:p>
          <a:endParaRPr lang="en-US">
            <a:ln>
              <a:solidFill>
                <a:schemeClr val="tx1">
                  <a:lumMod val="50000"/>
                  <a:lumOff val="50000"/>
                </a:schemeClr>
              </a:solidFill>
            </a:ln>
            <a:solidFill>
              <a:srgbClr val="FFFFFF"/>
            </a:solidFill>
          </a:endParaRPr>
        </a:p>
      </dgm:t>
    </dgm:pt>
    <dgm:pt modelId="{D8A61AA4-7EEF-4844-BF04-FA2D20ED02FA}">
      <dgm:prSet phldrT="[Text]"/>
      <dgm:spPr>
        <a:solidFill>
          <a:schemeClr val="bg2">
            <a:lumMod val="50000"/>
            <a:alpha val="50000"/>
          </a:schemeClr>
        </a:solidFill>
      </dgm:spPr>
      <dgm:t>
        <a:bodyPr/>
        <a:lstStyle/>
        <a:p>
          <a:r>
            <a:rPr lang="en-US" dirty="0">
              <a:ln/>
              <a:solidFill>
                <a:srgbClr val="FFFFFF"/>
              </a:solidFill>
            </a:rPr>
            <a:t>REDD WG</a:t>
          </a:r>
        </a:p>
      </dgm:t>
    </dgm:pt>
    <dgm:pt modelId="{071F6F2D-B7BB-6649-8FCC-7B35061DCEA3}" type="parTrans" cxnId="{E14DF213-878C-FE4D-8E03-78BCA67C718E}">
      <dgm:prSet/>
      <dgm:spPr/>
      <dgm:t>
        <a:bodyPr/>
        <a:lstStyle/>
        <a:p>
          <a:endParaRPr lang="en-US">
            <a:ln>
              <a:solidFill>
                <a:schemeClr val="tx1">
                  <a:lumMod val="50000"/>
                  <a:lumOff val="50000"/>
                </a:schemeClr>
              </a:solidFill>
            </a:ln>
            <a:solidFill>
              <a:srgbClr val="FFFFFF"/>
            </a:solidFill>
          </a:endParaRPr>
        </a:p>
      </dgm:t>
    </dgm:pt>
    <dgm:pt modelId="{5790579D-9BA6-CF49-B12C-6CA72367024E}" type="sibTrans" cxnId="{E14DF213-878C-FE4D-8E03-78BCA67C718E}">
      <dgm:prSet/>
      <dgm:spPr/>
      <dgm:t>
        <a:bodyPr/>
        <a:lstStyle/>
        <a:p>
          <a:endParaRPr lang="en-US">
            <a:ln>
              <a:solidFill>
                <a:schemeClr val="tx1">
                  <a:lumMod val="50000"/>
                  <a:lumOff val="50000"/>
                </a:schemeClr>
              </a:solidFill>
            </a:ln>
            <a:solidFill>
              <a:srgbClr val="FFFFFF"/>
            </a:solidFill>
          </a:endParaRPr>
        </a:p>
      </dgm:t>
    </dgm:pt>
    <dgm:pt modelId="{B94E1CDC-8D89-4A47-A6A6-BB7A009C29EF}">
      <dgm:prSet phldrT="[Text]"/>
      <dgm:spPr/>
      <dgm:t>
        <a:bodyPr/>
        <a:lstStyle/>
        <a:p>
          <a:r>
            <a:rPr lang="en-US" dirty="0">
              <a:ln/>
              <a:solidFill>
                <a:srgbClr val="FFFFFF"/>
              </a:solidFill>
            </a:rPr>
            <a:t>Executive Com</a:t>
          </a:r>
        </a:p>
      </dgm:t>
    </dgm:pt>
    <dgm:pt modelId="{E9A20934-9AD2-5F4E-975B-28101F0C2025}" type="parTrans" cxnId="{E1EC38F4-4CFA-414B-9CF7-913E075CD6B2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7A8685DA-514D-D944-9573-D4D3DC136ED4}" type="sibTrans" cxnId="{E1EC38F4-4CFA-414B-9CF7-913E075CD6B2}">
      <dgm:prSet/>
      <dgm:spPr/>
      <dgm:t>
        <a:bodyPr/>
        <a:lstStyle/>
        <a:p>
          <a:endParaRPr lang="en-US">
            <a:solidFill>
              <a:srgbClr val="FFFFFF"/>
            </a:solidFill>
          </a:endParaRPr>
        </a:p>
      </dgm:t>
    </dgm:pt>
    <dgm:pt modelId="{0DBC2515-4AAF-634F-9330-09C903BC3041}" type="pres">
      <dgm:prSet presAssocID="{7F5B528C-6100-BB4C-8B2E-454B422B370F}" presName="composite" presStyleCnt="0">
        <dgm:presLayoutVars>
          <dgm:chMax val="1"/>
          <dgm:dir/>
          <dgm:resizeHandles val="exact"/>
        </dgm:presLayoutVars>
      </dgm:prSet>
      <dgm:spPr/>
    </dgm:pt>
    <dgm:pt modelId="{5E8E7E35-762E-6246-86A6-1C88BC93208E}" type="pres">
      <dgm:prSet presAssocID="{7F5B528C-6100-BB4C-8B2E-454B422B370F}" presName="radial" presStyleCnt="0">
        <dgm:presLayoutVars>
          <dgm:animLvl val="ctr"/>
        </dgm:presLayoutVars>
      </dgm:prSet>
      <dgm:spPr/>
    </dgm:pt>
    <dgm:pt modelId="{B011EA7E-7F2F-3E41-8472-41733B5C12B5}" type="pres">
      <dgm:prSet presAssocID="{9693A289-ADB0-6A4F-831C-8BCCFFD55D5F}" presName="centerShape" presStyleLbl="vennNode1" presStyleIdx="0" presStyleCnt="7" custScaleX="68334" custScaleY="66632" custLinFactNeighborX="-1867" custLinFactNeighborY="7003"/>
      <dgm:spPr/>
    </dgm:pt>
    <dgm:pt modelId="{551B53D8-F93F-AD49-81E1-12DD6CFE4847}" type="pres">
      <dgm:prSet presAssocID="{4F97AD34-5271-434F-97F8-6A96A8D33503}" presName="node" presStyleLbl="vennNode1" presStyleIdx="1" presStyleCnt="7" custScaleX="106396" custScaleY="92675" custRadScaleRad="104411" custRadScaleInc="-294619">
        <dgm:presLayoutVars>
          <dgm:bulletEnabled val="1"/>
        </dgm:presLayoutVars>
      </dgm:prSet>
      <dgm:spPr/>
    </dgm:pt>
    <dgm:pt modelId="{B1BA518C-E001-904E-9BA6-9F9E19B18C83}" type="pres">
      <dgm:prSet presAssocID="{B661DC20-A66E-D243-849B-A06749C1071B}" presName="node" presStyleLbl="vennNode1" presStyleIdx="2" presStyleCnt="7" custRadScaleRad="87994" custRadScaleInc="19945">
        <dgm:presLayoutVars>
          <dgm:bulletEnabled val="1"/>
        </dgm:presLayoutVars>
      </dgm:prSet>
      <dgm:spPr/>
    </dgm:pt>
    <dgm:pt modelId="{3933097D-C46E-8742-9A5C-A30AA78FA451}" type="pres">
      <dgm:prSet presAssocID="{32BAFB4A-8B34-DB41-9F93-46AB5F3EEC67}" presName="node" presStyleLbl="vennNode1" presStyleIdx="3" presStyleCnt="7" custRadScaleRad="97537" custRadScaleInc="2716">
        <dgm:presLayoutVars>
          <dgm:bulletEnabled val="1"/>
        </dgm:presLayoutVars>
      </dgm:prSet>
      <dgm:spPr/>
    </dgm:pt>
    <dgm:pt modelId="{CF3F3118-D598-1446-AB0A-C506619C25E3}" type="pres">
      <dgm:prSet presAssocID="{B27BD2B2-CFE2-364B-B6E8-7C171913175D}" presName="node" presStyleLbl="vennNode1" presStyleIdx="4" presStyleCnt="7" custRadScaleRad="103259" custRadScaleInc="102198">
        <dgm:presLayoutVars>
          <dgm:bulletEnabled val="1"/>
        </dgm:presLayoutVars>
      </dgm:prSet>
      <dgm:spPr/>
    </dgm:pt>
    <dgm:pt modelId="{B58650D7-AA76-4247-8574-6A03D24C4C46}" type="pres">
      <dgm:prSet presAssocID="{D8A61AA4-7EEF-4844-BF04-FA2D20ED02FA}" presName="node" presStyleLbl="vennNode1" presStyleIdx="5" presStyleCnt="7" custRadScaleRad="94891" custRadScaleInc="78862">
        <dgm:presLayoutVars>
          <dgm:bulletEnabled val="1"/>
        </dgm:presLayoutVars>
      </dgm:prSet>
      <dgm:spPr/>
    </dgm:pt>
    <dgm:pt modelId="{5813B6E9-EBA2-AB4E-9D62-7EC6DEC096EE}" type="pres">
      <dgm:prSet presAssocID="{B94E1CDC-8D89-4A47-A6A6-BB7A009C29EF}" presName="node" presStyleLbl="vennNode1" presStyleIdx="6" presStyleCnt="7" custRadScaleRad="76140" custRadScaleInc="93046">
        <dgm:presLayoutVars>
          <dgm:bulletEnabled val="1"/>
        </dgm:presLayoutVars>
      </dgm:prSet>
      <dgm:spPr/>
    </dgm:pt>
  </dgm:ptLst>
  <dgm:cxnLst>
    <dgm:cxn modelId="{27D9A409-E6D7-FF47-B8D5-EF754EA2DB59}" type="presOf" srcId="{32BAFB4A-8B34-DB41-9F93-46AB5F3EEC67}" destId="{3933097D-C46E-8742-9A5C-A30AA78FA451}" srcOrd="0" destOrd="0" presId="urn:microsoft.com/office/officeart/2005/8/layout/radial3"/>
    <dgm:cxn modelId="{E14DF213-878C-FE4D-8E03-78BCA67C718E}" srcId="{9693A289-ADB0-6A4F-831C-8BCCFFD55D5F}" destId="{D8A61AA4-7EEF-4844-BF04-FA2D20ED02FA}" srcOrd="4" destOrd="0" parTransId="{071F6F2D-B7BB-6649-8FCC-7B35061DCEA3}" sibTransId="{5790579D-9BA6-CF49-B12C-6CA72367024E}"/>
    <dgm:cxn modelId="{520C3E1F-3F12-8944-BE9D-6076732791C5}" type="presOf" srcId="{4F97AD34-5271-434F-97F8-6A96A8D33503}" destId="{551B53D8-F93F-AD49-81E1-12DD6CFE4847}" srcOrd="0" destOrd="0" presId="urn:microsoft.com/office/officeart/2005/8/layout/radial3"/>
    <dgm:cxn modelId="{CE04F63F-CC92-0642-9B2F-A5761E33A982}" type="presOf" srcId="{9693A289-ADB0-6A4F-831C-8BCCFFD55D5F}" destId="{B011EA7E-7F2F-3E41-8472-41733B5C12B5}" srcOrd="0" destOrd="0" presId="urn:microsoft.com/office/officeart/2005/8/layout/radial3"/>
    <dgm:cxn modelId="{784F5286-936C-944B-9739-CFA65B4B7108}" srcId="{9693A289-ADB0-6A4F-831C-8BCCFFD55D5F}" destId="{B27BD2B2-CFE2-364B-B6E8-7C171913175D}" srcOrd="3" destOrd="0" parTransId="{7E4766A5-9804-D546-8776-34E42B683EDD}" sibTransId="{C2DE0C2E-BEA6-ED45-A0FA-65467BE2A43D}"/>
    <dgm:cxn modelId="{B35ADB86-2E9E-034D-B491-35F37F351399}" type="presOf" srcId="{B27BD2B2-CFE2-364B-B6E8-7C171913175D}" destId="{CF3F3118-D598-1446-AB0A-C506619C25E3}" srcOrd="0" destOrd="0" presId="urn:microsoft.com/office/officeart/2005/8/layout/radial3"/>
    <dgm:cxn modelId="{9E75178C-E09C-0B49-8FBD-4BA3F3133471}" type="presOf" srcId="{B661DC20-A66E-D243-849B-A06749C1071B}" destId="{B1BA518C-E001-904E-9BA6-9F9E19B18C83}" srcOrd="0" destOrd="0" presId="urn:microsoft.com/office/officeart/2005/8/layout/radial3"/>
    <dgm:cxn modelId="{EB50E696-3116-C640-8049-691C926DEE99}" type="presOf" srcId="{7F5B528C-6100-BB4C-8B2E-454B422B370F}" destId="{0DBC2515-4AAF-634F-9330-09C903BC3041}" srcOrd="0" destOrd="0" presId="urn:microsoft.com/office/officeart/2005/8/layout/radial3"/>
    <dgm:cxn modelId="{1460FCAB-C0AF-2F42-9207-56C1811CBB6B}" type="presOf" srcId="{B94E1CDC-8D89-4A47-A6A6-BB7A009C29EF}" destId="{5813B6E9-EBA2-AB4E-9D62-7EC6DEC096EE}" srcOrd="0" destOrd="0" presId="urn:microsoft.com/office/officeart/2005/8/layout/radial3"/>
    <dgm:cxn modelId="{8FBA56BB-664E-E541-BBB2-9DC52E301BB1}" srcId="{9693A289-ADB0-6A4F-831C-8BCCFFD55D5F}" destId="{32BAFB4A-8B34-DB41-9F93-46AB5F3EEC67}" srcOrd="2" destOrd="0" parTransId="{FDD6D3B8-9BDE-C34F-93F4-3CAE9761807D}" sibTransId="{AD2834D2-7F49-B444-81E6-EE25E24020F5}"/>
    <dgm:cxn modelId="{D85B04BD-F073-A944-93E6-2CED1883BDC3}" srcId="{9693A289-ADB0-6A4F-831C-8BCCFFD55D5F}" destId="{B661DC20-A66E-D243-849B-A06749C1071B}" srcOrd="1" destOrd="0" parTransId="{1DDE9ABF-C80C-674C-910C-AF77FAF78196}" sibTransId="{474451EF-2A1A-964A-AB99-DCD78AB883D8}"/>
    <dgm:cxn modelId="{788573D9-B7D2-8349-A501-F32868E2A11F}" type="presOf" srcId="{D8A61AA4-7EEF-4844-BF04-FA2D20ED02FA}" destId="{B58650D7-AA76-4247-8574-6A03D24C4C46}" srcOrd="0" destOrd="0" presId="urn:microsoft.com/office/officeart/2005/8/layout/radial3"/>
    <dgm:cxn modelId="{61434CE0-E099-C24D-AFDC-0A35109A9837}" srcId="{7F5B528C-6100-BB4C-8B2E-454B422B370F}" destId="{9693A289-ADB0-6A4F-831C-8BCCFFD55D5F}" srcOrd="0" destOrd="0" parTransId="{B985DCB0-2535-F240-A9AD-03BCA7AD4805}" sibTransId="{865A866D-7854-8148-88F6-EEF0DC34534F}"/>
    <dgm:cxn modelId="{749A94E9-4128-DC41-878E-179A791A0CDD}" srcId="{9693A289-ADB0-6A4F-831C-8BCCFFD55D5F}" destId="{4F97AD34-5271-434F-97F8-6A96A8D33503}" srcOrd="0" destOrd="0" parTransId="{8A05FDD3-B6E1-4E4B-B471-36CE42DFB490}" sibTransId="{7DA8610D-390A-EC4C-941C-2DD2173707BB}"/>
    <dgm:cxn modelId="{E1EC38F4-4CFA-414B-9CF7-913E075CD6B2}" srcId="{9693A289-ADB0-6A4F-831C-8BCCFFD55D5F}" destId="{B94E1CDC-8D89-4A47-A6A6-BB7A009C29EF}" srcOrd="5" destOrd="0" parTransId="{E9A20934-9AD2-5F4E-975B-28101F0C2025}" sibTransId="{7A8685DA-514D-D944-9573-D4D3DC136ED4}"/>
    <dgm:cxn modelId="{38EADDE7-4943-1D4A-9EF0-DE01F23C7889}" type="presParOf" srcId="{0DBC2515-4AAF-634F-9330-09C903BC3041}" destId="{5E8E7E35-762E-6246-86A6-1C88BC93208E}" srcOrd="0" destOrd="0" presId="urn:microsoft.com/office/officeart/2005/8/layout/radial3"/>
    <dgm:cxn modelId="{DF9649FB-4547-AC4A-AB01-343A96BB33A1}" type="presParOf" srcId="{5E8E7E35-762E-6246-86A6-1C88BC93208E}" destId="{B011EA7E-7F2F-3E41-8472-41733B5C12B5}" srcOrd="0" destOrd="0" presId="urn:microsoft.com/office/officeart/2005/8/layout/radial3"/>
    <dgm:cxn modelId="{A25020D1-D9B7-AE4C-8019-63839FA658E7}" type="presParOf" srcId="{5E8E7E35-762E-6246-86A6-1C88BC93208E}" destId="{551B53D8-F93F-AD49-81E1-12DD6CFE4847}" srcOrd="1" destOrd="0" presId="urn:microsoft.com/office/officeart/2005/8/layout/radial3"/>
    <dgm:cxn modelId="{F0781F44-C42A-4A43-9B9B-29010F3613B2}" type="presParOf" srcId="{5E8E7E35-762E-6246-86A6-1C88BC93208E}" destId="{B1BA518C-E001-904E-9BA6-9F9E19B18C83}" srcOrd="2" destOrd="0" presId="urn:microsoft.com/office/officeart/2005/8/layout/radial3"/>
    <dgm:cxn modelId="{F025A7E1-0505-6A4B-AC87-FD42DFFBB576}" type="presParOf" srcId="{5E8E7E35-762E-6246-86A6-1C88BC93208E}" destId="{3933097D-C46E-8742-9A5C-A30AA78FA451}" srcOrd="3" destOrd="0" presId="urn:microsoft.com/office/officeart/2005/8/layout/radial3"/>
    <dgm:cxn modelId="{61707921-AAA6-414E-9B26-3E5D99E911F0}" type="presParOf" srcId="{5E8E7E35-762E-6246-86A6-1C88BC93208E}" destId="{CF3F3118-D598-1446-AB0A-C506619C25E3}" srcOrd="4" destOrd="0" presId="urn:microsoft.com/office/officeart/2005/8/layout/radial3"/>
    <dgm:cxn modelId="{8186AAD8-817C-BA4F-9911-25618F596E87}" type="presParOf" srcId="{5E8E7E35-762E-6246-86A6-1C88BC93208E}" destId="{B58650D7-AA76-4247-8574-6A03D24C4C46}" srcOrd="5" destOrd="0" presId="urn:microsoft.com/office/officeart/2005/8/layout/radial3"/>
    <dgm:cxn modelId="{37CCC9C8-240B-CE42-81B9-FDF73D6C6219}" type="presParOf" srcId="{5E8E7E35-762E-6246-86A6-1C88BC93208E}" destId="{5813B6E9-EBA2-AB4E-9D62-7EC6DEC096EE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1EA7E-7F2F-3E41-8472-41733B5C12B5}">
      <dsp:nvSpPr>
        <dsp:cNvPr id="0" name=""/>
        <dsp:cNvSpPr/>
      </dsp:nvSpPr>
      <dsp:spPr>
        <a:xfrm>
          <a:off x="1595169" y="1725422"/>
          <a:ext cx="1813076" cy="1767917"/>
        </a:xfrm>
        <a:prstGeom prst="ellipse">
          <a:avLst/>
        </a:prstGeom>
        <a:solidFill>
          <a:schemeClr val="accent2">
            <a:alpha val="5000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n/>
              <a:solidFill>
                <a:srgbClr val="FFFFFF"/>
              </a:solidFill>
            </a:rPr>
            <a:t>GOFC-GOLD</a:t>
          </a:r>
        </a:p>
      </dsp:txBody>
      <dsp:txXfrm>
        <a:off x="1860688" y="1984327"/>
        <a:ext cx="1282038" cy="1250107"/>
      </dsp:txXfrm>
    </dsp:sp>
    <dsp:sp modelId="{551B53D8-F93F-AD49-81E1-12DD6CFE4847}">
      <dsp:nvSpPr>
        <dsp:cNvPr id="0" name=""/>
        <dsp:cNvSpPr/>
      </dsp:nvSpPr>
      <dsp:spPr>
        <a:xfrm>
          <a:off x="1758880" y="3553881"/>
          <a:ext cx="1411479" cy="1229452"/>
        </a:xfrm>
        <a:prstGeom prst="ellipse">
          <a:avLst/>
        </a:prstGeom>
        <a:solidFill>
          <a:schemeClr val="accent3">
            <a:lumMod val="60000"/>
            <a:lumOff val="40000"/>
            <a:alpha val="5000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n/>
              <a:solidFill>
                <a:srgbClr val="FFFFFF"/>
              </a:solidFill>
            </a:rPr>
            <a:t>Regional Networks</a:t>
          </a:r>
        </a:p>
      </dsp:txBody>
      <dsp:txXfrm>
        <a:off x="1965586" y="3733930"/>
        <a:ext cx="998067" cy="869354"/>
      </dsp:txXfrm>
    </dsp:sp>
    <dsp:sp modelId="{B1BA518C-E001-904E-9BA6-9F9E19B18C83}">
      <dsp:nvSpPr>
        <dsp:cNvPr id="0" name=""/>
        <dsp:cNvSpPr/>
      </dsp:nvSpPr>
      <dsp:spPr>
        <a:xfrm>
          <a:off x="3348657" y="1233388"/>
          <a:ext cx="1326628" cy="1326628"/>
        </a:xfrm>
        <a:prstGeom prst="ellipse">
          <a:avLst/>
        </a:prstGeom>
        <a:solidFill>
          <a:schemeClr val="accent6">
            <a:lumMod val="60000"/>
            <a:lumOff val="40000"/>
            <a:alpha val="5000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n/>
              <a:solidFill>
                <a:srgbClr val="FFFFFF"/>
              </a:solidFill>
            </a:rPr>
            <a:t>Land Cover IT</a:t>
          </a:r>
        </a:p>
      </dsp:txBody>
      <dsp:txXfrm>
        <a:off x="3542937" y="1427668"/>
        <a:ext cx="938068" cy="938068"/>
      </dsp:txXfrm>
    </dsp:sp>
    <dsp:sp modelId="{3933097D-C46E-8742-9A5C-A30AA78FA451}">
      <dsp:nvSpPr>
        <dsp:cNvPr id="0" name=""/>
        <dsp:cNvSpPr/>
      </dsp:nvSpPr>
      <dsp:spPr>
        <a:xfrm>
          <a:off x="3337890" y="2587886"/>
          <a:ext cx="1326628" cy="1326628"/>
        </a:xfrm>
        <a:prstGeom prst="ellipse">
          <a:avLst/>
        </a:prstGeom>
        <a:solidFill>
          <a:srgbClr val="C2D63E">
            <a:alpha val="50000"/>
          </a:srgb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n/>
              <a:solidFill>
                <a:srgbClr val="FFFFFF"/>
              </a:solidFill>
            </a:rPr>
            <a:t>Fire IT</a:t>
          </a:r>
        </a:p>
      </dsp:txBody>
      <dsp:txXfrm>
        <a:off x="3532170" y="2782166"/>
        <a:ext cx="938068" cy="938068"/>
      </dsp:txXfrm>
    </dsp:sp>
    <dsp:sp modelId="{CF3F3118-D598-1446-AB0A-C506619C25E3}">
      <dsp:nvSpPr>
        <dsp:cNvPr id="0" name=""/>
        <dsp:cNvSpPr/>
      </dsp:nvSpPr>
      <dsp:spPr>
        <a:xfrm>
          <a:off x="337634" y="2560357"/>
          <a:ext cx="1326628" cy="1326628"/>
        </a:xfrm>
        <a:prstGeom prst="ellipse">
          <a:avLst/>
        </a:prstGeom>
        <a:solidFill>
          <a:schemeClr val="bg2">
            <a:lumMod val="50000"/>
            <a:alpha val="5000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n/>
              <a:solidFill>
                <a:srgbClr val="FFFFFF"/>
              </a:solidFill>
            </a:rPr>
            <a:t>Biomass WG</a:t>
          </a:r>
        </a:p>
      </dsp:txBody>
      <dsp:txXfrm>
        <a:off x="531914" y="2754637"/>
        <a:ext cx="938068" cy="938068"/>
      </dsp:txXfrm>
    </dsp:sp>
    <dsp:sp modelId="{B58650D7-AA76-4247-8574-6A03D24C4C46}">
      <dsp:nvSpPr>
        <dsp:cNvPr id="0" name=""/>
        <dsp:cNvSpPr/>
      </dsp:nvSpPr>
      <dsp:spPr>
        <a:xfrm>
          <a:off x="337630" y="1216013"/>
          <a:ext cx="1326628" cy="1326628"/>
        </a:xfrm>
        <a:prstGeom prst="ellipse">
          <a:avLst/>
        </a:prstGeom>
        <a:solidFill>
          <a:schemeClr val="bg2">
            <a:lumMod val="50000"/>
            <a:alpha val="5000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n/>
              <a:solidFill>
                <a:srgbClr val="FFFFFF"/>
              </a:solidFill>
            </a:rPr>
            <a:t>REDD WG</a:t>
          </a:r>
        </a:p>
      </dsp:txBody>
      <dsp:txXfrm>
        <a:off x="531910" y="1410293"/>
        <a:ext cx="938068" cy="938068"/>
      </dsp:txXfrm>
    </dsp:sp>
    <dsp:sp modelId="{5813B6E9-EBA2-AB4E-9D62-7EC6DEC096EE}">
      <dsp:nvSpPr>
        <dsp:cNvPr id="0" name=""/>
        <dsp:cNvSpPr/>
      </dsp:nvSpPr>
      <dsp:spPr>
        <a:xfrm>
          <a:off x="1807191" y="391938"/>
          <a:ext cx="1326628" cy="132662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n/>
              <a:solidFill>
                <a:srgbClr val="FFFFFF"/>
              </a:solidFill>
            </a:rPr>
            <a:t>Executive Com</a:t>
          </a:r>
        </a:p>
      </dsp:txBody>
      <dsp:txXfrm>
        <a:off x="2001471" y="586218"/>
        <a:ext cx="938068" cy="938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3E592-91B7-E649-8259-87C5D9DB2091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F7952-AA94-714B-8AAA-87F29616F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76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4AB5E-C69F-3543-9795-8F6A2A36B7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06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709E57-6E7A-488E-A672-085C9194CF9D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058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EE97-0B85-1A4A-8699-2DB04C9EFE60}" type="datetimeFigureOut">
              <a:rPr lang="en-US" smtClean="0"/>
              <a:t>9/11/2017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BA86-5D97-5646-AF3A-83B61C96A5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EE97-0B85-1A4A-8699-2DB04C9EFE60}" type="datetimeFigureOut">
              <a:rPr lang="en-US" smtClean="0"/>
              <a:t>9/11/2017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BA86-5D97-5646-AF3A-83B61C96A5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EE97-0B85-1A4A-8699-2DB04C9EFE60}" type="datetimeFigureOut">
              <a:rPr lang="en-US" smtClean="0"/>
              <a:t>9/11/2017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BA86-5D97-5646-AF3A-83B61C96A5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EE97-0B85-1A4A-8699-2DB04C9EFE60}" type="datetimeFigureOut">
              <a:rPr lang="en-US" smtClean="0"/>
              <a:t>9/11/2017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BA86-5D97-5646-AF3A-83B61C96A5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EE97-0B85-1A4A-8699-2DB04C9EFE60}" type="datetimeFigureOut">
              <a:rPr lang="en-US" smtClean="0"/>
              <a:t>9/11/2017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BA86-5D97-5646-AF3A-83B61C96A5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EE97-0B85-1A4A-8699-2DB04C9EFE60}" type="datetimeFigureOut">
              <a:rPr lang="en-US" smtClean="0"/>
              <a:t>9/11/2017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BA86-5D97-5646-AF3A-83B61C96A5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EE97-0B85-1A4A-8699-2DB04C9EFE60}" type="datetimeFigureOut">
              <a:rPr lang="en-US" smtClean="0"/>
              <a:t>9/11/2017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BA86-5D97-5646-AF3A-83B61C96A5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EE97-0B85-1A4A-8699-2DB04C9EFE60}" type="datetimeFigureOut">
              <a:rPr lang="en-US" smtClean="0"/>
              <a:t>9/11/2017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BA86-5D97-5646-AF3A-83B61C96A5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EE97-0B85-1A4A-8699-2DB04C9EFE60}" type="datetimeFigureOut">
              <a:rPr lang="en-US" smtClean="0"/>
              <a:t>9/11/2017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BA86-5D97-5646-AF3A-83B61C96A5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EE97-0B85-1A4A-8699-2DB04C9EFE60}" type="datetimeFigureOut">
              <a:rPr lang="en-US" smtClean="0"/>
              <a:t>9/11/2017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BA86-5D97-5646-AF3A-83B61C96A5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EE97-0B85-1A4A-8699-2DB04C9EFE60}" type="datetimeFigureOut">
              <a:rPr lang="en-US" smtClean="0"/>
              <a:t>9/11/2017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BA86-5D97-5646-AF3A-83B61C96A5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D77AEE97-0B85-1A4A-8699-2DB04C9EFE60}" type="datetimeFigureOut">
              <a:rPr lang="en-US" smtClean="0"/>
              <a:t>9/11/2017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730CBA86-5D97-5646-AF3A-83B61C96A55E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9.emf"/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12" Type="http://schemas.microsoft.com/office/2007/relationships/hdphoto" Target="../media/hdphoto1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18.jpeg"/><Relationship Id="rId5" Type="http://schemas.openxmlformats.org/officeDocument/2006/relationships/image" Target="../media/image15.jpeg"/><Relationship Id="rId10" Type="http://schemas.microsoft.com/office/2007/relationships/hdphoto" Target="../media/hdphoto16.wdp"/><Relationship Id="rId4" Type="http://schemas.microsoft.com/office/2007/relationships/hdphoto" Target="../media/hdphoto5.wdp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jpe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4981575" y="1901825"/>
            <a:ext cx="434976" cy="368300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world-map-blank-217.png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588256"/>
            <a:ext cx="9144000" cy="401052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1481" y="4771262"/>
            <a:ext cx="868483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/>
              </a:rPr>
              <a:t>Regional Networks under GOFC-GOLD</a:t>
            </a:r>
            <a:endParaRPr lang="en-US" sz="2400" dirty="0">
              <a:latin typeface="+mj-lt"/>
              <a:cs typeface="Arial"/>
            </a:endParaRPr>
          </a:p>
          <a:p>
            <a:pPr algn="ctr"/>
            <a:endParaRPr lang="en-US" sz="1400" dirty="0">
              <a:latin typeface="Arial"/>
              <a:cs typeface="Arial"/>
            </a:endParaRPr>
          </a:p>
          <a:p>
            <a:pPr algn="ctr"/>
            <a:r>
              <a:rPr lang="en-US" dirty="0">
                <a:latin typeface="+mj-lt"/>
                <a:cs typeface="Arial"/>
              </a:rPr>
              <a:t>Senay Habtezion</a:t>
            </a:r>
          </a:p>
          <a:p>
            <a:pPr algn="ctr"/>
            <a:endParaRPr lang="en-US" sz="700" dirty="0">
              <a:latin typeface="+mj-lt"/>
              <a:cs typeface="Arial"/>
            </a:endParaRPr>
          </a:p>
          <a:p>
            <a:pPr algn="ctr"/>
            <a:r>
              <a:rPr lang="en-US" dirty="0">
                <a:latin typeface="+mj-lt"/>
                <a:cs typeface="Arial"/>
              </a:rPr>
              <a:t>GOFC-GOLD Caucasus Network Kick-off Meeting</a:t>
            </a:r>
          </a:p>
          <a:p>
            <a:pPr algn="ctr"/>
            <a:r>
              <a:rPr lang="en-US" dirty="0">
                <a:latin typeface="+mj-lt"/>
                <a:cs typeface="Arial"/>
              </a:rPr>
              <a:t>Tbilisi, Georgia, </a:t>
            </a:r>
          </a:p>
          <a:p>
            <a:pPr algn="ctr"/>
            <a:r>
              <a:rPr lang="en-US" dirty="0">
                <a:latin typeface="+mj-lt"/>
                <a:cs typeface="Arial"/>
              </a:rPr>
              <a:t>11-12 September 2017</a:t>
            </a:r>
          </a:p>
          <a:p>
            <a:pPr algn="ctr"/>
            <a:endParaRPr lang="en-US" dirty="0">
              <a:latin typeface="+mj-lt"/>
              <a:cs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495800" y="1557337"/>
            <a:ext cx="815976" cy="390525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343400" y="3359150"/>
            <a:ext cx="419100" cy="933450"/>
          </a:xfrm>
          <a:prstGeom prst="ellipse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3594100" y="2546350"/>
            <a:ext cx="939800" cy="61595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 rot="2068333">
            <a:off x="6078230" y="2588161"/>
            <a:ext cx="2237436" cy="81467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5702300" y="2311400"/>
            <a:ext cx="914400" cy="774700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4152900" y="2908300"/>
            <a:ext cx="774700" cy="596900"/>
          </a:xfrm>
          <a:prstGeom prst="ellipse">
            <a:avLst/>
          </a:prstGeom>
          <a:noFill/>
          <a:ln w="28575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4686300" y="3136900"/>
            <a:ext cx="431800" cy="939800"/>
          </a:xfrm>
          <a:prstGeom prst="ellipse">
            <a:avLst/>
          </a:prstGeom>
          <a:noFill/>
          <a:ln w="28575" cmpd="sng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216400" y="1270000"/>
            <a:ext cx="850900" cy="431800"/>
          </a:xfrm>
          <a:prstGeom prst="ellipse">
            <a:avLst/>
          </a:prstGeom>
          <a:noFill/>
          <a:ln w="28575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4178300" y="1079500"/>
            <a:ext cx="3769226" cy="114300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 rot="5124700">
            <a:off x="1052612" y="2330667"/>
            <a:ext cx="2373374" cy="2009695"/>
          </a:xfrm>
          <a:prstGeom prst="ellipse">
            <a:avLst/>
          </a:prstGeom>
          <a:noFill/>
          <a:ln w="38100" cmpd="sng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4981575" y="1901825"/>
            <a:ext cx="434976" cy="368300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5311776" y="1752600"/>
            <a:ext cx="1482724" cy="4699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611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4981575" y="1901825"/>
            <a:ext cx="434976" cy="368300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world-map-blank-217.png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588256"/>
            <a:ext cx="9144000" cy="401052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1481" y="4771262"/>
            <a:ext cx="8684838" cy="2292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500"/>
              </a:lnSpc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Networks of scientists and practitioners with research interest in a region (different thematic interests and focus)</a:t>
            </a:r>
          </a:p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Carry out multiple GOFC functions; key role in CB (e.g. Data Initiative) </a:t>
            </a:r>
          </a:p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Contribute to implementation teams and working groups</a:t>
            </a:r>
          </a:p>
          <a:p>
            <a:pPr marL="285750" indent="-285750">
              <a:lnSpc>
                <a:spcPts val="2500"/>
              </a:lnSpc>
              <a:spcBef>
                <a:spcPts val="0"/>
              </a:spcBef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Some more active and more organized and more self-governing than others; some are dormant and probably exist in name only</a:t>
            </a:r>
          </a:p>
          <a:p>
            <a:pPr>
              <a:lnSpc>
                <a:spcPts val="2160"/>
              </a:lnSpc>
              <a:spcBef>
                <a:spcPts val="0"/>
              </a:spcBef>
            </a:pPr>
            <a:endParaRPr lang="en-US" dirty="0">
              <a:latin typeface="+mj-lt"/>
              <a:cs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495800" y="1557337"/>
            <a:ext cx="815976" cy="390525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343400" y="3359150"/>
            <a:ext cx="419100" cy="933450"/>
          </a:xfrm>
          <a:prstGeom prst="ellipse">
            <a:avLst/>
          </a:prstGeom>
          <a:noFill/>
          <a:ln w="28575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3594100" y="2546350"/>
            <a:ext cx="939800" cy="61595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 rot="2068333">
            <a:off x="6078230" y="2588161"/>
            <a:ext cx="2237436" cy="81467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5702300" y="2311400"/>
            <a:ext cx="914400" cy="774700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4152900" y="2908300"/>
            <a:ext cx="774700" cy="596900"/>
          </a:xfrm>
          <a:prstGeom prst="ellipse">
            <a:avLst/>
          </a:prstGeom>
          <a:noFill/>
          <a:ln w="28575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4686300" y="3136900"/>
            <a:ext cx="431800" cy="939800"/>
          </a:xfrm>
          <a:prstGeom prst="ellipse">
            <a:avLst/>
          </a:prstGeom>
          <a:noFill/>
          <a:ln w="28575" cmpd="sng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216400" y="1270000"/>
            <a:ext cx="850900" cy="431800"/>
          </a:xfrm>
          <a:prstGeom prst="ellipse">
            <a:avLst/>
          </a:prstGeom>
          <a:noFill/>
          <a:ln w="28575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4178300" y="1079500"/>
            <a:ext cx="3769226" cy="114300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 rot="5124700">
            <a:off x="1052612" y="2330667"/>
            <a:ext cx="2373374" cy="2009695"/>
          </a:xfrm>
          <a:prstGeom prst="ellipse">
            <a:avLst/>
          </a:prstGeom>
          <a:noFill/>
          <a:ln w="38100" cmpd="sng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5067300" y="1763712"/>
            <a:ext cx="434976" cy="3683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5311776" y="1740473"/>
            <a:ext cx="1482724" cy="4699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3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4981575" y="1901825"/>
            <a:ext cx="434976" cy="368300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world-map-blank-217.png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588256"/>
            <a:ext cx="9144000" cy="401052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1481" y="5288699"/>
            <a:ext cx="8684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Caucasus Regional Network -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CaucRiN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algn="ctr"/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883585" y="1649290"/>
            <a:ext cx="434976" cy="3683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949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2442"/>
            <a:ext cx="8229600" cy="908750"/>
          </a:xfrm>
        </p:spPr>
        <p:txBody>
          <a:bodyPr>
            <a:normAutofit/>
          </a:bodyPr>
          <a:lstStyle/>
          <a:p>
            <a:r>
              <a:rPr lang="en-US" sz="2800" b="1" cap="none" dirty="0">
                <a:latin typeface="Arial"/>
                <a:cs typeface="Arial"/>
              </a:rPr>
              <a:t>Lessons for </a:t>
            </a:r>
            <a:r>
              <a:rPr lang="en-US" sz="2800" b="1" dirty="0" err="1">
                <a:latin typeface="Arial"/>
                <a:cs typeface="Arial"/>
              </a:rPr>
              <a:t>C</a:t>
            </a:r>
            <a:r>
              <a:rPr lang="en-US" sz="2800" b="1" cap="none" dirty="0" err="1">
                <a:latin typeface="Arial"/>
                <a:cs typeface="Arial"/>
              </a:rPr>
              <a:t>auc</a:t>
            </a:r>
            <a:r>
              <a:rPr lang="en-US" sz="2800" b="1" dirty="0" err="1">
                <a:latin typeface="Arial"/>
                <a:cs typeface="Arial"/>
              </a:rPr>
              <a:t>R</a:t>
            </a:r>
            <a:r>
              <a:rPr lang="en-US" sz="2800" b="1" cap="none" dirty="0" err="1">
                <a:latin typeface="Arial"/>
                <a:cs typeface="Arial"/>
              </a:rPr>
              <a:t>i</a:t>
            </a:r>
            <a:r>
              <a:rPr lang="en-US" sz="2800" b="1" dirty="0" err="1">
                <a:latin typeface="Arial"/>
                <a:cs typeface="Arial"/>
              </a:rPr>
              <a:t>N</a:t>
            </a:r>
            <a:endParaRPr lang="en-ZW" sz="28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771830"/>
            <a:ext cx="8229600" cy="3700458"/>
          </a:xfrm>
        </p:spPr>
        <p:txBody>
          <a:bodyPr>
            <a:normAutofit fontScale="92500"/>
          </a:bodyPr>
          <a:lstStyle/>
          <a:p>
            <a:pPr lvl="0"/>
            <a:r>
              <a:rPr lang="en-ZW" sz="2200" dirty="0">
                <a:latin typeface="Arial"/>
                <a:cs typeface="Arial"/>
              </a:rPr>
              <a:t>C</a:t>
            </a:r>
            <a:r>
              <a:rPr lang="en-US" sz="2200" dirty="0" err="1">
                <a:latin typeface="Arial"/>
                <a:cs typeface="Arial"/>
              </a:rPr>
              <a:t>ollaborative</a:t>
            </a:r>
            <a:r>
              <a:rPr lang="en-US" sz="2200" dirty="0">
                <a:latin typeface="Arial"/>
                <a:cs typeface="Arial"/>
              </a:rPr>
              <a:t> work between RN meetings helpful for maintaining cohesion (e.g. </a:t>
            </a:r>
            <a:r>
              <a:rPr lang="en-US" sz="2200" i="1" dirty="0">
                <a:latin typeface="Arial"/>
                <a:cs typeface="Arial"/>
              </a:rPr>
              <a:t>joint research, student exchanges</a:t>
            </a:r>
            <a:r>
              <a:rPr lang="en-US" sz="2200" dirty="0">
                <a:latin typeface="Arial"/>
                <a:cs typeface="Arial"/>
              </a:rPr>
              <a:t>)</a:t>
            </a:r>
            <a:endParaRPr lang="en-ZW" sz="2200" dirty="0">
              <a:latin typeface="Arial"/>
              <a:cs typeface="Arial"/>
            </a:endParaRPr>
          </a:p>
          <a:p>
            <a:r>
              <a:rPr lang="en-US" sz="2200" dirty="0">
                <a:latin typeface="Arial"/>
                <a:cs typeface="Arial"/>
              </a:rPr>
              <a:t>Some level of formality needed (e.g. </a:t>
            </a:r>
            <a:r>
              <a:rPr lang="en-US" sz="2200" i="1" dirty="0">
                <a:latin typeface="Arial"/>
                <a:cs typeface="Arial"/>
              </a:rPr>
              <a:t>website; membership list</a:t>
            </a:r>
            <a:r>
              <a:rPr lang="en-US" sz="2200" dirty="0">
                <a:latin typeface="Arial"/>
                <a:cs typeface="Arial"/>
              </a:rPr>
              <a:t>) </a:t>
            </a:r>
          </a:p>
          <a:p>
            <a:r>
              <a:rPr lang="en-US" sz="2200" dirty="0">
                <a:latin typeface="Arial"/>
                <a:cs typeface="Arial"/>
              </a:rPr>
              <a:t>Network with like networks (e.g. </a:t>
            </a:r>
            <a:r>
              <a:rPr lang="en-US" sz="2200" i="1" dirty="0">
                <a:latin typeface="Arial"/>
                <a:cs typeface="Arial"/>
              </a:rPr>
              <a:t>SCERIN</a:t>
            </a:r>
            <a:r>
              <a:rPr lang="en-US" sz="2200" dirty="0">
                <a:latin typeface="Arial"/>
                <a:cs typeface="Arial"/>
              </a:rPr>
              <a:t>)</a:t>
            </a:r>
          </a:p>
          <a:p>
            <a:r>
              <a:rPr lang="en-US" sz="2200" dirty="0">
                <a:latin typeface="Arial"/>
                <a:cs typeface="Arial"/>
              </a:rPr>
              <a:t>Embed within existing institutions </a:t>
            </a:r>
            <a:endParaRPr lang="en-ZW" sz="2200" dirty="0">
              <a:latin typeface="Arial"/>
              <a:cs typeface="Arial"/>
            </a:endParaRPr>
          </a:p>
          <a:p>
            <a:pPr lvl="0"/>
            <a:r>
              <a:rPr lang="en-US" sz="2200" dirty="0">
                <a:latin typeface="Arial"/>
                <a:cs typeface="Arial"/>
              </a:rPr>
              <a:t>Autonomy should be a key goal</a:t>
            </a:r>
          </a:p>
          <a:p>
            <a:pPr lvl="0"/>
            <a:r>
              <a:rPr lang="en-US" sz="2200" dirty="0">
                <a:latin typeface="Arial"/>
                <a:cs typeface="Arial"/>
              </a:rPr>
              <a:t>Success a function of personal relationships and commitments </a:t>
            </a:r>
            <a:endParaRPr lang="en-ZW" sz="2200" dirty="0">
              <a:latin typeface="Arial"/>
              <a:cs typeface="Arial"/>
            </a:endParaRPr>
          </a:p>
          <a:p>
            <a:endParaRPr lang="en-ZW" sz="2200" dirty="0">
              <a:latin typeface="Arial"/>
              <a:cs typeface="Arial"/>
            </a:endParaRPr>
          </a:p>
          <a:p>
            <a:pPr lvl="0"/>
            <a:endParaRPr lang="en-ZW" sz="2200" dirty="0">
              <a:latin typeface="Arial"/>
              <a:cs typeface="Arial"/>
            </a:endParaRPr>
          </a:p>
          <a:p>
            <a:pPr marL="342900" lvl="1" indent="-45720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</a:pPr>
            <a:endParaRPr lang="en-US" sz="2200" dirty="0">
              <a:solidFill>
                <a:srgbClr val="40404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3561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01" y="1052736"/>
            <a:ext cx="2088232" cy="125589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302" y="4358114"/>
            <a:ext cx="1728192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649" y="1124744"/>
            <a:ext cx="2016224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-3987716" y="2204864"/>
            <a:ext cx="1711943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en-US" b="1" dirty="0"/>
          </a:p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Thank you !!</a:t>
            </a:r>
          </a:p>
          <a:p>
            <a:pPr eaLnBrk="1" hangingPunct="1">
              <a:defRPr/>
            </a:pPr>
            <a:br>
              <a:rPr lang="en-US" sz="2400" dirty="0">
                <a:solidFill>
                  <a:srgbClr val="FFFFFF"/>
                </a:solidFill>
              </a:rPr>
            </a:br>
            <a:endParaRPr lang="en-US" altLang="ja-JP" sz="2000" u="none" kern="0" dirty="0">
              <a:solidFill>
                <a:srgbClr val="FFFFFF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pic>
        <p:nvPicPr>
          <p:cNvPr id="8" name="Picture 7" descr="Macintosh HD:Users:senayhabtezion:Library:Containers:com.apple.mail:Data:Library:Mail Downloads:AB10C4C4-4CA6-421A-AAEE-3AC5088992FD:Logos:Agricultural_University.png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873" y="2574954"/>
            <a:ext cx="1544838" cy="1449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Macintosh HD:Users:senayhabtezion:Library:Containers:com.apple.mail:Data:Library:Mail Downloads:AB10C4C4-4CA6-421A-AAEE-3AC5088992FD:Logos:Scientific-Research Center.tif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12" y="2910348"/>
            <a:ext cx="1331494" cy="1286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797" y="4197001"/>
            <a:ext cx="2620852" cy="166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41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none" dirty="0">
                <a:cs typeface="Arial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709110"/>
            <a:ext cx="7495754" cy="342573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GOFC GOLD functions – CB function</a:t>
            </a:r>
          </a:p>
          <a:p>
            <a:r>
              <a:rPr lang="en-US" sz="2400" dirty="0">
                <a:latin typeface="Arial"/>
                <a:cs typeface="Arial"/>
              </a:rPr>
              <a:t>START’s role in GOFC-GOLD</a:t>
            </a:r>
          </a:p>
          <a:p>
            <a:r>
              <a:rPr lang="en-US" sz="2400" dirty="0">
                <a:latin typeface="Arial"/>
                <a:cs typeface="Arial"/>
              </a:rPr>
              <a:t>CB modalities for RN support</a:t>
            </a:r>
          </a:p>
          <a:p>
            <a:r>
              <a:rPr lang="en-US" sz="2400" dirty="0">
                <a:latin typeface="Arial"/>
                <a:cs typeface="Arial"/>
              </a:rPr>
              <a:t>START support to recent RN &amp; related events</a:t>
            </a:r>
          </a:p>
          <a:p>
            <a:r>
              <a:rPr lang="en-US" sz="2400" dirty="0">
                <a:latin typeface="Arial"/>
                <a:cs typeface="Arial"/>
              </a:rPr>
              <a:t>Lessons for the </a:t>
            </a:r>
            <a:r>
              <a:rPr lang="en-US" sz="2400" dirty="0" err="1">
                <a:latin typeface="Arial"/>
                <a:cs typeface="Arial"/>
              </a:rPr>
              <a:t>CaucRiN</a:t>
            </a:r>
            <a:r>
              <a:rPr lang="en-US" sz="2400" dirty="0">
                <a:latin typeface="Arial"/>
                <a:cs typeface="Arial"/>
              </a:rPr>
              <a:t> RN</a:t>
            </a:r>
          </a:p>
        </p:txBody>
      </p:sp>
    </p:spTree>
    <p:extLst>
      <p:ext uri="{BB962C8B-B14F-4D97-AF65-F5344CB8AC3E}">
        <p14:creationId xmlns:p14="http://schemas.microsoft.com/office/powerpoint/2010/main" val="1620041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520"/>
            <a:ext cx="8229600" cy="1143000"/>
          </a:xfrm>
        </p:spPr>
        <p:txBody>
          <a:bodyPr/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GOFC-GOLD – </a:t>
            </a:r>
            <a:r>
              <a:rPr lang="en-US" sz="3600" cap="none" dirty="0"/>
              <a:t>Fast facts</a:t>
            </a:r>
            <a:br>
              <a:rPr lang="en-ZW" sz="3600" dirty="0"/>
            </a:br>
            <a:endParaRPr lang="en-GB" sz="3600" b="1" cap="none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7" name="Content Placeholder 6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2239349"/>
            <a:ext cx="2546988" cy="16385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523094" y="978562"/>
            <a:ext cx="5163706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  <a:spcBef>
                <a:spcPct val="25000"/>
              </a:spcBef>
              <a:spcAft>
                <a:spcPct val="25000"/>
              </a:spcAft>
            </a:pPr>
            <a:endParaRPr lang="en-US" sz="2000" dirty="0">
              <a:latin typeface="Arial"/>
              <a:cs typeface="Arial"/>
            </a:endParaRPr>
          </a:p>
          <a:p>
            <a:pPr marL="342900" marR="0" lvl="0" indent="-34290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ZW" sz="2200" dirty="0">
                <a:latin typeface="Arial"/>
                <a:ea typeface="Times New Roman"/>
                <a:cs typeface="Arial"/>
              </a:rPr>
              <a:t>A coordinated international effort to ensure a systematic and continuous program of observations of forest and land cover </a:t>
            </a:r>
          </a:p>
          <a:p>
            <a:pPr marR="0" lvl="0" indent="-73152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ZW" sz="2200" dirty="0">
              <a:latin typeface="Arial"/>
              <a:ea typeface="ＭＳ 明朝"/>
              <a:cs typeface="Arial"/>
            </a:endParaRPr>
          </a:p>
          <a:p>
            <a:pPr marL="342900" indent="-342900">
              <a:lnSpc>
                <a:spcPts val="2400"/>
              </a:lnSpc>
              <a:buFont typeface="Arial"/>
              <a:buChar char="•"/>
            </a:pPr>
            <a:r>
              <a:rPr lang="en-ZW" sz="2200" dirty="0">
                <a:latin typeface="Arial"/>
                <a:ea typeface="Times New Roman"/>
                <a:cs typeface="Arial"/>
              </a:rPr>
              <a:t>Information and knowledge sharing is a core objective</a:t>
            </a:r>
          </a:p>
          <a:p>
            <a:pPr indent="-731520">
              <a:lnSpc>
                <a:spcPts val="2400"/>
              </a:lnSpc>
              <a:buFont typeface="Arial"/>
              <a:buChar char="•"/>
            </a:pPr>
            <a:endParaRPr lang="en-ZW" sz="2200" dirty="0">
              <a:latin typeface="Arial"/>
              <a:ea typeface="ＭＳ 明朝"/>
              <a:cs typeface="Arial"/>
            </a:endParaRPr>
          </a:p>
          <a:p>
            <a:pPr marL="342900" marR="0" lvl="0" indent="-34290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ZW" sz="2200" dirty="0">
                <a:latin typeface="Arial"/>
                <a:ea typeface="Times New Roman"/>
                <a:cs typeface="Arial"/>
              </a:rPr>
              <a:t>The objective is realized through a vast web of collaborations and partnerships – RNs key in such collaborattion</a:t>
            </a:r>
          </a:p>
          <a:p>
            <a:pPr marR="0" lvl="0" indent="-73152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endParaRPr lang="en-ZW" sz="2000" dirty="0">
              <a:latin typeface="Arial"/>
              <a:ea typeface="ＭＳ 明朝"/>
              <a:cs typeface="Arial"/>
            </a:endParaRPr>
          </a:p>
          <a:p>
            <a:pPr marL="438912" indent="-731520">
              <a:lnSpc>
                <a:spcPts val="2400"/>
              </a:lnSpc>
            </a:pPr>
            <a:endParaRPr lang="en-ZW" sz="2000" dirty="0">
              <a:effectLst/>
              <a:latin typeface="Arial"/>
              <a:ea typeface="ＭＳ 明朝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7695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55754" cy="1049634"/>
          </a:xfrm>
        </p:spPr>
        <p:txBody>
          <a:bodyPr/>
          <a:lstStyle/>
          <a:p>
            <a:pPr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200" b="1" cap="none" dirty="0">
                <a:solidFill>
                  <a:srgbClr val="FFFFFF"/>
                </a:solidFill>
                <a:latin typeface="Arial"/>
                <a:cs typeface="Arial"/>
              </a:rPr>
              <a:t>Fast facts </a:t>
            </a:r>
            <a:r>
              <a:rPr lang="is-IS" sz="3200" b="1" dirty="0">
                <a:solidFill>
                  <a:srgbClr val="FFFFFF"/>
                </a:solidFill>
                <a:latin typeface="Arial"/>
                <a:cs typeface="Arial"/>
              </a:rPr>
              <a:t>…</a:t>
            </a:r>
            <a:endParaRPr lang="en-GB" sz="3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78479831"/>
              </p:ext>
            </p:extLst>
          </p:nvPr>
        </p:nvGraphicFramePr>
        <p:xfrm>
          <a:off x="119565" y="1324272"/>
          <a:ext cx="5132453" cy="4783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12954" y="29459"/>
            <a:ext cx="3713573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</a:pPr>
            <a:endParaRPr lang="en-US" sz="2000" dirty="0">
              <a:solidFill>
                <a:srgbClr val="595959"/>
              </a:solidFill>
              <a:latin typeface="Arial"/>
              <a:cs typeface="Arial"/>
            </a:endParaRPr>
          </a:p>
          <a:p>
            <a:pPr algn="ctr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Among GOFC functions</a:t>
            </a:r>
            <a:endParaRPr lang="is-IS" sz="22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>
              <a:lnSpc>
                <a:spcPct val="80000"/>
              </a:lnSpc>
              <a:spcBef>
                <a:spcPct val="25000"/>
              </a:spcBef>
              <a:spcAft>
                <a:spcPct val="25000"/>
              </a:spcAft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81000" indent="-381000">
              <a:lnSpc>
                <a:spcPts val="2400"/>
              </a:lnSpc>
              <a:spcBef>
                <a:spcPct val="25000"/>
              </a:spcBef>
              <a:spcAft>
                <a:spcPct val="25000"/>
              </a:spcAft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Assessing algorithms and data assimilation procedures</a:t>
            </a:r>
          </a:p>
          <a:p>
            <a:pPr marL="381000" indent="-381000">
              <a:lnSpc>
                <a:spcPts val="2400"/>
              </a:lnSpc>
              <a:spcBef>
                <a:spcPct val="25000"/>
              </a:spcBef>
              <a:spcAft>
                <a:spcPct val="25000"/>
              </a:spcAft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Ensuring the availability of observations</a:t>
            </a:r>
          </a:p>
          <a:p>
            <a:pPr marL="381000" indent="-381000">
              <a:lnSpc>
                <a:spcPts val="2400"/>
              </a:lnSpc>
              <a:spcBef>
                <a:spcPct val="25000"/>
              </a:spcBef>
              <a:spcAft>
                <a:spcPct val="25000"/>
              </a:spcAft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Harmonization and the development of protocols and standards</a:t>
            </a:r>
          </a:p>
          <a:p>
            <a:pPr marL="381000" indent="-381000">
              <a:lnSpc>
                <a:spcPts val="2400"/>
              </a:lnSpc>
              <a:spcBef>
                <a:spcPct val="25000"/>
              </a:spcBef>
              <a:spcAft>
                <a:spcPct val="25000"/>
              </a:spcAft>
              <a:buFont typeface="Arial"/>
              <a:buChar char="•"/>
            </a:pPr>
            <a:r>
              <a:rPr lang="en-US" sz="2000" i="1" dirty="0">
                <a:solidFill>
                  <a:srgbClr val="FFFFFF"/>
                </a:solidFill>
                <a:latin typeface="Arial"/>
                <a:cs typeface="Arial"/>
              </a:rPr>
              <a:t>Capacity building </a:t>
            </a:r>
          </a:p>
          <a:p>
            <a:pPr marL="381000" indent="-381000">
              <a:lnSpc>
                <a:spcPts val="2400"/>
              </a:lnSpc>
              <a:spcBef>
                <a:spcPct val="25000"/>
              </a:spcBef>
              <a:spcAft>
                <a:spcPct val="25000"/>
              </a:spcAft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Supporting international assessments</a:t>
            </a:r>
          </a:p>
          <a:p>
            <a:pPr marL="381000" indent="-381000">
              <a:lnSpc>
                <a:spcPts val="2400"/>
              </a:lnSpc>
              <a:spcBef>
                <a:spcPct val="25000"/>
              </a:spcBef>
              <a:spcAft>
                <a:spcPct val="25000"/>
              </a:spcAft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Advocacy for continuity of observations and validation</a:t>
            </a:r>
          </a:p>
        </p:txBody>
      </p:sp>
    </p:spTree>
    <p:extLst>
      <p:ext uri="{BB962C8B-B14F-4D97-AF65-F5344CB8AC3E}">
        <p14:creationId xmlns:p14="http://schemas.microsoft.com/office/powerpoint/2010/main" val="337274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130" y="268914"/>
            <a:ext cx="4970567" cy="992798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lang="en-US" sz="2800" b="1" dirty="0">
                <a:solidFill>
                  <a:srgbClr val="FFFFFF"/>
                </a:solidFill>
                <a:cs typeface="Arial"/>
              </a:rPr>
              <a:t>  START - GOFC-GOLD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46757" y="1615031"/>
            <a:ext cx="7868341" cy="3316619"/>
          </a:xfrm>
        </p:spPr>
        <p:txBody>
          <a:bodyPr>
            <a:noAutofit/>
          </a:bodyPr>
          <a:lstStyle/>
          <a:p>
            <a:pPr marL="347472" indent="-347472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Part of GOFC-GOLD capacity building since 1997; currently implementing a 3 year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cooperating agreement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with NASA </a:t>
            </a:r>
          </a:p>
          <a:p>
            <a:pPr marL="347472" indent="-347472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Contributes to overall GOFC-GOLD </a:t>
            </a:r>
            <a:r>
              <a:rPr lang="en-US" sz="24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CB function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(main focus on support for RNs)</a:t>
            </a:r>
          </a:p>
          <a:p>
            <a:pPr marL="347472" indent="-347472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Iterative and Integrative approaches to CB (e.g. GOFC RN reps engaged and reengaged in other START programs – e.g. GEC grants in Africa; IDRR Asia)</a:t>
            </a:r>
          </a:p>
          <a:p>
            <a:pPr marL="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00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976" y="5146314"/>
            <a:ext cx="2396590" cy="159710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98" y="154554"/>
            <a:ext cx="1956870" cy="127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" y="112037"/>
            <a:ext cx="2130642" cy="1317386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44" b="15944"/>
          <a:stretch/>
        </p:blipFill>
        <p:spPr>
          <a:xfrm>
            <a:off x="158625" y="5158691"/>
            <a:ext cx="2395829" cy="158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42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275" y="109758"/>
            <a:ext cx="6550767" cy="1033241"/>
          </a:xfrm>
        </p:spPr>
        <p:txBody>
          <a:bodyPr>
            <a:normAutofit/>
          </a:bodyPr>
          <a:lstStyle/>
          <a:p>
            <a:pPr algn="l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  <a:cs typeface="Arial"/>
              </a:rPr>
              <a:t>GOFC-GOLD CB </a:t>
            </a:r>
            <a:r>
              <a:rPr lang="en-US" sz="2800" b="1" cap="none" dirty="0">
                <a:solidFill>
                  <a:srgbClr val="FFFFFF"/>
                </a:solidFill>
                <a:cs typeface="Arial"/>
              </a:rPr>
              <a:t>Modalities </a:t>
            </a:r>
            <a:endParaRPr lang="en-US" sz="2800" b="1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9275" y="1379832"/>
            <a:ext cx="4152084" cy="503325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/>
                <a:cs typeface="Arial"/>
              </a:rPr>
              <a:t>Regional Networks Workshops (usually with a built-in training event for young scientists)</a:t>
            </a:r>
            <a:endParaRPr lang="en-ZW" sz="2000" dirty="0">
              <a:latin typeface="Arial"/>
              <a:cs typeface="Arial"/>
            </a:endParaRPr>
          </a:p>
          <a:p>
            <a:pPr marL="342900" lvl="1" indent="-342900"/>
            <a:r>
              <a:rPr lang="en-US" sz="2000" dirty="0">
                <a:latin typeface="Arial"/>
                <a:cs typeface="Arial"/>
              </a:rPr>
              <a:t>Data Initiative (1-2 week training) (may include data distribution)</a:t>
            </a:r>
            <a:endParaRPr lang="en-ZW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Visiting scientists program</a:t>
            </a:r>
            <a:endParaRPr lang="en-ZW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Small opportunity grants: Support RN in GOFC IT, WG or other key Intl meetings</a:t>
            </a:r>
            <a:endParaRPr lang="en-ZW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GOFC-GOLD Conference / Regional Networks Summit</a:t>
            </a:r>
            <a:endParaRPr lang="en-ZW" sz="2000" dirty="0">
              <a:latin typeface="Arial"/>
              <a:cs typeface="Arial"/>
            </a:endParaRPr>
          </a:p>
          <a:p>
            <a:pPr marL="0" indent="0">
              <a:buNone/>
            </a:pPr>
            <a:endParaRPr lang="en-ZW" sz="20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9420" y="626641"/>
            <a:ext cx="2157673" cy="2706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20" y="3333293"/>
            <a:ext cx="4900944" cy="352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01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973"/>
            <a:ext cx="9144000" cy="595836"/>
          </a:xfrm>
          <a:noFill/>
        </p:spPr>
        <p:txBody>
          <a:bodyPr/>
          <a:lstStyle/>
          <a:p>
            <a:r>
              <a:rPr lang="en-US" sz="2800" b="1" cap="none" dirty="0"/>
              <a:t>START support for RN and &amp; related GOFC events - </a:t>
            </a:r>
            <a:r>
              <a:rPr lang="en-US" sz="2800" b="1" dirty="0"/>
              <a:t>2016</a:t>
            </a:r>
          </a:p>
        </p:txBody>
      </p:sp>
      <p:pic>
        <p:nvPicPr>
          <p:cNvPr id="2050" name="Picture 2" descr="orld Mercator Printable Blank Royalty Free jpg Map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70" t="23299" r="14144" b="30894"/>
          <a:stretch/>
        </p:blipFill>
        <p:spPr bwMode="auto">
          <a:xfrm>
            <a:off x="2845075" y="1132435"/>
            <a:ext cx="3515969" cy="3796974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headEnd type="oval" w="lg" len="lg"/>
            <a:tailEnd type="stealth" w="lg" len="lg"/>
          </a:ln>
          <a:extLst/>
        </p:spPr>
      </p:pic>
      <p:cxnSp>
        <p:nvCxnSpPr>
          <p:cNvPr id="7" name="Straight Connector 6"/>
          <p:cNvCxnSpPr>
            <a:endCxn id="11" idx="1"/>
          </p:cNvCxnSpPr>
          <p:nvPr/>
        </p:nvCxnSpPr>
        <p:spPr>
          <a:xfrm flipV="1">
            <a:off x="3647661" y="2039691"/>
            <a:ext cx="3329609" cy="167789"/>
          </a:xfrm>
          <a:prstGeom prst="line">
            <a:avLst/>
          </a:prstGeom>
          <a:ln w="1905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77270" y="1578026"/>
            <a:ext cx="1572867" cy="923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SCERIN-4 (</a:t>
            </a:r>
            <a:r>
              <a:rPr lang="en-US" b="1" dirty="0">
                <a:solidFill>
                  <a:schemeClr val="tx1"/>
                </a:solidFill>
              </a:rPr>
              <a:t>Slovakia</a:t>
            </a:r>
            <a:r>
              <a:rPr lang="en-US" dirty="0">
                <a:solidFill>
                  <a:schemeClr val="tx1"/>
                </a:solidFill>
                <a:effectLst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July 19-22, 2016</a:t>
            </a:r>
            <a:r>
              <a:rPr lang="en-US" dirty="0">
                <a:solidFill>
                  <a:schemeClr val="tx1"/>
                </a:solidFill>
                <a:effectLst/>
              </a:rPr>
              <a:t> 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20421" y="5072287"/>
            <a:ext cx="2149401" cy="923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Miombo</a:t>
            </a:r>
            <a:r>
              <a:rPr lang="en-US" dirty="0">
                <a:solidFill>
                  <a:schemeClr val="tx1"/>
                </a:solidFill>
              </a:rPr>
              <a:t> RN (July 27-29 2016, Maputo, </a:t>
            </a:r>
            <a:r>
              <a:rPr lang="en-US" b="1" dirty="0">
                <a:solidFill>
                  <a:schemeClr val="tx1"/>
                </a:solidFill>
              </a:rPr>
              <a:t>Mozambique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16" name="Straight Connector 15"/>
          <p:cNvCxnSpPr>
            <a:endCxn id="15" idx="0"/>
          </p:cNvCxnSpPr>
          <p:nvPr/>
        </p:nvCxnSpPr>
        <p:spPr>
          <a:xfrm>
            <a:off x="4103756" y="4073053"/>
            <a:ext cx="1291366" cy="999234"/>
          </a:xfrm>
          <a:prstGeom prst="line">
            <a:avLst/>
          </a:prstGeom>
          <a:ln w="1905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28" idx="1"/>
          </p:cNvCxnSpPr>
          <p:nvPr/>
        </p:nvCxnSpPr>
        <p:spPr>
          <a:xfrm flipV="1">
            <a:off x="5585792" y="3341397"/>
            <a:ext cx="1256679" cy="45615"/>
          </a:xfrm>
          <a:prstGeom prst="line">
            <a:avLst/>
          </a:prstGeom>
          <a:ln w="1905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842471" y="2879732"/>
            <a:ext cx="1985340" cy="923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SARI/SEARRIN (Oct 17-19 2016, Ho Chi Minh City, </a:t>
            </a:r>
            <a:r>
              <a:rPr lang="en-US" b="1" dirty="0">
                <a:solidFill>
                  <a:schemeClr val="tx1"/>
                </a:solidFill>
              </a:rPr>
              <a:t>Vietnam</a:t>
            </a:r>
            <a:r>
              <a:rPr lang="en-US" dirty="0">
                <a:solidFill>
                  <a:schemeClr val="tx1"/>
                </a:solidFill>
              </a:rPr>
              <a:t>) 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084983" y="3538331"/>
            <a:ext cx="2757488" cy="1445943"/>
          </a:xfrm>
          <a:prstGeom prst="line">
            <a:avLst/>
          </a:prstGeom>
          <a:ln w="1905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816259" y="4456955"/>
            <a:ext cx="1985340" cy="12003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REDD</a:t>
            </a:r>
            <a:r>
              <a:rPr lang="en-US" dirty="0">
                <a:solidFill>
                  <a:schemeClr val="tx1"/>
                </a:solidFill>
              </a:rPr>
              <a:t>+ MRV Training (19-23 Sept 2016, Addis Ababa, </a:t>
            </a:r>
            <a:r>
              <a:rPr lang="en-US" b="1" dirty="0">
                <a:solidFill>
                  <a:schemeClr val="tx1"/>
                </a:solidFill>
              </a:rPr>
              <a:t>Ethiopia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3083624" y="3534963"/>
            <a:ext cx="13151" cy="1543948"/>
          </a:xfrm>
          <a:prstGeom prst="line">
            <a:avLst/>
          </a:prstGeom>
          <a:ln w="1905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198841" y="5100607"/>
            <a:ext cx="1764389" cy="12003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REDD</a:t>
            </a:r>
            <a:r>
              <a:rPr lang="en-US" dirty="0">
                <a:solidFill>
                  <a:schemeClr val="tx1"/>
                </a:solidFill>
              </a:rPr>
              <a:t>+MRV training (Feb 6-10 2017, Abidjan</a:t>
            </a:r>
            <a:r>
              <a:rPr lang="en-US" b="1" dirty="0">
                <a:solidFill>
                  <a:schemeClr val="tx1"/>
                </a:solidFill>
              </a:rPr>
              <a:t>, Cote d’Ivoire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46" name="Straight Connector 45"/>
          <p:cNvCxnSpPr>
            <a:endCxn id="47" idx="3"/>
          </p:cNvCxnSpPr>
          <p:nvPr/>
        </p:nvCxnSpPr>
        <p:spPr>
          <a:xfrm flipH="1" flipV="1">
            <a:off x="1771577" y="1551833"/>
            <a:ext cx="1567974" cy="411629"/>
          </a:xfrm>
          <a:prstGeom prst="line">
            <a:avLst/>
          </a:prstGeom>
          <a:ln w="1905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0" y="813169"/>
            <a:ext cx="1771577" cy="1477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GFOI R&amp;D and GOFC-GOLD </a:t>
            </a:r>
            <a:r>
              <a:rPr lang="en-US" b="1" i="1" dirty="0">
                <a:solidFill>
                  <a:schemeClr val="tx1"/>
                </a:solidFill>
              </a:rPr>
              <a:t>Land Cover </a:t>
            </a:r>
            <a:r>
              <a:rPr lang="en-US" b="1" i="1" dirty="0" err="1">
                <a:solidFill>
                  <a:schemeClr val="tx1"/>
                </a:solidFill>
              </a:rPr>
              <a:t>mtn</a:t>
            </a:r>
            <a:r>
              <a:rPr lang="en-US" dirty="0">
                <a:solidFill>
                  <a:schemeClr val="tx1"/>
                </a:solidFill>
              </a:rPr>
              <a:t> (Hague, NL, 31 Oct – 4 Nov 2016)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pic>
        <p:nvPicPr>
          <p:cNvPr id="54" name="Picture 2" descr="orld Mercator Printable Blank Royalty Free jpg Map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48898" r="58525" b="23186"/>
          <a:stretch/>
        </p:blipFill>
        <p:spPr bwMode="auto">
          <a:xfrm>
            <a:off x="861906" y="2677363"/>
            <a:ext cx="1958280" cy="2252046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headEnd type="oval" w="lg" len="lg"/>
            <a:tailEnd type="stealth" w="lg" len="lg"/>
          </a:ln>
          <a:extLst/>
        </p:spPr>
      </p:pic>
      <p:cxnSp>
        <p:nvCxnSpPr>
          <p:cNvPr id="61" name="Straight Connector 60"/>
          <p:cNvCxnSpPr/>
          <p:nvPr/>
        </p:nvCxnSpPr>
        <p:spPr>
          <a:xfrm flipH="1">
            <a:off x="941740" y="4174435"/>
            <a:ext cx="693999" cy="897852"/>
          </a:xfrm>
          <a:prstGeom prst="line">
            <a:avLst/>
          </a:prstGeom>
          <a:ln w="1905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0435" y="5100607"/>
            <a:ext cx="1961741" cy="1477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GOFC GOLD </a:t>
            </a:r>
            <a:r>
              <a:rPr lang="en-US" b="1" i="1" dirty="0">
                <a:solidFill>
                  <a:schemeClr val="tx1"/>
                </a:solidFill>
              </a:rPr>
              <a:t>Fire</a:t>
            </a:r>
            <a:r>
              <a:rPr lang="en-US" dirty="0">
                <a:solidFill>
                  <a:schemeClr val="tx1"/>
                </a:solidFill>
              </a:rPr>
              <a:t> IT Implementation Team (Nov15-17, 2016, Santiago, </a:t>
            </a:r>
            <a:r>
              <a:rPr lang="en-US" b="1" dirty="0">
                <a:solidFill>
                  <a:schemeClr val="tx1"/>
                </a:solidFill>
              </a:rPr>
              <a:t>Chile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3334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947697" cy="713357"/>
          </a:xfrm>
          <a:noFill/>
        </p:spPr>
        <p:txBody>
          <a:bodyPr/>
          <a:lstStyle/>
          <a:p>
            <a:pPr algn="ctr"/>
            <a:r>
              <a:rPr lang="en-US" sz="2800" b="1" cap="none" dirty="0"/>
              <a:t>START support for RN and &amp; related GOFC events - </a:t>
            </a:r>
            <a:r>
              <a:rPr lang="en-US" sz="2800" b="1" dirty="0"/>
              <a:t>2017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Picture 2" descr="orld Mercator Printable Blank Royalty Free jpg Map"/>
          <p:cNvPicPr>
            <a:picLocks noChangeAspect="1" noChangeArrowheads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70" t="23299" r="14144" b="30894"/>
          <a:stretch/>
        </p:blipFill>
        <p:spPr bwMode="auto">
          <a:xfrm>
            <a:off x="2845075" y="1596264"/>
            <a:ext cx="3515969" cy="3796974"/>
          </a:xfrm>
          <a:prstGeom prst="rect">
            <a:avLst/>
          </a:prstGeom>
          <a:solidFill>
            <a:srgbClr val="000000"/>
          </a:solidFill>
          <a:ln w="31750">
            <a:solidFill>
              <a:srgbClr val="FF0000"/>
            </a:solidFill>
            <a:headEnd type="oval" w="lg" len="lg"/>
            <a:tailEnd type="stealth" w="lg" len="lg"/>
          </a:ln>
          <a:extLst/>
        </p:spPr>
      </p:pic>
      <p:pic>
        <p:nvPicPr>
          <p:cNvPr id="5" name="Picture 4" descr="orld Mercator Printable Blank Royalty Free jpg Map"/>
          <p:cNvPicPr>
            <a:picLocks noChangeAspect="1" noChangeArrowheads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01" t="38938" r="62149" b="33146"/>
          <a:stretch/>
        </p:blipFill>
        <p:spPr bwMode="auto">
          <a:xfrm>
            <a:off x="861906" y="3141192"/>
            <a:ext cx="1958280" cy="2252046"/>
          </a:xfrm>
          <a:prstGeom prst="rect">
            <a:avLst/>
          </a:prstGeom>
          <a:solidFill>
            <a:srgbClr val="000000"/>
          </a:solidFill>
          <a:ln w="31750">
            <a:solidFill>
              <a:srgbClr val="FF0000"/>
            </a:solidFill>
            <a:headEnd type="oval" w="lg" len="lg"/>
            <a:tailEnd type="stealth" w="lg" len="lg"/>
          </a:ln>
          <a:extLst/>
        </p:spPr>
      </p:pic>
      <p:cxnSp>
        <p:nvCxnSpPr>
          <p:cNvPr id="6" name="Straight Connector 5"/>
          <p:cNvCxnSpPr>
            <a:endCxn id="7" idx="3"/>
          </p:cNvCxnSpPr>
          <p:nvPr/>
        </p:nvCxnSpPr>
        <p:spPr>
          <a:xfrm flipH="1" flipV="1">
            <a:off x="2246244" y="1290792"/>
            <a:ext cx="1351722" cy="1369725"/>
          </a:xfrm>
          <a:prstGeom prst="line">
            <a:avLst/>
          </a:prstGeom>
          <a:ln w="1905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" y="829127"/>
            <a:ext cx="2246243" cy="92333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SCERIN 5 –</a:t>
            </a:r>
            <a:r>
              <a:rPr lang="en-US" dirty="0" err="1">
                <a:solidFill>
                  <a:srgbClr val="FFFFFF"/>
                </a:solidFill>
              </a:rPr>
              <a:t>Pecs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b="1" dirty="0">
                <a:solidFill>
                  <a:srgbClr val="FFFFFF"/>
                </a:solidFill>
              </a:rPr>
              <a:t>Hungary</a:t>
            </a:r>
            <a:r>
              <a:rPr lang="en-US" dirty="0">
                <a:solidFill>
                  <a:srgbClr val="FFFFFF"/>
                </a:solidFill>
              </a:rPr>
              <a:t> (20-23 June 2017)</a:t>
            </a:r>
          </a:p>
        </p:txBody>
      </p:sp>
      <p:cxnSp>
        <p:nvCxnSpPr>
          <p:cNvPr id="11" name="Straight Connector 10"/>
          <p:cNvCxnSpPr>
            <a:endCxn id="12" idx="1"/>
          </p:cNvCxnSpPr>
          <p:nvPr/>
        </p:nvCxnSpPr>
        <p:spPr>
          <a:xfrm>
            <a:off x="5416826" y="3715914"/>
            <a:ext cx="1284629" cy="453035"/>
          </a:xfrm>
          <a:prstGeom prst="line">
            <a:avLst/>
          </a:prstGeom>
          <a:ln w="1905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01455" y="3707284"/>
            <a:ext cx="2246243" cy="92333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FFFFFF"/>
                </a:solidFill>
              </a:rPr>
              <a:t>SARI / SEARRIN</a:t>
            </a:r>
            <a:r>
              <a:rPr lang="en-US" dirty="0">
                <a:solidFill>
                  <a:srgbClr val="FFFFFF"/>
                </a:solidFill>
              </a:rPr>
              <a:t> Chiang Mai, </a:t>
            </a:r>
            <a:r>
              <a:rPr lang="en-US" b="1" dirty="0">
                <a:solidFill>
                  <a:srgbClr val="FFFFFF"/>
                </a:solidFill>
              </a:rPr>
              <a:t>Thailand</a:t>
            </a:r>
            <a:r>
              <a:rPr lang="en-US" dirty="0">
                <a:solidFill>
                  <a:srgbClr val="FFFFFF"/>
                </a:solidFill>
              </a:rPr>
              <a:t> (July 17‐19 2017)</a:t>
            </a:r>
          </a:p>
        </p:txBody>
      </p:sp>
      <p:cxnSp>
        <p:nvCxnSpPr>
          <p:cNvPr id="19" name="Straight Connector 18"/>
          <p:cNvCxnSpPr>
            <a:endCxn id="20" idx="1"/>
          </p:cNvCxnSpPr>
          <p:nvPr/>
        </p:nvCxnSpPr>
        <p:spPr>
          <a:xfrm flipV="1">
            <a:off x="4917341" y="1359451"/>
            <a:ext cx="1784114" cy="2084658"/>
          </a:xfrm>
          <a:prstGeom prst="line">
            <a:avLst/>
          </a:prstGeom>
          <a:ln w="1905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01455" y="1036285"/>
            <a:ext cx="2246243" cy="646331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</a:rPr>
              <a:t>SARI/SARIN (Chennai, </a:t>
            </a:r>
            <a:r>
              <a:rPr lang="en-US" b="1" dirty="0">
                <a:solidFill>
                  <a:srgbClr val="FFFFFF"/>
                </a:solidFill>
              </a:rPr>
              <a:t>India</a:t>
            </a:r>
            <a:r>
              <a:rPr lang="en-US" dirty="0">
                <a:solidFill>
                  <a:srgbClr val="FFFFFF"/>
                </a:solidFill>
              </a:rPr>
              <a:t>, May 2-4 2017)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8070" y="5657672"/>
            <a:ext cx="2792894" cy="646331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dirty="0" err="1">
                <a:solidFill>
                  <a:srgbClr val="FFFFFF"/>
                </a:solidFill>
              </a:rPr>
              <a:t>RedLATIFF</a:t>
            </a:r>
            <a:r>
              <a:rPr lang="en-US" dirty="0">
                <a:solidFill>
                  <a:srgbClr val="FFFFFF"/>
                </a:solidFill>
              </a:rPr>
              <a:t>: (</a:t>
            </a:r>
            <a:r>
              <a:rPr lang="en-US" b="1" dirty="0">
                <a:solidFill>
                  <a:srgbClr val="FFFFFF"/>
                </a:solidFill>
              </a:rPr>
              <a:t>Mexico</a:t>
            </a:r>
            <a:r>
              <a:rPr lang="en-US" dirty="0">
                <a:solidFill>
                  <a:srgbClr val="FFFFFF"/>
                </a:solidFill>
              </a:rPr>
              <a:t> city, August 1-3 2017)</a:t>
            </a:r>
          </a:p>
        </p:txBody>
      </p:sp>
      <p:cxnSp>
        <p:nvCxnSpPr>
          <p:cNvPr id="30" name="Elbow Connector 29"/>
          <p:cNvCxnSpPr>
            <a:endCxn id="28" idx="1"/>
          </p:cNvCxnSpPr>
          <p:nvPr/>
        </p:nvCxnSpPr>
        <p:spPr>
          <a:xfrm rot="5400000">
            <a:off x="-8466" y="4660402"/>
            <a:ext cx="2256973" cy="383899"/>
          </a:xfrm>
          <a:prstGeom prst="bentConnector4">
            <a:avLst>
              <a:gd name="adj1" fmla="val 42841"/>
              <a:gd name="adj2" fmla="val 159547"/>
            </a:avLst>
          </a:prstGeom>
          <a:ln w="1905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274053" y="2901339"/>
            <a:ext cx="3157162" cy="2491899"/>
          </a:xfrm>
          <a:prstGeom prst="line">
            <a:avLst/>
          </a:prstGeom>
          <a:ln w="1905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897757" y="4847784"/>
            <a:ext cx="2246243" cy="2031325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b="1" u="sng" dirty="0">
                <a:solidFill>
                  <a:srgbClr val="FFFFFF"/>
                </a:solidFill>
              </a:rPr>
              <a:t>Caucuses</a:t>
            </a:r>
            <a:r>
              <a:rPr lang="en-US" dirty="0">
                <a:solidFill>
                  <a:srgbClr val="FFFFFF"/>
                </a:solidFill>
              </a:rPr>
              <a:t> Regional Network kick off (Sep 11-12 2017)</a:t>
            </a:r>
          </a:p>
          <a:p>
            <a:pPr lvl="0"/>
            <a:endParaRPr lang="en-US" dirty="0">
              <a:solidFill>
                <a:srgbClr val="FFFFFF"/>
              </a:solidFill>
            </a:endParaRPr>
          </a:p>
          <a:p>
            <a:pPr lvl="0"/>
            <a:r>
              <a:rPr lang="en-US" dirty="0">
                <a:solidFill>
                  <a:srgbClr val="FFFFFF"/>
                </a:solidFill>
              </a:rPr>
              <a:t>2017 GOFC-GOLD RN Summit (Sep13-15 2017)</a:t>
            </a:r>
          </a:p>
        </p:txBody>
      </p:sp>
      <p:cxnSp>
        <p:nvCxnSpPr>
          <p:cNvPr id="49" name="Straight Connector 48"/>
          <p:cNvCxnSpPr>
            <a:endCxn id="50" idx="0"/>
          </p:cNvCxnSpPr>
          <p:nvPr/>
        </p:nvCxnSpPr>
        <p:spPr>
          <a:xfrm>
            <a:off x="3231484" y="3839420"/>
            <a:ext cx="2221370" cy="2024027"/>
          </a:xfrm>
          <a:prstGeom prst="line">
            <a:avLst/>
          </a:prstGeom>
          <a:ln w="19050">
            <a:solidFill>
              <a:srgbClr val="FF0000"/>
            </a:solidFill>
            <a:headEnd type="oval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329732" y="5863446"/>
            <a:ext cx="2246243" cy="92333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FFFFFF"/>
                </a:solidFill>
              </a:rPr>
              <a:t>WARN</a:t>
            </a:r>
            <a:r>
              <a:rPr lang="en-US" dirty="0">
                <a:solidFill>
                  <a:srgbClr val="FFFFFF"/>
                </a:solidFill>
              </a:rPr>
              <a:t>/WASCAL/START (possibly SERVIR-Niger) event (Nov 29-31 2016)</a:t>
            </a:r>
          </a:p>
        </p:txBody>
      </p:sp>
    </p:spTree>
    <p:extLst>
      <p:ext uri="{BB962C8B-B14F-4D97-AF65-F5344CB8AC3E}">
        <p14:creationId xmlns:p14="http://schemas.microsoft.com/office/powerpoint/2010/main" val="1084694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3274" y="875933"/>
            <a:ext cx="4450914" cy="2526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6651" y="3731819"/>
            <a:ext cx="5116672" cy="277680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8" y="875933"/>
            <a:ext cx="4255123" cy="252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80123"/>
      </p:ext>
    </p:extLst>
  </p:cSld>
  <p:clrMapOvr>
    <a:masterClrMapping/>
  </p:clrMapOvr>
</p:sld>
</file>

<file path=ppt/theme/theme1.xml><?xml version="1.0" encoding="utf-8"?>
<a:theme xmlns:a="http://schemas.openxmlformats.org/drawingml/2006/main" name="Horizon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9952</TotalTime>
  <Words>610</Words>
  <Application>Microsoft Office PowerPoint</Application>
  <PresentationFormat>On-screen Show (4:3)</PresentationFormat>
  <Paragraphs>82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ＭＳ 明朝</vt:lpstr>
      <vt:lpstr>宋体</vt:lpstr>
      <vt:lpstr>Arial</vt:lpstr>
      <vt:lpstr>Arial Narrow</vt:lpstr>
      <vt:lpstr>Calibri</vt:lpstr>
      <vt:lpstr>Times New Roman</vt:lpstr>
      <vt:lpstr>Horizon</vt:lpstr>
      <vt:lpstr>PowerPoint Presentation</vt:lpstr>
      <vt:lpstr>Outline</vt:lpstr>
      <vt:lpstr>GOFC-GOLD – Fast facts </vt:lpstr>
      <vt:lpstr>Fast facts …</vt:lpstr>
      <vt:lpstr>      START - GOFC-GOLD</vt:lpstr>
      <vt:lpstr>GOFC-GOLD CB Modalities </vt:lpstr>
      <vt:lpstr>START support for RN and &amp; related GOFC events - 2016</vt:lpstr>
      <vt:lpstr>START support for RN and &amp; related GOFC events - 2017</vt:lpstr>
      <vt:lpstr>PowerPoint Presentation</vt:lpstr>
      <vt:lpstr>PowerPoint Presentation</vt:lpstr>
      <vt:lpstr>PowerPoint Presentation</vt:lpstr>
      <vt:lpstr>Lessons for CaucRiN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Piltz</dc:creator>
  <cp:lastModifiedBy>Giorgi Ghambashidze</cp:lastModifiedBy>
  <cp:revision>216</cp:revision>
  <cp:lastPrinted>2017-06-08T18:26:45Z</cp:lastPrinted>
  <dcterms:created xsi:type="dcterms:W3CDTF">2017-06-08T16:14:04Z</dcterms:created>
  <dcterms:modified xsi:type="dcterms:W3CDTF">2017-09-11T06:05:43Z</dcterms:modified>
</cp:coreProperties>
</file>