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72" r:id="rId6"/>
    <p:sldId id="265" r:id="rId7"/>
    <p:sldId id="264" r:id="rId8"/>
    <p:sldId id="273" r:id="rId9"/>
    <p:sldId id="271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87"/>
  </p:normalViewPr>
  <p:slideViewPr>
    <p:cSldViewPr snapToGrid="0" snapToObjects="1">
      <p:cViewPr varScale="1">
        <p:scale>
          <a:sx n="88" d="100"/>
          <a:sy n="88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7EB58-7F8A-4D41-AFD6-AB2CEDACB4D5}" type="datetimeFigureOut">
              <a:rPr lang="en-US" smtClean="0"/>
              <a:t>13/9/17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5A599-C84A-9C45-B845-558843375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3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5A599-C84A-9C45-B845-5588433757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0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3999" y="316276"/>
            <a:ext cx="8556625" cy="1133771"/>
          </a:xfrm>
        </p:spPr>
        <p:txBody>
          <a:bodyPr anchor="ctr">
            <a:normAutofit/>
          </a:bodyPr>
          <a:lstStyle>
            <a:lvl1pPr>
              <a:defRPr sz="3400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98" y="1509582"/>
            <a:ext cx="8556625" cy="80040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6" name="Picture 5" descr="PardeeLogo_Larg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78" y="6129729"/>
            <a:ext cx="4238625" cy="448532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0" y="2576530"/>
            <a:ext cx="9188450" cy="3135506"/>
            <a:chOff x="0" y="2897327"/>
            <a:chExt cx="9188450" cy="313550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897327"/>
              <a:ext cx="9188450" cy="31355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6" name="Picture 15" descr="14-7687-LONGERRAN-004 copy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998" y="3032374"/>
              <a:ext cx="2057400" cy="1371600"/>
            </a:xfrm>
            <a:prstGeom prst="rect">
              <a:avLst/>
            </a:prstGeom>
          </p:spPr>
        </p:pic>
        <p:pic>
          <p:nvPicPr>
            <p:cNvPr id="22" name="Picture 21" descr="_MG_0747 copy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998" y="4552113"/>
              <a:ext cx="2057400" cy="1371600"/>
            </a:xfrm>
            <a:prstGeom prst="rect">
              <a:avLst/>
            </a:prstGeom>
          </p:spPr>
        </p:pic>
        <p:pic>
          <p:nvPicPr>
            <p:cNvPr id="17" name="Picture 16" descr="DSC_0378 2 copy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470" r="15470"/>
            <a:stretch/>
          </p:blipFill>
          <p:spPr>
            <a:xfrm>
              <a:off x="477909" y="3433848"/>
              <a:ext cx="3052225" cy="2027308"/>
            </a:xfrm>
            <a:prstGeom prst="rect">
              <a:avLst/>
            </a:prstGeom>
          </p:spPr>
        </p:pic>
        <p:pic>
          <p:nvPicPr>
            <p:cNvPr id="20" name="Picture 19" descr="DSC_0854 copy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568" y="4552113"/>
              <a:ext cx="2057400" cy="1371600"/>
            </a:xfrm>
            <a:prstGeom prst="rect">
              <a:avLst/>
            </a:prstGeom>
          </p:spPr>
        </p:pic>
        <p:pic>
          <p:nvPicPr>
            <p:cNvPr id="10" name="Picture 9" descr="_MG_0844 copy.jp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568" y="3032374"/>
              <a:ext cx="2057400" cy="13716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SC_0382.JPG"/>
          <p:cNvPicPr>
            <a:picLocks noChangeAspect="1"/>
          </p:cNvPicPr>
          <p:nvPr userDrawn="1"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91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82574"/>
            <a:ext cx="91440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18" y="537013"/>
            <a:ext cx="9022454" cy="111610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Analysis for a better tomorrow, today.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71764" y="2429162"/>
            <a:ext cx="3657413" cy="196596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atin typeface="Whitney Semibold"/>
                <a:cs typeface="Whitney Semibold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67 Bay State Road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Boston, Mass. 02215</a:t>
            </a:r>
          </a:p>
          <a:p>
            <a:pPr lvl="0"/>
            <a:r>
              <a:rPr lang="en-US" dirty="0" smtClean="0"/>
              <a:t>617-358-4000</a:t>
            </a:r>
            <a:br>
              <a:rPr lang="en-US" dirty="0" smtClean="0"/>
            </a:br>
            <a:r>
              <a:rPr lang="en-US" dirty="0" err="1" smtClean="0"/>
              <a:t>www.bu.edu</a:t>
            </a:r>
            <a:r>
              <a:rPr lang="en-US" dirty="0" smtClean="0"/>
              <a:t>/</a:t>
            </a:r>
            <a:r>
              <a:rPr lang="en-US" dirty="0" err="1" smtClean="0"/>
              <a:t>pardee</a:t>
            </a:r>
            <a:endParaRPr lang="en-US" dirty="0" smtClean="0"/>
          </a:p>
        </p:txBody>
      </p:sp>
      <p:pic>
        <p:nvPicPr>
          <p:cNvPr id="11" name="Picture 10" descr="facebook_logo_detail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55" y="4812048"/>
            <a:ext cx="334711" cy="35803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574914" y="4828202"/>
            <a:ext cx="2946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Whitney Semibold"/>
                <a:cs typeface="Whitney Semibold"/>
              </a:rPr>
              <a:t>facebook.com</a:t>
            </a:r>
            <a:r>
              <a:rPr lang="en-US" sz="1600" dirty="0">
                <a:solidFill>
                  <a:srgbClr val="000000"/>
                </a:solidFill>
                <a:latin typeface="Whitney Semibold"/>
                <a:cs typeface="Whitney Semibold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Whitney Semibold"/>
                <a:cs typeface="Whitney Semibold"/>
              </a:rPr>
              <a:t>BUPardeeCenter</a:t>
            </a:r>
            <a:endParaRPr lang="en-US" sz="1600" dirty="0">
              <a:solidFill>
                <a:srgbClr val="000000"/>
              </a:solidFill>
              <a:latin typeface="Whitney Semibold"/>
              <a:cs typeface="Whitney Semibold"/>
            </a:endParaRPr>
          </a:p>
        </p:txBody>
      </p:sp>
      <p:pic>
        <p:nvPicPr>
          <p:cNvPr id="17" name="Picture 16" descr="new_twitter_logo.jpg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33" b="100000" l="3492" r="99048">
                        <a14:foregroundMark x1="82857" y1="76805" x2="82857" y2="76805"/>
                        <a14:foregroundMark x1="84656" y1="45469" x2="84656" y2="45469"/>
                        <a14:foregroundMark x1="84656" y1="45469" x2="84656" y2="45469"/>
                        <a14:backgroundMark x1="64762" y1="63748" x2="64762" y2="63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72" y="5302013"/>
            <a:ext cx="567813" cy="39116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3588144" y="5302013"/>
            <a:ext cx="1801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Whitney Semibold"/>
                <a:cs typeface="Whitney Semibold"/>
              </a:rPr>
              <a:t>@</a:t>
            </a:r>
            <a:r>
              <a:rPr lang="en-US" sz="1600" dirty="0" err="1" smtClean="0">
                <a:solidFill>
                  <a:srgbClr val="000000"/>
                </a:solidFill>
                <a:latin typeface="Whitney Semibold"/>
                <a:cs typeface="Whitney Semibold"/>
              </a:rPr>
              <a:t>BUPardeeCenter</a:t>
            </a:r>
            <a:endParaRPr lang="en-US" sz="1600" dirty="0">
              <a:solidFill>
                <a:srgbClr val="000000"/>
              </a:solidFill>
              <a:latin typeface="Whitney Semibold"/>
              <a:cs typeface="Whitney Semibold"/>
            </a:endParaRPr>
          </a:p>
        </p:txBody>
      </p:sp>
      <p:pic>
        <p:nvPicPr>
          <p:cNvPr id="5" name="Picture 4" descr="image_gallery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70" y="5801252"/>
            <a:ext cx="377945" cy="37794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588144" y="5794218"/>
            <a:ext cx="2583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Whitney Semibold"/>
                <a:cs typeface="Whitney Semibold"/>
              </a:rPr>
              <a:t>flickr.com</a:t>
            </a:r>
            <a:r>
              <a:rPr lang="en-US" sz="1600" dirty="0">
                <a:solidFill>
                  <a:srgbClr val="000000"/>
                </a:solidFill>
                <a:latin typeface="Whitney Semibold"/>
                <a:cs typeface="Whitney Semibold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Whitney Semibold"/>
                <a:cs typeface="Whitney Semibold"/>
              </a:rPr>
              <a:t>BUPardeeCenter</a:t>
            </a:r>
            <a:endParaRPr lang="en-US" sz="1600" dirty="0">
              <a:solidFill>
                <a:srgbClr val="000000"/>
              </a:solidFill>
              <a:latin typeface="Whitney Semibold"/>
              <a:cs typeface="Whitney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ardeeLogo_Large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66" y="6400800"/>
            <a:ext cx="2967272" cy="3139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Whitney Semibold"/>
          <a:ea typeface="+mj-ea"/>
          <a:cs typeface="Whitney Semibold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000000"/>
          </a:solidFill>
          <a:latin typeface="Whitney Book"/>
          <a:ea typeface="+mn-ea"/>
          <a:cs typeface="Whitney Book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rgbClr val="000000"/>
          </a:solidFill>
          <a:latin typeface="Whitney Book"/>
          <a:ea typeface="+mn-ea"/>
          <a:cs typeface="Whitney Book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rgbClr val="000000"/>
          </a:solidFill>
          <a:latin typeface="Whitney Book"/>
          <a:ea typeface="+mn-ea"/>
          <a:cs typeface="Whitney Book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rgbClr val="000000"/>
          </a:solidFill>
          <a:latin typeface="Whitney Book"/>
          <a:ea typeface="+mn-ea"/>
          <a:cs typeface="Whitney Book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rgbClr val="000000"/>
          </a:solidFill>
          <a:latin typeface="Whitney Book"/>
          <a:ea typeface="+mn-ea"/>
          <a:cs typeface="Whitney Book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99" y="62276"/>
            <a:ext cx="8556625" cy="11337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099" y="1651727"/>
            <a:ext cx="8391525" cy="711201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Priorities and Ways Forward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13 September 2017</a:t>
            </a:r>
          </a:p>
        </p:txBody>
      </p:sp>
      <p:pic>
        <p:nvPicPr>
          <p:cNvPr id="4" name="Picture 12" descr="map 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802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13" descr="GOFC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" y="189276"/>
            <a:ext cx="4521200" cy="10922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6" name="Picture 10" descr="Grids for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6100" y="367076"/>
            <a:ext cx="2057400" cy="91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9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for a better tomorrow, today.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 smtClean="0"/>
              <a:t>67 Bay State Road</a:t>
            </a:r>
            <a:br>
              <a:rPr lang="en-US" dirty="0" smtClean="0"/>
            </a:br>
            <a:r>
              <a:rPr lang="en-US" dirty="0" smtClean="0"/>
              <a:t>Boston, Mass. 02215</a:t>
            </a:r>
          </a:p>
          <a:p>
            <a:r>
              <a:rPr lang="en-US" dirty="0" smtClean="0"/>
              <a:t>(617) 358-4000</a:t>
            </a:r>
            <a:br>
              <a:rPr lang="en-US" dirty="0" smtClean="0"/>
            </a:br>
            <a:r>
              <a:rPr lang="en-US" dirty="0" err="1" smtClean="0"/>
              <a:t>www.bu.edu</a:t>
            </a:r>
            <a:r>
              <a:rPr lang="en-US" dirty="0" smtClean="0"/>
              <a:t>/</a:t>
            </a:r>
            <a:r>
              <a:rPr lang="en-US" dirty="0" err="1" smtClean="0"/>
              <a:t>pardee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872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GOFC-GOLD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originally as a project of Committee of </a:t>
            </a:r>
            <a:r>
              <a:rPr lang="en-US" smtClean="0"/>
              <a:t>Earth Observing </a:t>
            </a:r>
            <a:r>
              <a:rPr lang="en-US" dirty="0" smtClean="0"/>
              <a:t>Satellites (CEOS)</a:t>
            </a:r>
          </a:p>
          <a:p>
            <a:r>
              <a:rPr lang="en-US" dirty="0" smtClean="0"/>
              <a:t>Transformed itself into a broader-themed organization to take advantage of both the developing science and policy interest in forest and land-cover related issues</a:t>
            </a:r>
          </a:p>
          <a:p>
            <a:r>
              <a:rPr lang="en-US" dirty="0" smtClean="0"/>
              <a:t>Primary focus over time has been on forest issues – land cover, fire, biomass</a:t>
            </a:r>
          </a:p>
          <a:p>
            <a:r>
              <a:rPr lang="en-US" dirty="0" smtClean="0"/>
              <a:t>Important regional components </a:t>
            </a:r>
            <a:r>
              <a:rPr lang="mr-IN" dirty="0" smtClean="0"/>
              <a:t>–</a:t>
            </a:r>
            <a:r>
              <a:rPr lang="en-US" dirty="0" smtClean="0"/>
              <a:t> commitment to scientific capacity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4858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79628"/>
            <a:ext cx="7772400" cy="1143000"/>
          </a:xfrm>
        </p:spPr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2533" y="3997357"/>
            <a:ext cx="2634769" cy="10807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Fire IT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91050" y="553174"/>
            <a:ext cx="2188885" cy="14185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Governmental and Intergovernmental  Processes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7933" y="2544890"/>
            <a:ext cx="2634769" cy="10807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Land-Cover IT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95085" y="5078155"/>
            <a:ext cx="2634769" cy="10807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REDD Sourcebook WG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195085" y="3647566"/>
            <a:ext cx="2634769" cy="10807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Biomass Working Group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30200" y="5494336"/>
            <a:ext cx="2634769" cy="10622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Regional Networks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195085" y="851128"/>
            <a:ext cx="1391698" cy="10807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Needs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79935" y="1557867"/>
            <a:ext cx="1097798" cy="694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</p:cNvCxnSpPr>
          <p:nvPr/>
        </p:nvCxnSpPr>
        <p:spPr>
          <a:xfrm flipV="1">
            <a:off x="3032702" y="3064933"/>
            <a:ext cx="845031" cy="20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3"/>
          </p:cNvCxnSpPr>
          <p:nvPr/>
        </p:nvCxnSpPr>
        <p:spPr>
          <a:xfrm>
            <a:off x="3007302" y="4537756"/>
            <a:ext cx="7010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964969" y="5494336"/>
            <a:ext cx="1067635" cy="398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608" name="Straight Arrow Connector 196607"/>
          <p:cNvCxnSpPr>
            <a:stCxn id="11" idx="1"/>
          </p:cNvCxnSpPr>
          <p:nvPr/>
        </p:nvCxnSpPr>
        <p:spPr>
          <a:xfrm flipH="1">
            <a:off x="5316052" y="1391527"/>
            <a:ext cx="879033" cy="860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611" name="Straight Arrow Connector 196610"/>
          <p:cNvCxnSpPr>
            <a:stCxn id="9" idx="1"/>
          </p:cNvCxnSpPr>
          <p:nvPr/>
        </p:nvCxnSpPr>
        <p:spPr>
          <a:xfrm flipH="1">
            <a:off x="5672667" y="4187965"/>
            <a:ext cx="522418" cy="11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615" name="Straight Arrow Connector 196614"/>
          <p:cNvCxnSpPr/>
          <p:nvPr/>
        </p:nvCxnSpPr>
        <p:spPr>
          <a:xfrm flipH="1" flipV="1">
            <a:off x="5316052" y="5334000"/>
            <a:ext cx="879034" cy="160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618" name="Oval 196617"/>
          <p:cNvSpPr/>
          <p:nvPr/>
        </p:nvSpPr>
        <p:spPr>
          <a:xfrm>
            <a:off x="3708400" y="2252132"/>
            <a:ext cx="1964267" cy="33866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Executive</a:t>
            </a:r>
          </a:p>
          <a:p>
            <a:pPr algn="ctr"/>
            <a:r>
              <a:rPr lang="en-US" dirty="0" smtClean="0"/>
              <a:t>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of Accomplishments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Land Cover - Extensive use of historical archives, global products, emphasis on validation and </a:t>
            </a:r>
            <a:r>
              <a:rPr lang="en-US" sz="2400" dirty="0" err="1" smtClean="0"/>
              <a:t>intercomparison</a:t>
            </a:r>
            <a:r>
              <a:rPr lang="en-US" sz="2400" dirty="0" smtClean="0"/>
              <a:t> of products</a:t>
            </a:r>
            <a:endParaRPr lang="en-US" sz="2400" dirty="0"/>
          </a:p>
          <a:p>
            <a:r>
              <a:rPr lang="en-US" sz="2400" dirty="0"/>
              <a:t>REDD+ - Extensive use of the Sourcebook</a:t>
            </a:r>
          </a:p>
          <a:p>
            <a:r>
              <a:rPr lang="en-US" sz="2400" dirty="0" smtClean="0"/>
              <a:t>Fire </a:t>
            </a:r>
            <a:r>
              <a:rPr lang="mr-IN" sz="2400" dirty="0" smtClean="0"/>
              <a:t>–</a:t>
            </a:r>
            <a:r>
              <a:rPr lang="en-US" sz="2400" dirty="0" smtClean="0"/>
              <a:t> Moving towards </a:t>
            </a:r>
            <a:r>
              <a:rPr lang="en-US" sz="2400" dirty="0"/>
              <a:t>g</a:t>
            </a:r>
            <a:r>
              <a:rPr lang="en-US" sz="2400" dirty="0" smtClean="0"/>
              <a:t>lobal fire risk using satellite data, global and regional fire assessments</a:t>
            </a:r>
          </a:p>
          <a:p>
            <a:r>
              <a:rPr lang="en-US" sz="2400" dirty="0" smtClean="0"/>
              <a:t>Regional Networks - Bringing regional expertise to bear in many parts of the world</a:t>
            </a:r>
          </a:p>
          <a:p>
            <a:r>
              <a:rPr lang="en-US" sz="2400" dirty="0" smtClean="0"/>
              <a:t>Biomass</a:t>
            </a:r>
            <a:r>
              <a:rPr lang="en-US" sz="2400" dirty="0"/>
              <a:t> </a:t>
            </a:r>
            <a:r>
              <a:rPr lang="en-US" sz="2400" dirty="0" smtClean="0"/>
              <a:t>- Galvanizing the scientific community to pursue new opportunities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345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GOFC-GOLD Evolve?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70000"/>
            <a:ext cx="7556313" cy="50122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Keeping track of a dynamic policy context</a:t>
            </a:r>
          </a:p>
          <a:p>
            <a:r>
              <a:rPr lang="en-US" sz="2800" dirty="0" smtClean="0"/>
              <a:t>At its initiation, major policy effort was slowing tropical deforestation and understanding the global carbon cycle</a:t>
            </a:r>
          </a:p>
          <a:p>
            <a:r>
              <a:rPr lang="en-US" sz="2800" dirty="0" smtClean="0"/>
              <a:t>Those issues haven’t disappeared, but they have been augmented by other concerns</a:t>
            </a:r>
          </a:p>
          <a:p>
            <a:pPr lvl="1"/>
            <a:r>
              <a:rPr lang="en-US" sz="2400" dirty="0" smtClean="0"/>
              <a:t>REDD and REDD+</a:t>
            </a:r>
          </a:p>
          <a:p>
            <a:pPr lvl="1"/>
            <a:r>
              <a:rPr lang="en-US" sz="2400" dirty="0" smtClean="0"/>
              <a:t>Climate mitigation</a:t>
            </a:r>
          </a:p>
          <a:p>
            <a:pPr lvl="1"/>
            <a:r>
              <a:rPr lang="en-US" sz="2400" dirty="0" smtClean="0"/>
              <a:t>Climate impacts and adaptation</a:t>
            </a:r>
          </a:p>
          <a:p>
            <a:pPr lvl="1"/>
            <a:r>
              <a:rPr lang="en-US" sz="2400" dirty="0" smtClean="0"/>
              <a:t>Maintenance of ecosystem services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71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6" y="4088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Issues from IPCC Assessments and Climate Policy Processes (with GCOS)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6" y="1774428"/>
            <a:ext cx="7772400" cy="47787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Climate mitigation and carbon management</a:t>
            </a:r>
          </a:p>
          <a:p>
            <a:pPr lvl="1"/>
            <a:r>
              <a:rPr lang="en-US" sz="2000" dirty="0" smtClean="0"/>
              <a:t>Change in carbon content of ecosystems</a:t>
            </a:r>
          </a:p>
          <a:p>
            <a:pPr lvl="1"/>
            <a:r>
              <a:rPr lang="en-US" sz="2000" dirty="0" smtClean="0"/>
              <a:t>Change in extent of ecosystems</a:t>
            </a:r>
          </a:p>
          <a:p>
            <a:r>
              <a:rPr lang="en-US" sz="2400" dirty="0" smtClean="0"/>
              <a:t>Systematic tracking of forest loss and gain</a:t>
            </a:r>
          </a:p>
          <a:p>
            <a:r>
              <a:rPr lang="en-US" sz="2400" dirty="0" smtClean="0"/>
              <a:t>Systematic tracking of forest degradation</a:t>
            </a:r>
          </a:p>
          <a:p>
            <a:r>
              <a:rPr lang="en-US" sz="2400" dirty="0" smtClean="0"/>
              <a:t>Above-ground carbon retrievals</a:t>
            </a:r>
          </a:p>
          <a:p>
            <a:r>
              <a:rPr lang="en-US" sz="2400" dirty="0" smtClean="0"/>
              <a:t>Links to model development and validation</a:t>
            </a:r>
          </a:p>
          <a:p>
            <a:r>
              <a:rPr lang="en-US" sz="2400" dirty="0" smtClean="0"/>
              <a:t>Monitoring and verification analyses</a:t>
            </a:r>
          </a:p>
        </p:txBody>
      </p:sp>
    </p:spTree>
    <p:extLst>
      <p:ext uri="{BB962C8B-B14F-4D97-AF65-F5344CB8AC3E}">
        <p14:creationId xmlns:p14="http://schemas.microsoft.com/office/powerpoint/2010/main" val="253738393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2454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Issues from IPCC Assessments and Climate Policy Processes (with GCOS)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922071"/>
            <a:ext cx="7772400" cy="4605337"/>
          </a:xfrm>
        </p:spPr>
        <p:txBody>
          <a:bodyPr/>
          <a:lstStyle/>
          <a:p>
            <a:r>
              <a:rPr lang="en-US" sz="2800" dirty="0"/>
              <a:t>R</a:t>
            </a:r>
            <a:r>
              <a:rPr lang="en-US" sz="2800" dirty="0" smtClean="0"/>
              <a:t>ole of systematic observations of climate impacts</a:t>
            </a:r>
          </a:p>
          <a:p>
            <a:r>
              <a:rPr lang="en-US" sz="2800" dirty="0" smtClean="0"/>
              <a:t>Development of indicators systems</a:t>
            </a:r>
          </a:p>
          <a:p>
            <a:r>
              <a:rPr lang="en-US" sz="2800" dirty="0" smtClean="0"/>
              <a:t>Disentangling human-driven changes from climate-driven changes</a:t>
            </a:r>
          </a:p>
          <a:p>
            <a:r>
              <a:rPr lang="en-US" sz="2800" dirty="0" smtClean="0"/>
              <a:t>Applications for climate adaptation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079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Use these as an example of how GOFC-GOLD can evolve to support a dynamic policy environment</a:t>
            </a:r>
          </a:p>
          <a:p>
            <a:r>
              <a:rPr lang="en-US" sz="2400" dirty="0" smtClean="0"/>
              <a:t>That environment continues to change rapidly</a:t>
            </a:r>
          </a:p>
          <a:p>
            <a:r>
              <a:rPr lang="en-US" sz="2400" dirty="0" smtClean="0"/>
              <a:t>Monitoring and verification of INDC’s</a:t>
            </a:r>
          </a:p>
          <a:p>
            <a:r>
              <a:rPr lang="en-US" sz="2400" dirty="0" smtClean="0"/>
              <a:t>Land-cover contribution to SDG’s</a:t>
            </a:r>
          </a:p>
          <a:p>
            <a:r>
              <a:rPr lang="en-US" sz="2400" dirty="0" smtClean="0"/>
              <a:t>Moving from land-cover to assessments of land-use</a:t>
            </a:r>
          </a:p>
          <a:p>
            <a:r>
              <a:rPr lang="en-US" sz="2400" dirty="0" smtClean="0"/>
              <a:t>Verification and open data policies</a:t>
            </a:r>
          </a:p>
          <a:p>
            <a:r>
              <a:rPr lang="en-US" sz="2400" dirty="0" smtClean="0"/>
              <a:t>Importance of regional perspectives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48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18278"/>
            <a:ext cx="7368987" cy="4605337"/>
          </a:xfrm>
        </p:spPr>
        <p:txBody>
          <a:bodyPr/>
          <a:lstStyle/>
          <a:p>
            <a:r>
              <a:rPr lang="en-US" dirty="0" smtClean="0"/>
              <a:t>GOFC-GOLD will continue to evolve as its policy context continues to evolve</a:t>
            </a:r>
          </a:p>
          <a:p>
            <a:r>
              <a:rPr lang="en-US" dirty="0" smtClean="0"/>
              <a:t>The scientific and observational base for evaluating progress in mitigation, impacts and adaptation, vulnerability must be maintained</a:t>
            </a:r>
          </a:p>
          <a:p>
            <a:r>
              <a:rPr lang="en-US" dirty="0" smtClean="0"/>
              <a:t>The methods used to develop that base must be transparent and validated</a:t>
            </a:r>
          </a:p>
          <a:p>
            <a:r>
              <a:rPr lang="en-US" dirty="0" smtClean="0"/>
              <a:t>As we move towards understanding the confluence of climate goals, resilience goals, ecosystem service goals, and now progress towards the SDG’s</a:t>
            </a:r>
          </a:p>
          <a:p>
            <a:r>
              <a:rPr lang="en-US" dirty="0" smtClean="0"/>
              <a:t>GOFC-GOLD will need to keep 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0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dee Center Template">
  <a:themeElements>
    <a:clrScheme name="Custom 9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720000"/>
      </a:accent1>
      <a:accent2>
        <a:srgbClr val="330F42"/>
      </a:accent2>
      <a:accent3>
        <a:srgbClr val="D3D3D3"/>
      </a:accent3>
      <a:accent4>
        <a:srgbClr val="999966"/>
      </a:accent4>
      <a:accent5>
        <a:srgbClr val="660000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Pardee Center Template.potx</Template>
  <TotalTime>1349</TotalTime>
  <Words>470</Words>
  <Application>Microsoft Macintosh PowerPoint</Application>
  <PresentationFormat>On-screen Show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Pardee Center Template</vt:lpstr>
      <vt:lpstr>PowerPoint Presentation</vt:lpstr>
      <vt:lpstr>GOFC-GOLD</vt:lpstr>
      <vt:lpstr>Structure</vt:lpstr>
      <vt:lpstr>Samples of Accomplishments</vt:lpstr>
      <vt:lpstr>How does GOFC-GOLD Evolve?</vt:lpstr>
      <vt:lpstr>New Issues from IPCC Assessments and Climate Policy Processes (with GCOS)</vt:lpstr>
      <vt:lpstr>New Issues from IPCC Assessments and Climate Policy Processes (with GCOS)</vt:lpstr>
      <vt:lpstr>Evolution</vt:lpstr>
      <vt:lpstr>Concluding Thoughts</vt:lpstr>
      <vt:lpstr>Analysis for a better tomorrow, today.</vt:lpstr>
    </vt:vector>
  </TitlesOfParts>
  <Company>Boston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 Fink</dc:creator>
  <cp:lastModifiedBy>Senay Habtezion</cp:lastModifiedBy>
  <cp:revision>72</cp:revision>
  <dcterms:created xsi:type="dcterms:W3CDTF">2014-10-17T15:50:09Z</dcterms:created>
  <dcterms:modified xsi:type="dcterms:W3CDTF">2017-09-13T11:51:02Z</dcterms:modified>
</cp:coreProperties>
</file>