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0" r:id="rId2"/>
  </p:sldMasterIdLst>
  <p:notesMasterIdLst>
    <p:notesMasterId r:id="rId73"/>
  </p:notesMasterIdLst>
  <p:sldIdLst>
    <p:sldId id="272" r:id="rId3"/>
    <p:sldId id="485" r:id="rId4"/>
    <p:sldId id="641" r:id="rId5"/>
    <p:sldId id="642" r:id="rId6"/>
    <p:sldId id="487" r:id="rId7"/>
    <p:sldId id="508" r:id="rId8"/>
    <p:sldId id="661" r:id="rId9"/>
    <p:sldId id="654" r:id="rId10"/>
    <p:sldId id="410" r:id="rId11"/>
    <p:sldId id="411" r:id="rId12"/>
    <p:sldId id="650" r:id="rId13"/>
    <p:sldId id="653" r:id="rId14"/>
    <p:sldId id="652" r:id="rId15"/>
    <p:sldId id="415" r:id="rId16"/>
    <p:sldId id="618" r:id="rId17"/>
    <p:sldId id="656" r:id="rId18"/>
    <p:sldId id="657" r:id="rId19"/>
    <p:sldId id="625" r:id="rId20"/>
    <p:sldId id="416" r:id="rId21"/>
    <p:sldId id="418" r:id="rId22"/>
    <p:sldId id="658" r:id="rId23"/>
    <p:sldId id="660" r:id="rId24"/>
    <p:sldId id="632" r:id="rId25"/>
    <p:sldId id="510" r:id="rId26"/>
    <p:sldId id="665" r:id="rId27"/>
    <p:sldId id="666" r:id="rId28"/>
    <p:sldId id="667" r:id="rId29"/>
    <p:sldId id="643" r:id="rId30"/>
    <p:sldId id="426" r:id="rId31"/>
    <p:sldId id="504" r:id="rId32"/>
    <p:sldId id="505" r:id="rId33"/>
    <p:sldId id="433" r:id="rId34"/>
    <p:sldId id="434" r:id="rId35"/>
    <p:sldId id="435" r:id="rId36"/>
    <p:sldId id="528" r:id="rId37"/>
    <p:sldId id="529" r:id="rId38"/>
    <p:sldId id="649" r:id="rId39"/>
    <p:sldId id="579" r:id="rId40"/>
    <p:sldId id="564" r:id="rId41"/>
    <p:sldId id="548" r:id="rId42"/>
    <p:sldId id="555" r:id="rId43"/>
    <p:sldId id="565" r:id="rId44"/>
    <p:sldId id="589" r:id="rId45"/>
    <p:sldId id="628" r:id="rId46"/>
    <p:sldId id="598" r:id="rId47"/>
    <p:sldId id="599" r:id="rId48"/>
    <p:sldId id="600" r:id="rId49"/>
    <p:sldId id="580" r:id="rId50"/>
    <p:sldId id="630" r:id="rId51"/>
    <p:sldId id="571" r:id="rId52"/>
    <p:sldId id="574" r:id="rId53"/>
    <p:sldId id="578" r:id="rId54"/>
    <p:sldId id="629" r:id="rId55"/>
    <p:sldId id="594" r:id="rId56"/>
    <p:sldId id="595" r:id="rId57"/>
    <p:sldId id="662" r:id="rId58"/>
    <p:sldId id="663" r:id="rId59"/>
    <p:sldId id="664" r:id="rId60"/>
    <p:sldId id="566" r:id="rId61"/>
    <p:sldId id="534" r:id="rId62"/>
    <p:sldId id="535" r:id="rId63"/>
    <p:sldId id="525" r:id="rId64"/>
    <p:sldId id="526" r:id="rId65"/>
    <p:sldId id="640" r:id="rId66"/>
    <p:sldId id="521" r:id="rId67"/>
    <p:sldId id="517" r:id="rId68"/>
    <p:sldId id="519" r:id="rId69"/>
    <p:sldId id="512" r:id="rId70"/>
    <p:sldId id="669" r:id="rId71"/>
    <p:sldId id="439"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EEECE1"/>
    <a:srgbClr val="EEDCCA"/>
    <a:srgbClr val="006600"/>
    <a:srgbClr val="DDFBE9"/>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9267" autoAdjust="0"/>
  </p:normalViewPr>
  <p:slideViewPr>
    <p:cSldViewPr>
      <p:cViewPr varScale="1">
        <p:scale>
          <a:sx n="82" d="100"/>
          <a:sy n="82" d="100"/>
        </p:scale>
        <p:origin x="99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D:\OSFAC%20Files\Dissemination\Database_OsfacDM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D:\OSFAC%20Files\Dissemination\OSFAC%20Distribution%202005-2016.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D:\OSFAC%20Files\Dissemination\Database_OsfacDMT.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oleObject" Target="file:///C:\OSFAC\Fonctionnement%20Labo\Rapport%20d'activit&#233;s\6.Rapport%20Activites%202015\Statistique_Training_2005_2015.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C:\OSFAC\Fonctionnement%20Labo\Rapport%20d'activit&#233;s\6.Rapport%20Activites%202015\Statistique_Training_2005_2015.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C:\OSFAC\Fonctionnement%20Labo\Rapport%20d'activit&#233;s\6.Rapport%20Activites%202015\Statistique_Training_2005_2015.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7084350942081"/>
          <c:y val="6.525935605663892E-2"/>
          <c:w val="0.4710697602203614"/>
          <c:h val="0.88603856498383593"/>
        </c:manualLayout>
      </c:layout>
      <c:pieChart>
        <c:varyColors val="1"/>
        <c:ser>
          <c:idx val="0"/>
          <c:order val="0"/>
          <c:explosion val="25"/>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82CE-4C88-99AC-F34AEFFF3B37}"/>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82CE-4C88-99AC-F34AEFFF3B37}"/>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5-82CE-4C88-99AC-F34AEFFF3B37}"/>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82CE-4C88-99AC-F34AEFFF3B37}"/>
              </c:ext>
            </c:extLst>
          </c:dPt>
          <c:dPt>
            <c:idx val="4"/>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9-82CE-4C88-99AC-F34AEFFF3B37}"/>
              </c:ext>
            </c:extLst>
          </c:dPt>
          <c:dPt>
            <c:idx val="5"/>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B-82CE-4C88-99AC-F34AEFFF3B37}"/>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bestFit"/>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Feuil1!$A$2:$A$7</c:f>
              <c:strCache>
                <c:ptCount val="6"/>
                <c:pt idx="0">
                  <c:v>ASTER</c:v>
                </c:pt>
                <c:pt idx="1">
                  <c:v>ASTER GDEM</c:v>
                </c:pt>
                <c:pt idx="2">
                  <c:v>LANDSAT</c:v>
                </c:pt>
                <c:pt idx="3">
                  <c:v>MOSAIC LANDSAT</c:v>
                </c:pt>
                <c:pt idx="4">
                  <c:v>SPOT</c:v>
                </c:pt>
                <c:pt idx="5">
                  <c:v>SRTM</c:v>
                </c:pt>
              </c:strCache>
            </c:strRef>
          </c:cat>
          <c:val>
            <c:numRef>
              <c:f>Feuil1!$B$2:$B$7</c:f>
              <c:numCache>
                <c:formatCode>General</c:formatCode>
                <c:ptCount val="6"/>
                <c:pt idx="0">
                  <c:v>3923</c:v>
                </c:pt>
                <c:pt idx="1">
                  <c:v>418</c:v>
                </c:pt>
                <c:pt idx="2">
                  <c:v>41614</c:v>
                </c:pt>
                <c:pt idx="3">
                  <c:v>59</c:v>
                </c:pt>
                <c:pt idx="4">
                  <c:v>655</c:v>
                </c:pt>
                <c:pt idx="5">
                  <c:v>8119</c:v>
                </c:pt>
              </c:numCache>
            </c:numRef>
          </c:val>
          <c:extLst>
            <c:ext xmlns:c16="http://schemas.microsoft.com/office/drawing/2014/chart" uri="{C3380CC4-5D6E-409C-BE32-E72D297353CC}">
              <c16:uniqueId val="{0000000C-82CE-4C88-99AC-F34AEFFF3B37}"/>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947396435585427"/>
          <c:y val="0.24332205727196596"/>
          <c:w val="0.26036386610663276"/>
          <c:h val="0.43808176906303214"/>
        </c:manualLayout>
      </c:layout>
      <c:overlay val="0"/>
      <c:spPr>
        <a:noFill/>
        <a:ln>
          <a:noFill/>
        </a:ln>
        <a:effectLst/>
      </c:spPr>
      <c:txPr>
        <a:bodyPr rot="0" spcFirstLastPara="1" vertOverflow="ellipsis" vert="horz" wrap="square" anchor="ctr" anchorCtr="1"/>
        <a:lstStyle/>
        <a:p>
          <a:pPr>
            <a:defRPr lang="en-US" sz="1300" b="1" i="0" u="none" strike="noStrike" kern="1200" baseline="0">
              <a:solidFill>
                <a:schemeClr val="tx1"/>
              </a:solidFill>
              <a:latin typeface="Arial Narrow" panose="020B0606020202030204" pitchFamily="34" charset="0"/>
              <a:ea typeface="+mn-ea"/>
              <a:cs typeface="+mn-cs"/>
            </a:defRPr>
          </a:pPr>
          <a:endParaRPr lang="fr-FR"/>
        </a:p>
      </c:txPr>
    </c:legend>
    <c:plotVisOnly val="1"/>
    <c:dispBlanksAs val="zero"/>
    <c:showDLblsOverMax val="0"/>
  </c:chart>
  <c:spPr>
    <a:noFill/>
    <a:ln w="6350" cap="flat" cmpd="sng" algn="ctr">
      <a:noFill/>
      <a:prstDash val="solid"/>
      <a:miter lim="800000"/>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fr-FR" dirty="0"/>
              <a:t>Satellite images distribution by country</a:t>
            </a:r>
            <a:r>
              <a:rPr lang="fr-FR" baseline="0" dirty="0"/>
              <a:t> (2015-2017)</a:t>
            </a:r>
            <a:endParaRPr lang="fr-FR" dirty="0"/>
          </a:p>
        </c:rich>
      </c:tx>
      <c:overlay val="0"/>
    </c:title>
    <c:autoTitleDeleted val="0"/>
    <c:plotArea>
      <c:layout/>
      <c:barChart>
        <c:barDir val="bar"/>
        <c:grouping val="stacked"/>
        <c:varyColors val="0"/>
        <c:ser>
          <c:idx val="0"/>
          <c:order val="0"/>
          <c:tx>
            <c:strRef>
              <c:f>Feuil1!$C$39</c:f>
              <c:strCache>
                <c:ptCount val="1"/>
                <c:pt idx="0">
                  <c:v>Images</c:v>
                </c:pt>
              </c:strCache>
            </c:strRef>
          </c:tx>
          <c:invertIfNegative val="0"/>
          <c:cat>
            <c:strRef>
              <c:f>Feuil1!$B$40:$B$46</c:f>
              <c:strCache>
                <c:ptCount val="7"/>
                <c:pt idx="0">
                  <c:v>ANGOLA</c:v>
                </c:pt>
                <c:pt idx="1">
                  <c:v>CAMEROUN</c:v>
                </c:pt>
                <c:pt idx="2">
                  <c:v>CONGO</c:v>
                </c:pt>
                <c:pt idx="3">
                  <c:v>GABON</c:v>
                </c:pt>
                <c:pt idx="4">
                  <c:v>GUINNEE EQ</c:v>
                </c:pt>
                <c:pt idx="5">
                  <c:v>R. CENTRAFRICAINE</c:v>
                </c:pt>
                <c:pt idx="6">
                  <c:v>RD CONGO</c:v>
                </c:pt>
              </c:strCache>
            </c:strRef>
          </c:cat>
          <c:val>
            <c:numRef>
              <c:f>Feuil1!$C$40:$C$46</c:f>
              <c:numCache>
                <c:formatCode>General</c:formatCode>
                <c:ptCount val="7"/>
                <c:pt idx="0">
                  <c:v>2258</c:v>
                </c:pt>
                <c:pt idx="1">
                  <c:v>698</c:v>
                </c:pt>
                <c:pt idx="2">
                  <c:v>3035</c:v>
                </c:pt>
                <c:pt idx="3">
                  <c:v>278</c:v>
                </c:pt>
                <c:pt idx="4">
                  <c:v>79</c:v>
                </c:pt>
                <c:pt idx="5">
                  <c:v>1046</c:v>
                </c:pt>
                <c:pt idx="6">
                  <c:v>13389</c:v>
                </c:pt>
              </c:numCache>
            </c:numRef>
          </c:val>
          <c:extLst>
            <c:ext xmlns:c16="http://schemas.microsoft.com/office/drawing/2014/chart" uri="{C3380CC4-5D6E-409C-BE32-E72D297353CC}">
              <c16:uniqueId val="{00000000-3847-4CB5-8A0E-8E3B02797734}"/>
            </c:ext>
          </c:extLst>
        </c:ser>
        <c:dLbls>
          <c:showLegendKey val="0"/>
          <c:showVal val="0"/>
          <c:showCatName val="0"/>
          <c:showSerName val="0"/>
          <c:showPercent val="0"/>
          <c:showBubbleSize val="0"/>
        </c:dLbls>
        <c:gapWidth val="95"/>
        <c:overlap val="100"/>
        <c:axId val="335932368"/>
        <c:axId val="335932760"/>
      </c:barChart>
      <c:catAx>
        <c:axId val="335932368"/>
        <c:scaling>
          <c:orientation val="minMax"/>
        </c:scaling>
        <c:delete val="0"/>
        <c:axPos val="l"/>
        <c:numFmt formatCode="General" sourceLinked="0"/>
        <c:majorTickMark val="none"/>
        <c:minorTickMark val="none"/>
        <c:tickLblPos val="nextTo"/>
        <c:crossAx val="335932760"/>
        <c:crosses val="autoZero"/>
        <c:auto val="1"/>
        <c:lblAlgn val="ctr"/>
        <c:lblOffset val="100"/>
        <c:noMultiLvlLbl val="0"/>
      </c:catAx>
      <c:valAx>
        <c:axId val="335932760"/>
        <c:scaling>
          <c:orientation val="minMax"/>
        </c:scaling>
        <c:delete val="0"/>
        <c:axPos val="b"/>
        <c:majorGridlines/>
        <c:numFmt formatCode="General" sourceLinked="1"/>
        <c:majorTickMark val="none"/>
        <c:minorTickMark val="none"/>
        <c:tickLblPos val="nextTo"/>
        <c:crossAx val="335932368"/>
        <c:crosses val="autoZero"/>
        <c:crossBetween val="between"/>
      </c:valAx>
      <c:dTable>
        <c:showHorzBorder val="1"/>
        <c:showVertBorder val="1"/>
        <c:showOutline val="1"/>
        <c:showKeys val="1"/>
        <c:spPr>
          <a:noFill/>
          <a:ln w="9525" cap="flat" cmpd="sng" algn="ctr">
            <a:solidFill>
              <a:schemeClr val="accent2">
                <a:shade val="95000"/>
                <a:satMod val="105000"/>
              </a:schemeClr>
            </a:solidFill>
            <a:prstDash val="solid"/>
          </a:ln>
          <a:effectLst/>
        </c:spPr>
      </c:dTable>
    </c:plotArea>
    <c:plotVisOnly val="1"/>
    <c:dispBlanksAs val="gap"/>
    <c:showDLblsOverMax val="0"/>
  </c:chart>
  <c:spPr>
    <a:solidFill>
      <a:schemeClr val="lt1"/>
    </a:solidFill>
    <a:ln w="25400" cap="flat" cmpd="sng" algn="ctr">
      <a:solidFill>
        <a:schemeClr val="accent5"/>
      </a:solidFill>
      <a:prstDash val="solid"/>
    </a:ln>
    <a:effectLst>
      <a:softEdge rad="31750"/>
    </a:effectLst>
    <a:scene3d>
      <a:camera prst="orthographicFront"/>
      <a:lightRig rig="threePt" dir="t"/>
    </a:scene3d>
    <a:sp3d>
      <a:bevelT w="190500" h="38100"/>
    </a:sp3d>
  </c:spPr>
  <c:txPr>
    <a:bodyPr/>
    <a:lstStyle/>
    <a:p>
      <a:pPr>
        <a:defRPr>
          <a:solidFill>
            <a:schemeClr val="dk1"/>
          </a:solidFill>
          <a:latin typeface="+mn-lt"/>
          <a:ea typeface="+mn-ea"/>
          <a:cs typeface="+mn-cs"/>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Users requests (2015 -2017)</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title>
    <c:autoTitleDeleted val="0"/>
    <c:view3D>
      <c:rotX val="30"/>
      <c:rotY val="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5"/>
          <c:dPt>
            <c:idx val="0"/>
            <c:bubble3D val="0"/>
            <c:spPr>
              <a:solidFill>
                <a:schemeClr val="accent2"/>
              </a:solidFill>
              <a:ln>
                <a:noFill/>
              </a:ln>
              <a:effectLst/>
              <a:sp3d/>
            </c:spPr>
            <c:extLst>
              <c:ext xmlns:c16="http://schemas.microsoft.com/office/drawing/2014/chart" uri="{C3380CC4-5D6E-409C-BE32-E72D297353CC}">
                <c16:uniqueId val="{00000001-7E99-449D-828D-B90CA9F8AB21}"/>
              </c:ext>
            </c:extLst>
          </c:dPt>
          <c:dPt>
            <c:idx val="1"/>
            <c:bubble3D val="0"/>
            <c:spPr>
              <a:solidFill>
                <a:schemeClr val="accent4"/>
              </a:solidFill>
              <a:ln>
                <a:noFill/>
              </a:ln>
              <a:effectLst/>
              <a:sp3d/>
            </c:spPr>
            <c:extLst>
              <c:ext xmlns:c16="http://schemas.microsoft.com/office/drawing/2014/chart" uri="{C3380CC4-5D6E-409C-BE32-E72D297353CC}">
                <c16:uniqueId val="{00000003-7E99-449D-828D-B90CA9F8AB2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showLeaderLines val="0"/>
            <c:extLst>
              <c:ext xmlns:c15="http://schemas.microsoft.com/office/drawing/2012/chart" uri="{CE6537A1-D6FC-4f65-9D91-7224C49458BB}"/>
            </c:extLst>
          </c:dLbls>
          <c:cat>
            <c:strRef>
              <c:f>Feuil2!$A$2:$A$3</c:f>
              <c:strCache>
                <c:ptCount val="2"/>
                <c:pt idx="0">
                  <c:v>Website</c:v>
                </c:pt>
                <c:pt idx="1">
                  <c:v>Office</c:v>
                </c:pt>
              </c:strCache>
            </c:strRef>
          </c:cat>
          <c:val>
            <c:numRef>
              <c:f>Feuil2!$B$2:$B$3</c:f>
              <c:numCache>
                <c:formatCode>General</c:formatCode>
                <c:ptCount val="2"/>
                <c:pt idx="0">
                  <c:v>53</c:v>
                </c:pt>
                <c:pt idx="1">
                  <c:v>439</c:v>
                </c:pt>
              </c:numCache>
            </c:numRef>
          </c:val>
          <c:extLst>
            <c:ext xmlns:c16="http://schemas.microsoft.com/office/drawing/2014/chart" uri="{C3380CC4-5D6E-409C-BE32-E72D297353CC}">
              <c16:uniqueId val="{00000004-7E99-449D-828D-B90CA9F8AB21}"/>
            </c:ext>
          </c:extLst>
        </c:ser>
        <c:dLbls>
          <c:showLegendKey val="0"/>
          <c:showVal val="0"/>
          <c:showCatName val="0"/>
          <c:showSerName val="0"/>
          <c:showPercent val="1"/>
          <c:showBubbleSize val="0"/>
          <c:showLeaderLines val="0"/>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fr-FR"/>
        </a:p>
      </c:txPr>
    </c:legend>
    <c:plotVisOnly val="1"/>
    <c:dispBlanksAs val="zero"/>
    <c:showDLblsOverMax val="0"/>
  </c:chart>
  <c:spPr>
    <a:solidFill>
      <a:schemeClr val="accent3">
        <a:lumMod val="20000"/>
        <a:lumOff val="80000"/>
      </a:schemeClr>
    </a:solidFill>
    <a:ln w="9525" cap="flat" cmpd="sng" algn="ctr">
      <a:solidFill>
        <a:schemeClr val="tx1">
          <a:tint val="75000"/>
          <a:shade val="95000"/>
          <a:satMod val="105000"/>
        </a:schemeClr>
      </a:solidFill>
      <a:prstDash val="solid"/>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Statistiques!$C$5</c:f>
              <c:strCache>
                <c:ptCount val="1"/>
                <c:pt idx="0">
                  <c:v>Nbre Formation</c:v>
                </c:pt>
              </c:strCache>
            </c:strRef>
          </c:tx>
          <c:invertIfNegative val="0"/>
          <c:cat>
            <c:numRef>
              <c:f>Statistiques!$B$6:$B$16</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Statistiques!$C$6:$C$16</c:f>
              <c:numCache>
                <c:formatCode>General</c:formatCode>
                <c:ptCount val="11"/>
                <c:pt idx="0">
                  <c:v>4</c:v>
                </c:pt>
                <c:pt idx="1">
                  <c:v>19</c:v>
                </c:pt>
                <c:pt idx="2">
                  <c:v>9</c:v>
                </c:pt>
                <c:pt idx="3">
                  <c:v>16</c:v>
                </c:pt>
                <c:pt idx="4">
                  <c:v>16</c:v>
                </c:pt>
                <c:pt idx="5">
                  <c:v>23</c:v>
                </c:pt>
                <c:pt idx="6">
                  <c:v>27</c:v>
                </c:pt>
                <c:pt idx="7">
                  <c:v>33</c:v>
                </c:pt>
                <c:pt idx="8">
                  <c:v>38</c:v>
                </c:pt>
                <c:pt idx="9">
                  <c:v>35</c:v>
                </c:pt>
                <c:pt idx="10">
                  <c:v>31</c:v>
                </c:pt>
              </c:numCache>
            </c:numRef>
          </c:val>
          <c:extLst>
            <c:ext xmlns:c16="http://schemas.microsoft.com/office/drawing/2014/chart" uri="{C3380CC4-5D6E-409C-BE32-E72D297353CC}">
              <c16:uniqueId val="{00000000-85F4-472A-A9DF-2B9B5FB92B91}"/>
            </c:ext>
          </c:extLst>
        </c:ser>
        <c:dLbls>
          <c:showLegendKey val="0"/>
          <c:showVal val="0"/>
          <c:showCatName val="0"/>
          <c:showSerName val="0"/>
          <c:showPercent val="0"/>
          <c:showBubbleSize val="0"/>
        </c:dLbls>
        <c:gapWidth val="150"/>
        <c:shape val="cylinder"/>
        <c:axId val="45266048"/>
        <c:axId val="45267584"/>
        <c:axId val="0"/>
      </c:bar3DChart>
      <c:catAx>
        <c:axId val="45266048"/>
        <c:scaling>
          <c:orientation val="minMax"/>
        </c:scaling>
        <c:delete val="0"/>
        <c:axPos val="b"/>
        <c:numFmt formatCode="General" sourceLinked="1"/>
        <c:majorTickMark val="out"/>
        <c:minorTickMark val="none"/>
        <c:tickLblPos val="nextTo"/>
        <c:crossAx val="45267584"/>
        <c:crosses val="autoZero"/>
        <c:auto val="1"/>
        <c:lblAlgn val="ctr"/>
        <c:lblOffset val="100"/>
        <c:noMultiLvlLbl val="0"/>
      </c:catAx>
      <c:valAx>
        <c:axId val="45267584"/>
        <c:scaling>
          <c:orientation val="minMax"/>
        </c:scaling>
        <c:delete val="0"/>
        <c:axPos val="l"/>
        <c:majorGridlines/>
        <c:numFmt formatCode="General" sourceLinked="1"/>
        <c:majorTickMark val="out"/>
        <c:minorTickMark val="none"/>
        <c:tickLblPos val="nextTo"/>
        <c:crossAx val="45266048"/>
        <c:crosses val="autoZero"/>
        <c:crossBetween val="between"/>
      </c:valAx>
    </c:plotArea>
    <c:legend>
      <c:legendPos val="r"/>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Statistiques!$J$5</c:f>
              <c:strCache>
                <c:ptCount val="1"/>
                <c:pt idx="0">
                  <c:v>Payante</c:v>
                </c:pt>
              </c:strCache>
            </c:strRef>
          </c:tx>
          <c:invertIfNegative val="0"/>
          <c:cat>
            <c:numRef>
              <c:f>Statistiques!$I$6:$I$16</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Statistiques!$J$6:$J$16</c:f>
              <c:numCache>
                <c:formatCode>General</c:formatCode>
                <c:ptCount val="11"/>
                <c:pt idx="0">
                  <c:v>3</c:v>
                </c:pt>
                <c:pt idx="1">
                  <c:v>9</c:v>
                </c:pt>
                <c:pt idx="2">
                  <c:v>4</c:v>
                </c:pt>
                <c:pt idx="3">
                  <c:v>9</c:v>
                </c:pt>
                <c:pt idx="4">
                  <c:v>9</c:v>
                </c:pt>
                <c:pt idx="5">
                  <c:v>9</c:v>
                </c:pt>
                <c:pt idx="6">
                  <c:v>6</c:v>
                </c:pt>
                <c:pt idx="7">
                  <c:v>9</c:v>
                </c:pt>
                <c:pt idx="8">
                  <c:v>7</c:v>
                </c:pt>
                <c:pt idx="9">
                  <c:v>8</c:v>
                </c:pt>
                <c:pt idx="10">
                  <c:v>8</c:v>
                </c:pt>
              </c:numCache>
            </c:numRef>
          </c:val>
          <c:extLst>
            <c:ext xmlns:c16="http://schemas.microsoft.com/office/drawing/2014/chart" uri="{C3380CC4-5D6E-409C-BE32-E72D297353CC}">
              <c16:uniqueId val="{00000000-18A9-4E0A-B09A-A43FB3861841}"/>
            </c:ext>
          </c:extLst>
        </c:ser>
        <c:ser>
          <c:idx val="1"/>
          <c:order val="1"/>
          <c:tx>
            <c:strRef>
              <c:f>Statistiques!$K$5</c:f>
              <c:strCache>
                <c:ptCount val="1"/>
                <c:pt idx="0">
                  <c:v>Non Payante</c:v>
                </c:pt>
              </c:strCache>
            </c:strRef>
          </c:tx>
          <c:invertIfNegative val="0"/>
          <c:cat>
            <c:numRef>
              <c:f>Statistiques!$I$6:$I$16</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Statistiques!$K$6:$K$16</c:f>
              <c:numCache>
                <c:formatCode>General</c:formatCode>
                <c:ptCount val="11"/>
                <c:pt idx="0">
                  <c:v>1</c:v>
                </c:pt>
                <c:pt idx="1">
                  <c:v>9</c:v>
                </c:pt>
                <c:pt idx="2">
                  <c:v>5</c:v>
                </c:pt>
                <c:pt idx="3">
                  <c:v>7</c:v>
                </c:pt>
                <c:pt idx="4">
                  <c:v>7</c:v>
                </c:pt>
                <c:pt idx="5">
                  <c:v>14</c:v>
                </c:pt>
                <c:pt idx="6">
                  <c:v>21</c:v>
                </c:pt>
                <c:pt idx="7">
                  <c:v>24</c:v>
                </c:pt>
                <c:pt idx="8">
                  <c:v>31</c:v>
                </c:pt>
                <c:pt idx="9">
                  <c:v>27</c:v>
                </c:pt>
                <c:pt idx="10">
                  <c:v>23</c:v>
                </c:pt>
              </c:numCache>
            </c:numRef>
          </c:val>
          <c:extLst>
            <c:ext xmlns:c16="http://schemas.microsoft.com/office/drawing/2014/chart" uri="{C3380CC4-5D6E-409C-BE32-E72D297353CC}">
              <c16:uniqueId val="{00000001-18A9-4E0A-B09A-A43FB3861841}"/>
            </c:ext>
          </c:extLst>
        </c:ser>
        <c:dLbls>
          <c:showLegendKey val="0"/>
          <c:showVal val="0"/>
          <c:showCatName val="0"/>
          <c:showSerName val="0"/>
          <c:showPercent val="0"/>
          <c:showBubbleSize val="0"/>
        </c:dLbls>
        <c:gapWidth val="150"/>
        <c:shape val="cylinder"/>
        <c:axId val="45817216"/>
        <c:axId val="45843584"/>
        <c:axId val="0"/>
      </c:bar3DChart>
      <c:catAx>
        <c:axId val="45817216"/>
        <c:scaling>
          <c:orientation val="minMax"/>
        </c:scaling>
        <c:delete val="0"/>
        <c:axPos val="b"/>
        <c:numFmt formatCode="General" sourceLinked="1"/>
        <c:majorTickMark val="out"/>
        <c:minorTickMark val="none"/>
        <c:tickLblPos val="nextTo"/>
        <c:crossAx val="45843584"/>
        <c:crosses val="autoZero"/>
        <c:auto val="1"/>
        <c:lblAlgn val="ctr"/>
        <c:lblOffset val="100"/>
        <c:noMultiLvlLbl val="0"/>
      </c:catAx>
      <c:valAx>
        <c:axId val="45843584"/>
        <c:scaling>
          <c:orientation val="minMax"/>
        </c:scaling>
        <c:delete val="0"/>
        <c:axPos val="l"/>
        <c:majorGridlines/>
        <c:numFmt formatCode="General" sourceLinked="1"/>
        <c:majorTickMark val="out"/>
        <c:minorTickMark val="none"/>
        <c:tickLblPos val="nextTo"/>
        <c:crossAx val="45817216"/>
        <c:crosses val="autoZero"/>
        <c:crossBetween val="between"/>
      </c:valAx>
    </c:plotArea>
    <c:legend>
      <c:legendPos val="r"/>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pie3DChart>
        <c:varyColors val="1"/>
        <c:ser>
          <c:idx val="0"/>
          <c:order val="0"/>
          <c:tx>
            <c:strRef>
              <c:f>Feuil3!$G$61</c:f>
              <c:strCache>
                <c:ptCount val="1"/>
                <c:pt idx="0">
                  <c:v>Nombre</c:v>
                </c:pt>
              </c:strCache>
            </c:strRef>
          </c:tx>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Feuil3!$F$62:$F$64</c:f>
              <c:strCache>
                <c:ptCount val="3"/>
                <c:pt idx="0">
                  <c:v>SIG</c:v>
                </c:pt>
                <c:pt idx="1">
                  <c:v>Télédétection</c:v>
                </c:pt>
                <c:pt idx="2">
                  <c:v>GPS</c:v>
                </c:pt>
              </c:strCache>
            </c:strRef>
          </c:cat>
          <c:val>
            <c:numRef>
              <c:f>Feuil3!$G$62:$G$64</c:f>
              <c:numCache>
                <c:formatCode>General</c:formatCode>
                <c:ptCount val="3"/>
                <c:pt idx="0">
                  <c:v>132</c:v>
                </c:pt>
                <c:pt idx="1">
                  <c:v>84</c:v>
                </c:pt>
                <c:pt idx="2">
                  <c:v>34</c:v>
                </c:pt>
              </c:numCache>
            </c:numRef>
          </c:val>
          <c:extLst>
            <c:ext xmlns:c16="http://schemas.microsoft.com/office/drawing/2014/chart" uri="{C3380CC4-5D6E-409C-BE32-E72D297353CC}">
              <c16:uniqueId val="{00000000-24BA-43CC-A60E-66210FC268A9}"/>
            </c:ext>
          </c:extLst>
        </c:ser>
        <c:dLbls>
          <c:showLegendKey val="0"/>
          <c:showVal val="0"/>
          <c:showCatName val="0"/>
          <c:showSerName val="0"/>
          <c:showPercent val="1"/>
          <c:showBubbleSize val="0"/>
          <c:showLeaderLines val="0"/>
        </c:dLbls>
      </c:pie3DChart>
    </c:plotArea>
    <c:legend>
      <c:legendPos val="b"/>
      <c:overlay val="0"/>
    </c:legend>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EA59F59-9A4D-4DE6-8556-AB5E50B9DC03}" type="datetimeFigureOut">
              <a:rPr lang="en-US"/>
              <a:pPr>
                <a:defRPr/>
              </a:pPr>
              <a:t>9/13/2017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ED74962-1D53-41D1-8659-3C4C542E30D8}" type="slidenum">
              <a:rPr lang="en-US" altLang="en-US"/>
              <a:pPr>
                <a:defRPr/>
              </a:pPr>
              <a:t>‹N°›</a:t>
            </a:fld>
            <a:endParaRPr lang="en-US" altLang="en-US"/>
          </a:p>
        </p:txBody>
      </p:sp>
    </p:spTree>
    <p:extLst>
      <p:ext uri="{BB962C8B-B14F-4D97-AF65-F5344CB8AC3E}">
        <p14:creationId xmlns:p14="http://schemas.microsoft.com/office/powerpoint/2010/main" val="826101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57700" name="Slide Number Placeholder 3"/>
          <p:cNvSpPr>
            <a:spLocks noGrp="1"/>
          </p:cNvSpPr>
          <p:nvPr>
            <p:ph type="sldNum" sz="quarter" idx="5"/>
          </p:nvPr>
        </p:nvSpPr>
        <p:spPr bwMode="auto">
          <a:noFill/>
          <a:ln>
            <a:miter lim="800000"/>
            <a:headEnd/>
            <a:tailEnd/>
          </a:ln>
        </p:spPr>
        <p:txBody>
          <a:bodyPr/>
          <a:lstStyle/>
          <a:p>
            <a:fld id="{C45998E7-4C15-47F2-8A1A-72F29D7F861A}"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ln>
            <a:miter lim="800000"/>
            <a:headEnd/>
            <a:tailEnd/>
          </a:ln>
        </p:spPr>
        <p:txBody>
          <a:bodyPr/>
          <a:lstStyle/>
          <a:p>
            <a:fld id="{84E1AA17-2748-4079-9B54-8BCBAEDC1DE3}" type="slidenum">
              <a:rPr lang="en-US" altLang="en-US" smtClean="0">
                <a:latin typeface="Arial" charset="0"/>
              </a:rPr>
              <a:pPr/>
              <a:t>3</a:t>
            </a:fld>
            <a:endParaRPr lang="en-US" altLang="en-US">
              <a:latin typeface="Arial" charset="0"/>
            </a:endParaRPr>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ln>
            <a:miter lim="800000"/>
            <a:headEnd/>
            <a:tailEnd/>
          </a:ln>
        </p:spPr>
        <p:txBody>
          <a:bodyPr/>
          <a:lstStyle/>
          <a:p>
            <a:fld id="{003FE579-7D0A-40CA-AAEB-CDF4359EAA0B}" type="slidenum">
              <a:rPr lang="en-US" altLang="en-US" smtClean="0">
                <a:latin typeface="Arial" charset="0"/>
              </a:rPr>
              <a:pPr/>
              <a:t>4</a:t>
            </a:fld>
            <a:endParaRPr lang="en-US" altLang="en-US">
              <a:latin typeface="Arial" charset="0"/>
            </a:endParaRPr>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9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r>
              <a:rPr lang="fr-FR"/>
              <a:t>Re </a:t>
            </a:r>
          </a:p>
        </p:txBody>
      </p:sp>
      <p:sp>
        <p:nvSpPr>
          <p:cNvPr id="160772" name="Slide Number Placeholder 3"/>
          <p:cNvSpPr>
            <a:spLocks noGrp="1"/>
          </p:cNvSpPr>
          <p:nvPr>
            <p:ph type="sldNum" sz="quarter" idx="5"/>
          </p:nvPr>
        </p:nvSpPr>
        <p:spPr bwMode="auto">
          <a:noFill/>
          <a:ln>
            <a:miter lim="800000"/>
            <a:headEnd/>
            <a:tailEnd/>
          </a:ln>
        </p:spPr>
        <p:txBody>
          <a:bodyPr/>
          <a:lstStyle/>
          <a:p>
            <a:fld id="{6C7DA941-59F1-4FF9-8601-115C0D739007}" type="slidenum">
              <a:rPr lang="fr-FR" smtClean="0"/>
              <a:pPr/>
              <a:t>18</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62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p>
        </p:txBody>
      </p:sp>
      <p:sp>
        <p:nvSpPr>
          <p:cNvPr id="162820" name="Espace réservé du numéro de diapositive 3"/>
          <p:cNvSpPr>
            <a:spLocks noGrp="1"/>
          </p:cNvSpPr>
          <p:nvPr>
            <p:ph type="sldNum" sz="quarter" idx="5"/>
          </p:nvPr>
        </p:nvSpPr>
        <p:spPr bwMode="auto">
          <a:noFill/>
          <a:ln>
            <a:miter lim="800000"/>
            <a:headEnd/>
            <a:tailEnd/>
          </a:ln>
        </p:spPr>
        <p:txBody>
          <a:bodyPr/>
          <a:lstStyle/>
          <a:p>
            <a:fld id="{52F09FB5-0395-4F7A-A5AC-47A0A02ADADC}"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8959229-183E-4F71-A4A1-C46E263762D3}" type="datetimeFigureOut">
              <a:rPr lang="en-US"/>
              <a:pPr>
                <a:defRPr/>
              </a:pPr>
              <a:t>9/13/2017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F1ABCE-64B1-414A-9654-E5A7B051F5B4}" type="slidenum">
              <a:rPr lang="en-US" altLang="en-US"/>
              <a:pPr>
                <a:defRPr/>
              </a:pPr>
              <a:t>‹N°›</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A50B6A-5286-4945-84FA-331A59EF588A}" type="datetimeFigureOut">
              <a:rPr lang="en-US"/>
              <a:pPr>
                <a:defRPr/>
              </a:pPr>
              <a:t>9/13/2017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DE3609-6E23-4D5D-B387-BFBFB3870DB1}" type="slidenum">
              <a:rPr lang="en-US" altLang="en-US"/>
              <a:pPr>
                <a:defRPr/>
              </a:pPr>
              <a:t>‹N°›</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F3E631-7891-4E7C-B027-2A5B1CDD7898}" type="datetimeFigureOut">
              <a:rPr lang="en-US"/>
              <a:pPr>
                <a:defRPr/>
              </a:pPr>
              <a:t>9/13/2017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AB034D-ABCE-415F-8E61-7D8B4D866EA5}" type="slidenum">
              <a:rPr lang="en-US" altLang="en-US"/>
              <a:pPr>
                <a:defRPr/>
              </a:pPr>
              <a:t>‹N°›</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9DFEA86A-FEAD-4340-A96E-7E4789C1B841}" type="datetimeFigureOut">
              <a:rPr lang="en-US"/>
              <a:pPr>
                <a:defRPr/>
              </a:pPr>
              <a:t>9/13/2017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DFFEE70-874E-4CBC-9F81-0051682CC1BC}"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60BE8D73-0640-4228-A597-EE58E7F4E4F1}" type="datetimeFigureOut">
              <a:rPr lang="en-US"/>
              <a:pPr>
                <a:defRPr/>
              </a:pPr>
              <a:t>9/13/2017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3B8A747-86A4-4F4D-86C2-5A70DF1FF9D2}"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891CA4A-2EA8-464E-92B7-3D8F894ACCB8}" type="datetimeFigureOut">
              <a:rPr lang="en-US"/>
              <a:pPr>
                <a:defRPr/>
              </a:pPr>
              <a:t>9/13/2017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FAEB716-D24C-4750-86B8-EE676E6A0FFA}" type="slidenum">
              <a:rPr lang="en-US"/>
              <a:pPr>
                <a:defRPr/>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4B11092-429E-4E5E-AF70-A3D21A24E2C7}" type="datetimeFigureOut">
              <a:rPr lang="en-US"/>
              <a:pPr>
                <a:defRPr/>
              </a:pPr>
              <a:t>9/13/2017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11094C8-BB1F-4D14-ABA3-61AC17D13E00}" type="slidenum">
              <a:rPr lang="en-US"/>
              <a:pPr>
                <a:defRPr/>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A829D53-F691-4614-9E5B-339484D7B845}" type="datetimeFigureOut">
              <a:rPr lang="en-US"/>
              <a:pPr>
                <a:defRPr/>
              </a:pPr>
              <a:t>9/13/2017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9A73561-16AB-426A-9CCE-EFB8AEEE3735}"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76631130-0C54-4170-BB27-79DBF72AA89D}" type="datetimeFigureOut">
              <a:rPr lang="en-US"/>
              <a:pPr>
                <a:defRPr/>
              </a:pPr>
              <a:t>9/13/2017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62B59AB-159E-4F0D-9302-9675726078C0}" type="slidenum">
              <a:rPr lang="en-US"/>
              <a:pPr>
                <a:defRPr/>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0F9B074-B08F-4B7D-A5A4-C5CAD71FC9D0}" type="datetimeFigureOut">
              <a:rPr lang="en-US"/>
              <a:pPr>
                <a:defRPr/>
              </a:pPr>
              <a:t>9/13/2017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1ECA92E-994D-4D34-A486-88231D5EAAC0}" type="slidenum">
              <a:rPr lang="en-US"/>
              <a:pPr>
                <a:defRPr/>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638312D7-A8E6-4C2A-90CA-B53D4A81A2CD}" type="datetimeFigureOut">
              <a:rPr lang="en-US"/>
              <a:pPr>
                <a:defRPr/>
              </a:pPr>
              <a:t>9/13/2017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12C00A3-9383-4EA2-B029-C7B2AF22E825}"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A61905-2EE7-4282-BCB2-528A71B97B7B}" type="datetimeFigureOut">
              <a:rPr lang="en-US"/>
              <a:pPr>
                <a:defRPr/>
              </a:pPr>
              <a:t>9/13/2017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99186C-0F32-49A7-83B9-B659654C622F}" type="slidenum">
              <a:rPr lang="en-US" altLang="en-US"/>
              <a:pPr>
                <a:defRPr/>
              </a:pPr>
              <a:t>‹N°›</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B9A55FE-76F6-46B1-8627-A3CDB7EC1D5A}" type="datetimeFigureOut">
              <a:rPr lang="en-US"/>
              <a:pPr>
                <a:defRPr/>
              </a:pPr>
              <a:t>9/13/2017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6CAF04E-996D-48A0-8194-5101CD3326C3}" type="slidenum">
              <a:rPr lang="en-US"/>
              <a:pPr>
                <a:defRPr/>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DF7018A-2A94-4F09-94FC-23AF8892FF95}" type="datetimeFigureOut">
              <a:rPr lang="en-US"/>
              <a:pPr>
                <a:defRPr/>
              </a:pPr>
              <a:t>9/13/2017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2550AAB-192C-4A86-8C82-754D371C6C02}" type="slidenum">
              <a:rPr lang="en-US"/>
              <a:pPr>
                <a:defRPr/>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6169B54-7B97-4795-9900-A1DC77E23C3D}" type="datetimeFigureOut">
              <a:rPr lang="en-US"/>
              <a:pPr>
                <a:defRPr/>
              </a:pPr>
              <a:t>9/13/2017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7EF249AD-6B3C-4FEA-8254-D8157B4DCEF7}" type="slidenum">
              <a:rPr lang="en-US"/>
              <a:pPr>
                <a:defRPr/>
              </a:pPr>
              <a:t>‹N°›</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pPr/>
              <a:t>9/13/2017</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0594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95D47E9-84A3-44E3-94C7-56DA501088B7}" type="datetimeFigureOut">
              <a:rPr lang="en-US"/>
              <a:pPr>
                <a:defRPr/>
              </a:pPr>
              <a:t>9/13/2017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17F497-5C5D-4557-90EB-405AE8D5CE5E}" type="slidenum">
              <a:rPr lang="en-US" altLang="en-US"/>
              <a:pPr>
                <a:defRPr/>
              </a:pPr>
              <a:t>‹N°›</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7077B13-1174-4D7D-B63E-79DAF7AFFC2B}" type="datetimeFigureOut">
              <a:rPr lang="en-US"/>
              <a:pPr>
                <a:defRPr/>
              </a:pPr>
              <a:t>9/13/2017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B4DF6C-9AAA-45E6-954C-DA2671AC6A9E}" type="slidenum">
              <a:rPr lang="en-US" altLang="en-US"/>
              <a:pPr>
                <a:defRPr/>
              </a:pPr>
              <a:t>‹N°›</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9178CFC-E5D6-4F17-A65A-9F0080FAAE2A}" type="datetimeFigureOut">
              <a:rPr lang="en-US"/>
              <a:pPr>
                <a:defRPr/>
              </a:pPr>
              <a:t>9/13/2017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C9F7384-279C-49CD-90F3-08285F7406BA}" type="slidenum">
              <a:rPr lang="en-US" altLang="en-US"/>
              <a:pPr>
                <a:defRPr/>
              </a:pPr>
              <a:t>‹N°›</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C935366-5A94-48C5-8ACC-9CA91E247384}" type="datetimeFigureOut">
              <a:rPr lang="en-US"/>
              <a:pPr>
                <a:defRPr/>
              </a:pPr>
              <a:t>9/13/2017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BB8F40-D4DE-47B7-9305-B73655AADF97}" type="slidenum">
              <a:rPr lang="en-US" altLang="en-US"/>
              <a:pPr>
                <a:defRPr/>
              </a:pPr>
              <a:t>‹N°›</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4B504EF-84E4-4D11-8D43-9A8DF457A212}" type="datetimeFigureOut">
              <a:rPr lang="en-US"/>
              <a:pPr>
                <a:defRPr/>
              </a:pPr>
              <a:t>9/13/2017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75A3D1-6A18-4D2B-B402-BA0EFCDD8E34}" type="slidenum">
              <a:rPr lang="en-US" altLang="en-US"/>
              <a:pPr>
                <a:defRPr/>
              </a:pPr>
              <a:t>‹N°›</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AB6421F-974F-4CA8-AD60-8CB19CE742FD}" type="datetimeFigureOut">
              <a:rPr lang="en-US"/>
              <a:pPr>
                <a:defRPr/>
              </a:pPr>
              <a:t>9/13/2017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6C67B5-BD4D-4E03-89F1-F8D4B5D27156}" type="slidenum">
              <a:rPr lang="en-US" altLang="en-US"/>
              <a:pPr>
                <a:defRPr/>
              </a:pPr>
              <a:t>‹N°›</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381542-0B44-4626-B521-4EA5F4D7F1C7}" type="datetimeFigureOut">
              <a:rPr lang="en-US"/>
              <a:pPr>
                <a:defRPr/>
              </a:pPr>
              <a:t>9/13/2017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2699DD-99E3-4339-B60C-F7D034D5EAAB}" type="slidenum">
              <a:rPr lang="en-US" altLang="en-US"/>
              <a:pPr>
                <a:defRPr/>
              </a:pPr>
              <a:t>‹N°›</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E1F8F0B-BFE0-4AF4-BBA1-BCEC98B84FBC}" type="datetimeFigureOut">
              <a:rPr lang="en-US"/>
              <a:pPr>
                <a:defRPr/>
              </a:pPr>
              <a:t>9/13/2017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4B3FE92-CE3E-4943-9DB8-3F622435ED4D}"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defRPr>
            </a:lvl1pPr>
          </a:lstStyle>
          <a:p>
            <a:pPr>
              <a:defRPr/>
            </a:pPr>
            <a:fld id="{ED19432F-FA7B-434A-8E54-7F4BB7597CE9}" type="datetimeFigureOut">
              <a:rPr lang="en-US"/>
              <a:pPr>
                <a:defRPr/>
              </a:pPr>
              <a:t>9/13/2017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defRPr>
            </a:lvl1pPr>
          </a:lstStyle>
          <a:p>
            <a:pPr>
              <a:defRPr/>
            </a:pPr>
            <a:fld id="{AB515A97-05B3-4FB3-908D-C0551FF2D959}"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 id="214748460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hyperlink" Target="http://dmt.osfac.net/pages/desktop.php" TargetMode="External"/><Relationship Id="rId2" Type="http://schemas.openxmlformats.org/officeDocument/2006/relationships/hyperlink" Target="http://dmt.osfac.net/" TargetMode="Externa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notesSlide" Target="../notesSlides/notesSlide3.xml"/><Relationship Id="rId16"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19"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3.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CARPE_logo_50"/>
          <p:cNvPicPr>
            <a:picLocks noChangeAspect="1" noChangeArrowheads="1"/>
          </p:cNvPicPr>
          <p:nvPr/>
        </p:nvPicPr>
        <p:blipFill>
          <a:blip r:embed="rId3" cstate="print"/>
          <a:srcRect/>
          <a:stretch>
            <a:fillRect/>
          </a:stretch>
        </p:blipFill>
        <p:spPr bwMode="auto">
          <a:xfrm>
            <a:off x="2559050" y="6046788"/>
            <a:ext cx="1403350" cy="719137"/>
          </a:xfrm>
          <a:prstGeom prst="rect">
            <a:avLst/>
          </a:prstGeom>
          <a:noFill/>
          <a:ln w="9525">
            <a:noFill/>
            <a:miter lim="800000"/>
            <a:headEnd/>
            <a:tailEnd/>
          </a:ln>
        </p:spPr>
      </p:pic>
      <p:sp>
        <p:nvSpPr>
          <p:cNvPr id="3075" name="Text Box 4"/>
          <p:cNvSpPr txBox="1">
            <a:spLocks noChangeArrowheads="1"/>
          </p:cNvSpPr>
          <p:nvPr/>
        </p:nvSpPr>
        <p:spPr bwMode="auto">
          <a:xfrm>
            <a:off x="533400" y="1066800"/>
            <a:ext cx="8001000" cy="101566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US" sz="2000" b="1" dirty="0">
                <a:solidFill>
                  <a:srgbClr val="C00000"/>
                </a:solidFill>
                <a:latin typeface="+mn-lt"/>
              </a:rPr>
              <a:t>GOFC-GOLD Regional Networks Summit</a:t>
            </a:r>
          </a:p>
          <a:p>
            <a:pPr algn="ctr" eaLnBrk="1" fontAlgn="auto" hangingPunct="1">
              <a:spcBef>
                <a:spcPts val="0"/>
              </a:spcBef>
              <a:spcAft>
                <a:spcPts val="0"/>
              </a:spcAft>
              <a:defRPr/>
            </a:pPr>
            <a:r>
              <a:rPr lang="en-US" sz="2000" b="1" dirty="0">
                <a:solidFill>
                  <a:srgbClr val="C00000"/>
                </a:solidFill>
                <a:latin typeface="+mn-lt"/>
              </a:rPr>
              <a:t>Tbilisi, Georgia</a:t>
            </a:r>
          </a:p>
          <a:p>
            <a:pPr algn="ctr" eaLnBrk="1" fontAlgn="auto" hangingPunct="1">
              <a:spcBef>
                <a:spcPts val="0"/>
              </a:spcBef>
              <a:spcAft>
                <a:spcPts val="0"/>
              </a:spcAft>
              <a:defRPr/>
            </a:pPr>
            <a:r>
              <a:rPr lang="en-US" sz="2000" b="1" dirty="0">
                <a:solidFill>
                  <a:srgbClr val="C00000"/>
                </a:solidFill>
                <a:latin typeface="+mn-lt"/>
              </a:rPr>
              <a:t>13-16 September 2017</a:t>
            </a:r>
          </a:p>
        </p:txBody>
      </p:sp>
      <p:pic>
        <p:nvPicPr>
          <p:cNvPr id="15364" name="Picture 2"/>
          <p:cNvPicPr>
            <a:picLocks noChangeAspect="1"/>
          </p:cNvPicPr>
          <p:nvPr/>
        </p:nvPicPr>
        <p:blipFill>
          <a:blip r:embed="rId4" cstate="print"/>
          <a:srcRect/>
          <a:stretch>
            <a:fillRect/>
          </a:stretch>
        </p:blipFill>
        <p:spPr bwMode="auto">
          <a:xfrm>
            <a:off x="388937" y="6046788"/>
            <a:ext cx="1897063" cy="730250"/>
          </a:xfrm>
          <a:prstGeom prst="rect">
            <a:avLst/>
          </a:prstGeom>
          <a:noFill/>
          <a:ln w="9525">
            <a:noFill/>
            <a:miter lim="800000"/>
            <a:headEnd/>
            <a:tailEnd/>
          </a:ln>
        </p:spPr>
      </p:pic>
      <p:pic>
        <p:nvPicPr>
          <p:cNvPr id="15365" name="Picture 3"/>
          <p:cNvPicPr>
            <a:picLocks noChangeAspect="1"/>
          </p:cNvPicPr>
          <p:nvPr/>
        </p:nvPicPr>
        <p:blipFill>
          <a:blip r:embed="rId5" cstate="print"/>
          <a:srcRect/>
          <a:stretch>
            <a:fillRect/>
          </a:stretch>
        </p:blipFill>
        <p:spPr bwMode="auto">
          <a:xfrm>
            <a:off x="7397750" y="5970588"/>
            <a:ext cx="908050" cy="749300"/>
          </a:xfrm>
          <a:prstGeom prst="rect">
            <a:avLst/>
          </a:prstGeom>
          <a:noFill/>
          <a:ln w="9525">
            <a:noFill/>
            <a:miter lim="800000"/>
            <a:headEnd/>
            <a:tailEnd/>
          </a:ln>
        </p:spPr>
      </p:pic>
      <p:pic>
        <p:nvPicPr>
          <p:cNvPr id="15366" name="Picture 4"/>
          <p:cNvPicPr>
            <a:picLocks noChangeAspect="1"/>
          </p:cNvPicPr>
          <p:nvPr/>
        </p:nvPicPr>
        <p:blipFill>
          <a:blip r:embed="rId6" cstate="print"/>
          <a:srcRect/>
          <a:stretch>
            <a:fillRect/>
          </a:stretch>
        </p:blipFill>
        <p:spPr bwMode="auto">
          <a:xfrm>
            <a:off x="5818187" y="5879368"/>
            <a:ext cx="963613" cy="963612"/>
          </a:xfrm>
          <a:prstGeom prst="rect">
            <a:avLst/>
          </a:prstGeom>
          <a:noFill/>
          <a:ln w="9525">
            <a:noFill/>
            <a:miter lim="800000"/>
            <a:headEnd/>
            <a:tailEnd/>
          </a:ln>
        </p:spPr>
      </p:pic>
      <p:sp>
        <p:nvSpPr>
          <p:cNvPr id="15367" name="TextBox 2"/>
          <p:cNvSpPr txBox="1">
            <a:spLocks noChangeArrowheads="1"/>
          </p:cNvSpPr>
          <p:nvPr/>
        </p:nvSpPr>
        <p:spPr bwMode="auto">
          <a:xfrm>
            <a:off x="1918938" y="4556125"/>
            <a:ext cx="4799712" cy="707886"/>
          </a:xfrm>
          <a:prstGeom prst="rect">
            <a:avLst/>
          </a:prstGeom>
          <a:noFill/>
          <a:ln w="9525">
            <a:noFill/>
            <a:miter lim="800000"/>
            <a:headEnd/>
            <a:tailEnd/>
          </a:ln>
        </p:spPr>
        <p:txBody>
          <a:bodyPr wrap="none">
            <a:spAutoFit/>
          </a:bodyPr>
          <a:lstStyle/>
          <a:p>
            <a:pPr algn="ctr"/>
            <a:r>
              <a:rPr lang="en-US" altLang="en-US" sz="2000" b="1" dirty="0">
                <a:solidFill>
                  <a:srgbClr val="339966"/>
                </a:solidFill>
                <a:latin typeface="Arial" charset="0"/>
              </a:rPr>
              <a:t>Monitoring the Forest Resources and </a:t>
            </a:r>
          </a:p>
          <a:p>
            <a:pPr algn="ctr"/>
            <a:r>
              <a:rPr lang="en-US" altLang="en-US" sz="2000" b="1" dirty="0">
                <a:solidFill>
                  <a:srgbClr val="339966"/>
                </a:solidFill>
                <a:latin typeface="Arial" charset="0"/>
              </a:rPr>
              <a:t>Environment of the Congo Basin</a:t>
            </a:r>
            <a:endParaRPr lang="en-US" altLang="en-US" sz="2000" dirty="0">
              <a:solidFill>
                <a:srgbClr val="339966"/>
              </a:solidFill>
            </a:endParaRPr>
          </a:p>
        </p:txBody>
      </p:sp>
      <p:pic>
        <p:nvPicPr>
          <p:cNvPr id="15368" name="Picture 10"/>
          <p:cNvPicPr>
            <a:picLocks noChangeAspect="1"/>
          </p:cNvPicPr>
          <p:nvPr/>
        </p:nvPicPr>
        <p:blipFill>
          <a:blip r:embed="rId7" cstate="print"/>
          <a:srcRect/>
          <a:stretch>
            <a:fillRect/>
          </a:stretch>
        </p:blipFill>
        <p:spPr bwMode="auto">
          <a:xfrm>
            <a:off x="4400550" y="5818188"/>
            <a:ext cx="781050" cy="1011237"/>
          </a:xfrm>
          <a:prstGeom prst="rect">
            <a:avLst/>
          </a:prstGeom>
          <a:noFill/>
          <a:ln w="9525">
            <a:noFill/>
            <a:miter lim="800000"/>
            <a:headEnd/>
            <a:tailEnd/>
          </a:ln>
        </p:spPr>
      </p:pic>
      <p:sp>
        <p:nvSpPr>
          <p:cNvPr id="15369" name="Rectangle 9"/>
          <p:cNvSpPr>
            <a:spLocks noChangeArrowheads="1"/>
          </p:cNvSpPr>
          <p:nvPr/>
        </p:nvSpPr>
        <p:spPr bwMode="auto">
          <a:xfrm>
            <a:off x="0" y="304800"/>
            <a:ext cx="9144000" cy="0"/>
          </a:xfrm>
          <a:prstGeom prst="rect">
            <a:avLst/>
          </a:prstGeom>
          <a:noFill/>
          <a:ln w="9525">
            <a:noFill/>
            <a:miter lim="800000"/>
            <a:headEnd/>
            <a:tailEnd/>
          </a:ln>
        </p:spPr>
        <p:txBody>
          <a:bodyPr wrap="none" anchor="ctr">
            <a:spAutoFit/>
          </a:bodyPr>
          <a:lstStyle/>
          <a:p>
            <a:endParaRPr lang="fr-FR"/>
          </a:p>
        </p:txBody>
      </p:sp>
      <p:sp>
        <p:nvSpPr>
          <p:cNvPr id="15370" name="Rectangle 10"/>
          <p:cNvSpPr>
            <a:spLocks noChangeArrowheads="1"/>
          </p:cNvSpPr>
          <p:nvPr/>
        </p:nvSpPr>
        <p:spPr bwMode="auto">
          <a:xfrm>
            <a:off x="0" y="1066800"/>
            <a:ext cx="9144000" cy="0"/>
          </a:xfrm>
          <a:prstGeom prst="rect">
            <a:avLst/>
          </a:prstGeom>
          <a:noFill/>
          <a:ln w="9525">
            <a:noFill/>
            <a:miter lim="800000"/>
            <a:headEnd/>
            <a:tailEnd/>
          </a:ln>
        </p:spPr>
        <p:txBody>
          <a:bodyPr wrap="none" anchor="ctr">
            <a:spAutoFit/>
          </a:bodyPr>
          <a:lstStyle/>
          <a:p>
            <a:pPr eaLnBrk="0" hangingPunct="0"/>
            <a:endParaRPr lang="en-US" sz="1100">
              <a:cs typeface="Times New Roman" pitchFamily="18" charset="0"/>
            </a:endParaRPr>
          </a:p>
          <a:p>
            <a:pPr eaLnBrk="0" hangingPunct="0"/>
            <a:endParaRPr lang="en-US"/>
          </a:p>
        </p:txBody>
      </p:sp>
      <p:pic>
        <p:nvPicPr>
          <p:cNvPr id="15371" name="Picture 6" descr="C:\Data\Logos\osfac.jpg"/>
          <p:cNvPicPr>
            <a:picLocks noChangeAspect="1" noChangeArrowheads="1"/>
          </p:cNvPicPr>
          <p:nvPr/>
        </p:nvPicPr>
        <p:blipFill>
          <a:blip r:embed="rId8" cstate="print"/>
          <a:srcRect/>
          <a:stretch>
            <a:fillRect/>
          </a:stretch>
        </p:blipFill>
        <p:spPr bwMode="auto">
          <a:xfrm>
            <a:off x="152400" y="76200"/>
            <a:ext cx="8686800" cy="914400"/>
          </a:xfrm>
          <a:prstGeom prst="rect">
            <a:avLst/>
          </a:prstGeom>
          <a:noFill/>
          <a:ln w="9525">
            <a:noFill/>
            <a:miter lim="800000"/>
            <a:headEnd/>
            <a:tailEnd/>
          </a:ln>
        </p:spPr>
      </p:pic>
      <p:pic>
        <p:nvPicPr>
          <p:cNvPr id="15372" name="Picture 3" descr="test3"/>
          <p:cNvPicPr>
            <a:picLocks noChangeAspect="1" noChangeArrowheads="1"/>
          </p:cNvPicPr>
          <p:nvPr/>
        </p:nvPicPr>
        <p:blipFill>
          <a:blip r:embed="rId9" cstate="print"/>
          <a:srcRect/>
          <a:stretch>
            <a:fillRect/>
          </a:stretch>
        </p:blipFill>
        <p:spPr bwMode="auto">
          <a:xfrm>
            <a:off x="1905000" y="2286000"/>
            <a:ext cx="4724400" cy="2297113"/>
          </a:xfrm>
          <a:prstGeom prst="rect">
            <a:avLst/>
          </a:prstGeom>
          <a:noFill/>
          <a:ln w="9525">
            <a:noFill/>
            <a:miter lim="800000"/>
            <a:headEnd/>
            <a:tailEnd/>
          </a:ln>
        </p:spPr>
      </p:pic>
      <p:sp>
        <p:nvSpPr>
          <p:cNvPr id="13" name="TextBox 2">
            <a:extLst>
              <a:ext uri="{FF2B5EF4-FFF2-40B4-BE49-F238E27FC236}">
                <a16:creationId xmlns:a16="http://schemas.microsoft.com/office/drawing/2014/main" id="{85B36A43-0AE5-48DD-A05E-7D933D11D612}"/>
              </a:ext>
            </a:extLst>
          </p:cNvPr>
          <p:cNvSpPr txBox="1">
            <a:spLocks noChangeArrowheads="1"/>
          </p:cNvSpPr>
          <p:nvPr/>
        </p:nvSpPr>
        <p:spPr bwMode="auto">
          <a:xfrm>
            <a:off x="1666558" y="5464314"/>
            <a:ext cx="5609292" cy="369332"/>
          </a:xfrm>
          <a:prstGeom prst="rect">
            <a:avLst/>
          </a:prstGeom>
          <a:noFill/>
          <a:ln w="9525">
            <a:noFill/>
            <a:miter lim="800000"/>
            <a:headEnd/>
            <a:tailEnd/>
          </a:ln>
        </p:spPr>
        <p:txBody>
          <a:bodyPr wrap="none">
            <a:spAutoFit/>
          </a:bodyPr>
          <a:lstStyle/>
          <a:p>
            <a:pPr algn="ctr"/>
            <a:r>
              <a:rPr lang="en-US" altLang="en-US" b="1" i="1" dirty="0">
                <a:latin typeface="Arial" charset="0"/>
              </a:rPr>
              <a:t>Presented by : Landing MANE and </a:t>
            </a:r>
            <a:r>
              <a:rPr lang="en-US" altLang="en-US" b="1" i="1" dirty="0" err="1">
                <a:latin typeface="Arial" charset="0"/>
              </a:rPr>
              <a:t>Edweige</a:t>
            </a:r>
            <a:r>
              <a:rPr lang="en-US" altLang="en-US" b="1" i="1" dirty="0">
                <a:latin typeface="Arial" charset="0"/>
              </a:rPr>
              <a:t> EFFA</a:t>
            </a:r>
            <a:endParaRPr lang="en-US" altLang="en-US" i="1" dirty="0"/>
          </a:p>
        </p:txBody>
      </p:sp>
      <p:pic>
        <p:nvPicPr>
          <p:cNvPr id="14" name="Picture 3" descr="E:\DATA\DATA\CEDRICPROJ\CEDRIC_LOGO\GOFC-GOLD.png">
            <a:extLst>
              <a:ext uri="{FF2B5EF4-FFF2-40B4-BE49-F238E27FC236}">
                <a16:creationId xmlns:a16="http://schemas.microsoft.com/office/drawing/2014/main" id="{746C6444-93A5-403D-AF4B-C36CA88738B1}"/>
              </a:ext>
            </a:extLst>
          </p:cNvPr>
          <p:cNvPicPr>
            <a:picLocks noChangeAspect="1" noChangeArrowheads="1"/>
          </p:cNvPicPr>
          <p:nvPr/>
        </p:nvPicPr>
        <p:blipFill>
          <a:blip r:embed="rId10" cstate="print"/>
          <a:srcRect/>
          <a:stretch>
            <a:fillRect/>
          </a:stretch>
        </p:blipFill>
        <p:spPr bwMode="auto">
          <a:xfrm>
            <a:off x="35169" y="1222282"/>
            <a:ext cx="2285999" cy="885841"/>
          </a:xfrm>
          <a:prstGeom prst="rect">
            <a:avLst/>
          </a:prstGeom>
          <a:noFill/>
        </p:spPr>
      </p:pic>
      <p:pic>
        <p:nvPicPr>
          <p:cNvPr id="15" name="Picture 4" descr="E:\DATA\DATA\CEDRICPROJ\CEDRIC_LOGO\START_logo.png">
            <a:extLst>
              <a:ext uri="{FF2B5EF4-FFF2-40B4-BE49-F238E27FC236}">
                <a16:creationId xmlns:a16="http://schemas.microsoft.com/office/drawing/2014/main" id="{1732095A-4170-4E75-AD85-E2902C888471}"/>
              </a:ext>
            </a:extLst>
          </p:cNvPr>
          <p:cNvPicPr>
            <a:picLocks noChangeAspect="1" noChangeArrowheads="1"/>
          </p:cNvPicPr>
          <p:nvPr/>
        </p:nvPicPr>
        <p:blipFill>
          <a:blip r:embed="rId11" cstate="print"/>
          <a:srcRect/>
          <a:stretch>
            <a:fillRect/>
          </a:stretch>
        </p:blipFill>
        <p:spPr bwMode="auto">
          <a:xfrm>
            <a:off x="6718650" y="1192193"/>
            <a:ext cx="2313980" cy="96647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457200" y="76200"/>
            <a:ext cx="8229600" cy="1143000"/>
          </a:xfrm>
        </p:spPr>
        <p:txBody>
          <a:bodyPr/>
          <a:lstStyle/>
          <a:p>
            <a:pPr eaLnBrk="1" hangingPunct="1"/>
            <a:r>
              <a:rPr lang="en-US" sz="2800" b="1">
                <a:solidFill>
                  <a:srgbClr val="00B0F0"/>
                </a:solidFill>
              </a:rPr>
              <a:t>OSFAC Data Management Tool “OSFAC-DMT”</a:t>
            </a:r>
            <a:endParaRPr lang="fr-FR" sz="2800" b="1">
              <a:solidFill>
                <a:srgbClr val="00B0F0"/>
              </a:solidFill>
            </a:endParaRPr>
          </a:p>
        </p:txBody>
      </p:sp>
      <p:sp>
        <p:nvSpPr>
          <p:cNvPr id="27651" name="Espace réservé du contenu 2"/>
          <p:cNvSpPr>
            <a:spLocks noGrp="1"/>
          </p:cNvSpPr>
          <p:nvPr>
            <p:ph idx="1"/>
          </p:nvPr>
        </p:nvSpPr>
        <p:spPr>
          <a:xfrm>
            <a:off x="533400" y="1143000"/>
            <a:ext cx="8401050" cy="5410200"/>
          </a:xfrm>
        </p:spPr>
        <p:txBody>
          <a:bodyPr rtlCol="0">
            <a:normAutofit lnSpcReduction="10000"/>
          </a:bodyPr>
          <a:lstStyle/>
          <a:p>
            <a:pPr eaLnBrk="1" fontAlgn="auto" hangingPunct="1">
              <a:spcAft>
                <a:spcPts val="0"/>
              </a:spcAft>
              <a:buFont typeface="Arial" pitchFamily="34" charset="0"/>
              <a:buChar char="•"/>
              <a:defRPr/>
            </a:pPr>
            <a:r>
              <a:rPr lang="en-US" sz="2500" dirty="0"/>
              <a:t>To facilitate the distribution of images in the sub region, </a:t>
            </a:r>
            <a:r>
              <a:rPr lang="en-US" sz="2500" dirty="0">
                <a:solidFill>
                  <a:srgbClr val="C00000"/>
                </a:solidFill>
              </a:rPr>
              <a:t>OSFAC developed the </a:t>
            </a:r>
            <a:r>
              <a:rPr lang="en-US" sz="2500" dirty="0"/>
              <a:t>"</a:t>
            </a:r>
            <a:r>
              <a:rPr lang="en-US" sz="2500" b="1" i="1" dirty="0"/>
              <a:t>OSFAC Data Management Tool </a:t>
            </a:r>
            <a:r>
              <a:rPr lang="en-US" sz="2500" dirty="0"/>
              <a:t>(DMT OSFAC)“</a:t>
            </a:r>
          </a:p>
          <a:p>
            <a:pPr eaLnBrk="1" fontAlgn="auto" hangingPunct="1">
              <a:spcAft>
                <a:spcPts val="0"/>
              </a:spcAft>
              <a:buFont typeface="Wingdings 2" pitchFamily="18" charset="2"/>
              <a:buNone/>
              <a:defRPr/>
            </a:pPr>
            <a:endParaRPr lang="fr-FR" sz="2500" dirty="0"/>
          </a:p>
          <a:p>
            <a:pPr eaLnBrk="1" fontAlgn="auto" hangingPunct="1">
              <a:spcAft>
                <a:spcPts val="0"/>
              </a:spcAft>
              <a:buFont typeface="Arial" pitchFamily="34" charset="0"/>
              <a:buChar char="•"/>
              <a:defRPr/>
            </a:pPr>
            <a:r>
              <a:rPr lang="en-US" sz="2500" dirty="0">
                <a:solidFill>
                  <a:srgbClr val="C00000"/>
                </a:solidFill>
              </a:rPr>
              <a:t>OSFAC DMT allows users to interactively query the OSFAC database of satellite data. </a:t>
            </a:r>
          </a:p>
          <a:p>
            <a:pPr marL="0" indent="0" eaLnBrk="1" fontAlgn="auto" hangingPunct="1">
              <a:spcAft>
                <a:spcPts val="0"/>
              </a:spcAft>
              <a:buFont typeface="Arial" pitchFamily="34" charset="0"/>
              <a:buNone/>
              <a:defRPr/>
            </a:pPr>
            <a:endParaRPr lang="fr-FR" sz="1800" dirty="0"/>
          </a:p>
          <a:p>
            <a:pPr marL="0" indent="0" eaLnBrk="1" fontAlgn="auto" hangingPunct="1">
              <a:lnSpc>
                <a:spcPct val="150000"/>
              </a:lnSpc>
              <a:spcAft>
                <a:spcPts val="0"/>
              </a:spcAft>
              <a:buFont typeface="Arial" pitchFamily="34" charset="0"/>
              <a:buNone/>
              <a:defRPr/>
            </a:pPr>
            <a:r>
              <a:rPr lang="fr-FR" b="1" dirty="0"/>
              <a:t> 	Versions :</a:t>
            </a:r>
          </a:p>
          <a:p>
            <a:pPr eaLnBrk="1" fontAlgn="auto" hangingPunct="1">
              <a:lnSpc>
                <a:spcPct val="150000"/>
              </a:lnSpc>
              <a:spcAft>
                <a:spcPts val="0"/>
              </a:spcAft>
              <a:buFont typeface="Arial" pitchFamily="34" charset="0"/>
              <a:buChar char="•"/>
              <a:defRPr/>
            </a:pPr>
            <a:r>
              <a:rPr lang="fr-FR" dirty="0"/>
              <a:t>OSFAC-DMT Online 2.0.1 : </a:t>
            </a:r>
            <a:r>
              <a:rPr lang="fr-FR" u="sng" dirty="0">
                <a:hlinkClick r:id="rId2"/>
              </a:rPr>
              <a:t>http://dmt.osfac.net/</a:t>
            </a:r>
            <a:endParaRPr lang="fr-FR" u="sng" dirty="0"/>
          </a:p>
          <a:p>
            <a:pPr eaLnBrk="1" fontAlgn="auto" hangingPunct="1">
              <a:lnSpc>
                <a:spcPct val="150000"/>
              </a:lnSpc>
              <a:spcAft>
                <a:spcPts val="0"/>
              </a:spcAft>
              <a:buFont typeface="Arial" pitchFamily="34" charset="0"/>
              <a:buChar char="•"/>
              <a:defRPr/>
            </a:pPr>
            <a:r>
              <a:rPr lang="fr-FR" dirty="0"/>
              <a:t>OSFAC-DMT Desktop v2.0.1: Téléchargeable via </a:t>
            </a:r>
            <a:r>
              <a:rPr lang="fr-FR" u="sng" dirty="0">
                <a:hlinkClick r:id="rId3"/>
              </a:rPr>
              <a:t>http://dmt.osfac.net/pages/desktop.php</a:t>
            </a:r>
            <a:endParaRPr lang="fr-FR" dirty="0"/>
          </a:p>
          <a:p>
            <a:pPr eaLnBrk="1" fontAlgn="auto" hangingPunct="1">
              <a:spcAft>
                <a:spcPts val="0"/>
              </a:spcAft>
              <a:buFont typeface="Wingdings 2" pitchFamily="18" charset="2"/>
              <a:buNone/>
              <a:defRPr/>
            </a:pPr>
            <a:endParaRPr lang="en-US" sz="2500" dirty="0"/>
          </a:p>
        </p:txBody>
      </p:sp>
      <p:pic>
        <p:nvPicPr>
          <p:cNvPr id="23556" name="Picture 3" descr="C:\Users\MOABI\Documents\OSFAC_2014\Others\Logo\osfac_2.jpg"/>
          <p:cNvPicPr>
            <a:picLocks noChangeAspect="1" noChangeArrowheads="1"/>
          </p:cNvPicPr>
          <p:nvPr/>
        </p:nvPicPr>
        <p:blipFill>
          <a:blip r:embed="rId4" cstate="print"/>
          <a:srcRect/>
          <a:stretch>
            <a:fillRect/>
          </a:stretch>
        </p:blipFill>
        <p:spPr bwMode="auto">
          <a:xfrm>
            <a:off x="8310563" y="5784850"/>
            <a:ext cx="828675" cy="10731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1885951" y="685800"/>
            <a:ext cx="6115052" cy="857250"/>
          </a:xfrm>
        </p:spPr>
        <p:txBody>
          <a:bodyPr/>
          <a:lstStyle/>
          <a:p>
            <a:pPr lvl="0"/>
            <a:r>
              <a:rPr lang="fr-FR" sz="3000"/>
              <a:t>Satellite data Access For Free </a:t>
            </a:r>
          </a:p>
        </p:txBody>
      </p:sp>
      <p:sp>
        <p:nvSpPr>
          <p:cNvPr id="3" name="Espace réservé du contenu 2"/>
          <p:cNvSpPr txBox="1"/>
          <p:nvPr/>
        </p:nvSpPr>
        <p:spPr>
          <a:xfrm>
            <a:off x="1885951" y="1394225"/>
            <a:ext cx="4743452" cy="377430"/>
          </a:xfrm>
          <a:prstGeom prst="rect">
            <a:avLst/>
          </a:prstGeom>
          <a:noFill/>
          <a:ln cap="flat">
            <a:noFill/>
          </a:ln>
        </p:spPr>
        <p:txBody>
          <a:bodyPr vert="horz" wrap="square" lIns="68580" tIns="34290" rIns="68580" bIns="34290" anchor="t" anchorCtr="0" compatLnSpc="1">
            <a:noAutofit/>
          </a:bodyPr>
          <a:lstStyle/>
          <a:p>
            <a:pPr defTabSz="685800" fontAlgn="auto">
              <a:spcBef>
                <a:spcPts val="0"/>
              </a:spcBef>
              <a:spcAft>
                <a:spcPts val="0"/>
              </a:spcAft>
              <a:defRPr sz="1800" b="0" i="0" u="none" strike="noStrike" kern="0" cap="none" spc="0" baseline="0">
                <a:solidFill>
                  <a:srgbClr val="000000"/>
                </a:solidFill>
                <a:uFillTx/>
              </a:defRPr>
            </a:pPr>
            <a:r>
              <a:rPr lang="en-US" i="1">
                <a:solidFill>
                  <a:srgbClr val="00B0F0"/>
                </a:solidFill>
                <a:latin typeface="Calibri"/>
              </a:rPr>
              <a:t>OSFAC provides satellite data available for free</a:t>
            </a:r>
          </a:p>
        </p:txBody>
      </p:sp>
      <p:sp>
        <p:nvSpPr>
          <p:cNvPr id="5" name="Titre 1"/>
          <p:cNvSpPr txBox="1"/>
          <p:nvPr/>
        </p:nvSpPr>
        <p:spPr>
          <a:xfrm>
            <a:off x="1802426" y="1857373"/>
            <a:ext cx="5200647" cy="394102"/>
          </a:xfrm>
          <a:prstGeom prst="rect">
            <a:avLst/>
          </a:prstGeom>
          <a:noFill/>
          <a:ln cap="flat">
            <a:noFill/>
          </a:ln>
        </p:spPr>
        <p:txBody>
          <a:bodyPr vert="horz" wrap="square" lIns="68580" tIns="34290" rIns="68580" bIns="34290" anchor="ctr" anchorCtr="0" compatLnSpc="1">
            <a:normAutofit/>
          </a:bodyPr>
          <a:lstStyle/>
          <a:p>
            <a:pPr defTabSz="685800" fontAlgn="auto">
              <a:spcBef>
                <a:spcPts val="0"/>
              </a:spcBef>
              <a:spcAft>
                <a:spcPts val="0"/>
              </a:spcAft>
              <a:defRPr sz="1800" b="0" i="0" u="none" strike="noStrike" kern="0" cap="none" spc="0" baseline="0">
                <a:solidFill>
                  <a:srgbClr val="000000"/>
                </a:solidFill>
                <a:uFillTx/>
              </a:defRPr>
            </a:pPr>
            <a:r>
              <a:rPr lang="en-US" sz="2025" dirty="0">
                <a:solidFill>
                  <a:srgbClr val="3E5370"/>
                </a:solidFill>
                <a:effectLst>
                  <a:outerShdw dist="30001" dir="5400000">
                    <a:srgbClr val="000000"/>
                  </a:outerShdw>
                </a:effectLst>
                <a:latin typeface="Calibri Light"/>
              </a:rPr>
              <a:t>Satellite Data Available in OSFAC Database</a:t>
            </a:r>
          </a:p>
        </p:txBody>
      </p:sp>
      <p:graphicFrame>
        <p:nvGraphicFramePr>
          <p:cNvPr id="6" name="Graphique 1"/>
          <p:cNvGraphicFramePr>
            <a:graphicFrameLocks/>
          </p:cNvGraphicFramePr>
          <p:nvPr>
            <p:extLst/>
          </p:nvPr>
        </p:nvGraphicFramePr>
        <p:xfrm>
          <a:off x="1508761" y="2251475"/>
          <a:ext cx="6492242" cy="34516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3505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1"/>
          <p:cNvGraphicFramePr>
            <a:graphicFrameLocks/>
          </p:cNvGraphicFramePr>
          <p:nvPr>
            <p:extLst>
              <p:ext uri="{D42A27DB-BD31-4B8C-83A1-F6EECF244321}">
                <p14:modId xmlns:p14="http://schemas.microsoft.com/office/powerpoint/2010/main" val="267455002"/>
              </p:ext>
            </p:extLst>
          </p:nvPr>
        </p:nvGraphicFramePr>
        <p:xfrm>
          <a:off x="304800" y="904618"/>
          <a:ext cx="8458200" cy="5724782"/>
        </p:xfrm>
        <a:graphic>
          <a:graphicData uri="http://schemas.openxmlformats.org/drawingml/2006/chart">
            <c:chart xmlns:c="http://schemas.openxmlformats.org/drawingml/2006/chart" xmlns:r="http://schemas.openxmlformats.org/officeDocument/2006/relationships" r:id="rId2"/>
          </a:graphicData>
        </a:graphic>
      </p:graphicFrame>
      <p:sp>
        <p:nvSpPr>
          <p:cNvPr id="5" name="Titre 1"/>
          <p:cNvSpPr txBox="1">
            <a:spLocks noGrp="1"/>
          </p:cNvSpPr>
          <p:nvPr>
            <p:ph type="title"/>
          </p:nvPr>
        </p:nvSpPr>
        <p:spPr>
          <a:xfrm>
            <a:off x="1158311" y="76200"/>
            <a:ext cx="5781678" cy="857250"/>
          </a:xfrm>
        </p:spPr>
        <p:txBody>
          <a:bodyPr/>
          <a:lstStyle/>
          <a:p>
            <a:pPr lvl="0"/>
            <a:r>
              <a:rPr lang="en-US" sz="2700" b="1" dirty="0">
                <a:solidFill>
                  <a:srgbClr val="00B0F0"/>
                </a:solidFill>
              </a:rPr>
              <a:t>Satellite images distributed by country</a:t>
            </a:r>
            <a:endParaRPr lang="fr-FR" sz="2700" b="1" dirty="0">
              <a:solidFill>
                <a:srgbClr val="00B0F0"/>
              </a:solidFill>
            </a:endParaRPr>
          </a:p>
        </p:txBody>
      </p:sp>
    </p:spTree>
    <p:extLst>
      <p:ext uri="{BB962C8B-B14F-4D97-AF65-F5344CB8AC3E}">
        <p14:creationId xmlns:p14="http://schemas.microsoft.com/office/powerpoint/2010/main" val="3811187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en-US" dirty="0">
                <a:solidFill>
                  <a:srgbClr val="00B0F0"/>
                </a:solidFill>
              </a:rPr>
              <a:t>OSFAC-DMT : </a:t>
            </a:r>
            <a:r>
              <a:rPr lang="fr-FR" sz="3000" dirty="0" err="1">
                <a:solidFill>
                  <a:srgbClr val="00B0F0"/>
                </a:solidFill>
              </a:rPr>
              <a:t>Users</a:t>
            </a:r>
            <a:endParaRPr lang="fr-FR" dirty="0">
              <a:solidFill>
                <a:srgbClr val="00B0F0"/>
              </a:solidFill>
            </a:endParaRPr>
          </a:p>
        </p:txBody>
      </p:sp>
      <p:graphicFrame>
        <p:nvGraphicFramePr>
          <p:cNvPr id="5" name="Graphique 3"/>
          <p:cNvGraphicFramePr>
            <a:graphicFrameLocks/>
          </p:cNvGraphicFramePr>
          <p:nvPr>
            <p:extLst>
              <p:ext uri="{D42A27DB-BD31-4B8C-83A1-F6EECF244321}">
                <p14:modId xmlns:p14="http://schemas.microsoft.com/office/powerpoint/2010/main" val="1783751590"/>
              </p:ext>
            </p:extLst>
          </p:nvPr>
        </p:nvGraphicFramePr>
        <p:xfrm>
          <a:off x="381000" y="1447800"/>
          <a:ext cx="86106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4264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2590800" y="2057400"/>
            <a:ext cx="3733800" cy="762000"/>
          </a:xfrm>
        </p:spPr>
        <p:txBody>
          <a:bodyPr rtlCol="0">
            <a:normAutofit fontScale="90000"/>
          </a:bodyPr>
          <a:lstStyle/>
          <a:p>
            <a:pPr eaLnBrk="1" fontAlgn="auto" hangingPunct="1">
              <a:spcAft>
                <a:spcPts val="0"/>
              </a:spcAft>
              <a:defRPr/>
            </a:pPr>
            <a:r>
              <a:rPr lang="en-US" sz="3200" b="1" dirty="0">
                <a:solidFill>
                  <a:schemeClr val="accent5">
                    <a:lumMod val="75000"/>
                  </a:schemeClr>
                </a:solidFill>
                <a:effectLst>
                  <a:outerShdw blurRad="38100" dist="38100" dir="2700000" algn="tl">
                    <a:srgbClr val="000000">
                      <a:alpha val="43137"/>
                    </a:srgbClr>
                  </a:outerShdw>
                </a:effectLst>
                <a:latin typeface="Arial" charset="0"/>
              </a:rPr>
              <a:t>Capacity building :</a:t>
            </a:r>
            <a:br>
              <a:rPr lang="en-US" sz="3200" b="1" dirty="0">
                <a:solidFill>
                  <a:schemeClr val="accent5">
                    <a:lumMod val="75000"/>
                  </a:schemeClr>
                </a:solidFill>
                <a:effectLst>
                  <a:outerShdw blurRad="38100" dist="38100" dir="2700000" algn="tl">
                    <a:srgbClr val="000000">
                      <a:alpha val="43137"/>
                    </a:srgbClr>
                  </a:outerShdw>
                </a:effectLst>
                <a:latin typeface="Arial" charset="0"/>
              </a:rPr>
            </a:br>
            <a:endParaRPr lang="fr-FR" sz="3200" b="1" dirty="0">
              <a:solidFill>
                <a:schemeClr val="accent5">
                  <a:lumMod val="75000"/>
                </a:schemeClr>
              </a:solidFill>
              <a:effectLst>
                <a:outerShdw blurRad="38100" dist="38100" dir="2700000" algn="tl">
                  <a:srgbClr val="000000">
                    <a:alpha val="43137"/>
                  </a:srgbClr>
                </a:outerShdw>
              </a:effectLst>
              <a:latin typeface="Arial" charset="0"/>
              <a:ea typeface="+mn-ea"/>
              <a:cs typeface="+mn-cs"/>
            </a:endParaRPr>
          </a:p>
        </p:txBody>
      </p:sp>
      <p:sp>
        <p:nvSpPr>
          <p:cNvPr id="29699" name="Titre 1"/>
          <p:cNvSpPr txBox="1">
            <a:spLocks/>
          </p:cNvSpPr>
          <p:nvPr/>
        </p:nvSpPr>
        <p:spPr bwMode="auto">
          <a:xfrm>
            <a:off x="-76200" y="1828800"/>
            <a:ext cx="2590800" cy="762000"/>
          </a:xfrm>
          <a:prstGeom prst="rect">
            <a:avLst/>
          </a:prstGeom>
          <a:noFill/>
          <a:ln w="9525">
            <a:noFill/>
            <a:miter lim="800000"/>
            <a:headEnd/>
            <a:tailEnd/>
          </a:ln>
        </p:spPr>
        <p:txBody>
          <a:bodyPr anchor="ctr"/>
          <a:lstStyle/>
          <a:p>
            <a:pPr algn="ctr" eaLnBrk="0" hangingPunct="0"/>
            <a:r>
              <a:rPr lang="en-US" sz="3200" b="1">
                <a:solidFill>
                  <a:srgbClr val="00B050"/>
                </a:solidFill>
                <a:latin typeface="Arial Black" pitchFamily="34" charset="0"/>
                <a:ea typeface="MS PGothic" pitchFamily="34" charset="-128"/>
                <a:cs typeface="Arial" charset="0"/>
              </a:rPr>
              <a:t>Task 2 :</a:t>
            </a:r>
            <a:endParaRPr lang="fr-FR" sz="3200" b="1">
              <a:solidFill>
                <a:srgbClr val="00B050"/>
              </a:solidFill>
              <a:latin typeface="Arial Black" pitchFamily="34" charset="0"/>
              <a:ea typeface="MS PGothic" pitchFamily="34" charset="-128"/>
              <a:cs typeface="Arial" charset="0"/>
            </a:endParaRPr>
          </a:p>
        </p:txBody>
      </p:sp>
      <p:sp>
        <p:nvSpPr>
          <p:cNvPr id="4" name="Titre 1"/>
          <p:cNvSpPr txBox="1">
            <a:spLocks/>
          </p:cNvSpPr>
          <p:nvPr/>
        </p:nvSpPr>
        <p:spPr bwMode="auto">
          <a:xfrm>
            <a:off x="2286000" y="2819400"/>
            <a:ext cx="6477000" cy="1600200"/>
          </a:xfrm>
          <a:prstGeom prst="rect">
            <a:avLst/>
          </a:prstGeom>
          <a:noFill/>
          <a:ln>
            <a:noFill/>
          </a:ln>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marL="457200" indent="-457200" eaLnBrk="1" fontAlgn="auto" hangingPunct="1">
              <a:lnSpc>
                <a:spcPct val="150000"/>
              </a:lnSpc>
              <a:spcAft>
                <a:spcPts val="0"/>
              </a:spcAft>
              <a:buFont typeface="Arial" pitchFamily="34" charset="0"/>
              <a:buChar char="•"/>
              <a:defRPr/>
            </a:pPr>
            <a:r>
              <a:rPr lang="en-US" sz="2400" b="1" dirty="0">
                <a:solidFill>
                  <a:schemeClr val="accent5">
                    <a:lumMod val="75000"/>
                  </a:schemeClr>
                </a:solidFill>
                <a:effectLst>
                  <a:outerShdw blurRad="38100" dist="38100" dir="2700000" algn="tl">
                    <a:srgbClr val="000000">
                      <a:alpha val="43137"/>
                    </a:srgbClr>
                  </a:outerShdw>
                </a:effectLst>
                <a:latin typeface="Arial" charset="0"/>
              </a:rPr>
              <a:t>National institutions , CARPE partners, Universities students (by OSFAC);</a:t>
            </a:r>
          </a:p>
          <a:p>
            <a:pPr eaLnBrk="1" fontAlgn="auto" hangingPunct="1">
              <a:lnSpc>
                <a:spcPct val="150000"/>
              </a:lnSpc>
              <a:spcAft>
                <a:spcPts val="0"/>
              </a:spcAft>
              <a:defRPr/>
            </a:pPr>
            <a:endParaRPr lang="en-US" sz="1050" b="1" dirty="0">
              <a:solidFill>
                <a:schemeClr val="accent5">
                  <a:lumMod val="75000"/>
                </a:schemeClr>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0"/>
            <a:ext cx="6215063" cy="6858000"/>
          </a:xfrm>
          <a:prstGeom prst="rect">
            <a:avLst/>
          </a:prstGeom>
          <a:noFill/>
          <a:ln w="9525">
            <a:noFill/>
            <a:miter lim="800000"/>
            <a:headEnd/>
            <a:tailEnd/>
          </a:ln>
        </p:spPr>
      </p:pic>
      <p:sp>
        <p:nvSpPr>
          <p:cNvPr id="6" name="Rectangle 5"/>
          <p:cNvSpPr/>
          <p:nvPr/>
        </p:nvSpPr>
        <p:spPr>
          <a:xfrm>
            <a:off x="6215063" y="0"/>
            <a:ext cx="2928937" cy="685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 name="Espace réservé du contenu 2"/>
          <p:cNvSpPr>
            <a:spLocks noGrp="1"/>
          </p:cNvSpPr>
          <p:nvPr>
            <p:ph idx="1"/>
          </p:nvPr>
        </p:nvSpPr>
        <p:spPr>
          <a:xfrm>
            <a:off x="6248400" y="428625"/>
            <a:ext cx="2895600" cy="5000625"/>
          </a:xfrm>
          <a:solidFill>
            <a:schemeClr val="accent1"/>
          </a:solidFill>
        </p:spPr>
        <p:txBody>
          <a:bodyPr>
            <a:normAutofit/>
          </a:bodyPr>
          <a:lstStyle/>
          <a:p>
            <a:pPr marL="0" indent="0">
              <a:buFont typeface="Arial" pitchFamily="34" charset="0"/>
              <a:buNone/>
              <a:defRPr/>
            </a:pPr>
            <a:r>
              <a:rPr lang="en-US" sz="2400" dirty="0"/>
              <a:t>OSFAC trainings are offered to :</a:t>
            </a:r>
          </a:p>
          <a:p>
            <a:pPr marL="0" indent="0">
              <a:buFont typeface="Arial" pitchFamily="34" charset="0"/>
              <a:buNone/>
              <a:defRPr/>
            </a:pPr>
            <a:endParaRPr lang="fr-FR" sz="800" dirty="0"/>
          </a:p>
          <a:p>
            <a:pPr marL="179388" indent="-179388">
              <a:buFont typeface="Arial" pitchFamily="34" charset="0"/>
              <a:buChar char="•"/>
              <a:defRPr/>
            </a:pPr>
            <a:r>
              <a:rPr lang="en-US" sz="2000" i="1" dirty="0"/>
              <a:t>Academic institutions;</a:t>
            </a:r>
          </a:p>
          <a:p>
            <a:pPr marL="179388" indent="-179388">
              <a:buFont typeface="Arial" pitchFamily="34" charset="0"/>
              <a:buChar char="•"/>
              <a:defRPr/>
            </a:pPr>
            <a:r>
              <a:rPr lang="en-US" sz="2000" i="1" dirty="0"/>
              <a:t>Professional institutions;</a:t>
            </a:r>
          </a:p>
          <a:p>
            <a:pPr marL="179388" indent="-179388">
              <a:buFont typeface="Arial" pitchFamily="34" charset="0"/>
              <a:buChar char="•"/>
              <a:defRPr/>
            </a:pPr>
            <a:r>
              <a:rPr lang="en-US" sz="2000" i="1" dirty="0"/>
              <a:t>CARPE partners;</a:t>
            </a:r>
          </a:p>
          <a:p>
            <a:pPr marL="179388" indent="-179388">
              <a:buFont typeface="Arial" pitchFamily="34" charset="0"/>
              <a:buChar char="•"/>
              <a:defRPr/>
            </a:pPr>
            <a:r>
              <a:rPr lang="en-US" sz="2000" i="1" dirty="0"/>
              <a:t>researchers;</a:t>
            </a:r>
          </a:p>
          <a:p>
            <a:pPr marL="179388" indent="-179388">
              <a:buFont typeface="Arial" pitchFamily="34" charset="0"/>
              <a:buChar char="•"/>
              <a:defRPr/>
            </a:pPr>
            <a:r>
              <a:rPr lang="en-US" sz="2000" i="1" dirty="0"/>
              <a:t>NGOs;</a:t>
            </a:r>
            <a:endParaRPr lang="fr-FR" sz="2000" i="1" dirty="0"/>
          </a:p>
          <a:p>
            <a:pPr marL="179388" indent="-179388">
              <a:buFont typeface="Arial" pitchFamily="34" charset="0"/>
              <a:buNone/>
              <a:defRPr/>
            </a:pPr>
            <a:endParaRPr lang="en-US" sz="2000" i="1" dirty="0"/>
          </a:p>
          <a:p>
            <a:pPr marL="179388" indent="-179388">
              <a:buFont typeface="Arial" pitchFamily="34" charset="0"/>
              <a:buNone/>
              <a:defRPr/>
            </a:pPr>
            <a:r>
              <a:rPr lang="fr-FR" sz="2000" i="1" u="sng" dirty="0"/>
              <a:t>NB</a:t>
            </a:r>
            <a:r>
              <a:rPr lang="fr-FR" sz="2000" i="1" dirty="0"/>
              <a:t>: </a:t>
            </a:r>
            <a:r>
              <a:rPr lang="en-US" sz="1800" i="1" dirty="0"/>
              <a:t>Operating primarily in the environmental field</a:t>
            </a:r>
          </a:p>
          <a:p>
            <a:pPr marL="179388" indent="-179388">
              <a:buFont typeface="Arial" pitchFamily="34" charset="0"/>
              <a:buNone/>
              <a:defRPr/>
            </a:pPr>
            <a:r>
              <a:rPr lang="en-US" sz="2000" i="1" dirty="0">
                <a:solidFill>
                  <a:srgbClr val="FF0000"/>
                </a:solidFill>
              </a:rPr>
              <a:t>Two (02) </a:t>
            </a:r>
            <a:r>
              <a:rPr lang="en-US" sz="2000" i="1" dirty="0" err="1">
                <a:solidFill>
                  <a:srgbClr val="FF0000"/>
                </a:solidFill>
              </a:rPr>
              <a:t>Labo</a:t>
            </a:r>
            <a:r>
              <a:rPr lang="en-US" sz="2000" i="1" dirty="0">
                <a:solidFill>
                  <a:srgbClr val="FF0000"/>
                </a:solidFill>
              </a:rPr>
              <a:t> or </a:t>
            </a:r>
            <a:r>
              <a:rPr lang="en-US" sz="2000" i="1" dirty="0" err="1">
                <a:solidFill>
                  <a:srgbClr val="FF0000"/>
                </a:solidFill>
              </a:rPr>
              <a:t>trainting</a:t>
            </a:r>
            <a:endParaRPr lang="fr-FR" sz="2000" i="1" dirty="0">
              <a:solidFill>
                <a:srgbClr val="FF0000"/>
              </a:solidFill>
            </a:endParaRPr>
          </a:p>
          <a:p>
            <a:pPr marL="179388" indent="-179388">
              <a:buFont typeface="Arial" pitchFamily="34" charset="0"/>
              <a:buChar char="•"/>
              <a:defRPr/>
            </a:pPr>
            <a:endParaRPr lang="fr-FR" sz="2400" dirty="0"/>
          </a:p>
          <a:p>
            <a:pPr marL="179388" indent="-179388">
              <a:buFont typeface="Arial" pitchFamily="34" charset="0"/>
              <a:buNone/>
              <a:defRPr/>
            </a:pPr>
            <a:endParaRPr lang="fr-FR" sz="2400" dirty="0"/>
          </a:p>
        </p:txBody>
      </p:sp>
      <p:pic>
        <p:nvPicPr>
          <p:cNvPr id="30725" name="Picture 7" descr="nasa"/>
          <p:cNvPicPr>
            <a:picLocks noChangeAspect="1" noChangeArrowheads="1"/>
          </p:cNvPicPr>
          <p:nvPr/>
        </p:nvPicPr>
        <p:blipFill>
          <a:blip r:embed="rId3" cstate="print"/>
          <a:srcRect/>
          <a:stretch>
            <a:fillRect/>
          </a:stretch>
        </p:blipFill>
        <p:spPr bwMode="auto">
          <a:xfrm>
            <a:off x="6215063" y="6357938"/>
            <a:ext cx="577850" cy="500062"/>
          </a:xfrm>
          <a:prstGeom prst="rect">
            <a:avLst/>
          </a:prstGeom>
          <a:noFill/>
          <a:ln w="9525">
            <a:noFill/>
            <a:miter lim="800000"/>
            <a:headEnd/>
            <a:tailEnd/>
          </a:ln>
        </p:spPr>
      </p:pic>
      <p:pic>
        <p:nvPicPr>
          <p:cNvPr id="30726" name="Picture 8" descr="UMD"/>
          <p:cNvPicPr>
            <a:picLocks noChangeAspect="1" noChangeArrowheads="1"/>
          </p:cNvPicPr>
          <p:nvPr/>
        </p:nvPicPr>
        <p:blipFill>
          <a:blip r:embed="rId4" cstate="print"/>
          <a:srcRect/>
          <a:stretch>
            <a:fillRect/>
          </a:stretch>
        </p:blipFill>
        <p:spPr bwMode="auto">
          <a:xfrm>
            <a:off x="6786563" y="6354763"/>
            <a:ext cx="500062" cy="503237"/>
          </a:xfrm>
          <a:prstGeom prst="rect">
            <a:avLst/>
          </a:prstGeom>
          <a:noFill/>
          <a:ln w="9525">
            <a:noFill/>
            <a:miter lim="800000"/>
            <a:headEnd/>
            <a:tailEnd/>
          </a:ln>
        </p:spPr>
      </p:pic>
      <p:pic>
        <p:nvPicPr>
          <p:cNvPr id="30727" name="Picture 13" descr="SDSU_logo"/>
          <p:cNvPicPr>
            <a:picLocks noChangeAspect="1" noChangeArrowheads="1"/>
          </p:cNvPicPr>
          <p:nvPr/>
        </p:nvPicPr>
        <p:blipFill>
          <a:blip r:embed="rId5" cstate="print"/>
          <a:srcRect/>
          <a:stretch>
            <a:fillRect/>
          </a:stretch>
        </p:blipFill>
        <p:spPr bwMode="auto">
          <a:xfrm>
            <a:off x="7286625" y="5932488"/>
            <a:ext cx="500063" cy="925512"/>
          </a:xfrm>
          <a:prstGeom prst="rect">
            <a:avLst/>
          </a:prstGeom>
          <a:noFill/>
          <a:ln w="9525">
            <a:noFill/>
            <a:miter lim="800000"/>
            <a:headEnd/>
            <a:tailEnd/>
          </a:ln>
        </p:spPr>
      </p:pic>
      <p:grpSp>
        <p:nvGrpSpPr>
          <p:cNvPr id="30728" name="Group 39"/>
          <p:cNvGrpSpPr>
            <a:grpSpLocks/>
          </p:cNvGrpSpPr>
          <p:nvPr/>
        </p:nvGrpSpPr>
        <p:grpSpPr bwMode="auto">
          <a:xfrm>
            <a:off x="8624888" y="6286500"/>
            <a:ext cx="519112" cy="571500"/>
            <a:chOff x="1057" y="777"/>
            <a:chExt cx="3780" cy="3736"/>
          </a:xfrm>
        </p:grpSpPr>
        <p:grpSp>
          <p:nvGrpSpPr>
            <p:cNvPr id="30732" name="Group 40"/>
            <p:cNvGrpSpPr>
              <a:grpSpLocks/>
            </p:cNvGrpSpPr>
            <p:nvPr/>
          </p:nvGrpSpPr>
          <p:grpSpPr bwMode="auto">
            <a:xfrm>
              <a:off x="1517" y="777"/>
              <a:ext cx="2880" cy="3282"/>
              <a:chOff x="3851" y="1612"/>
              <a:chExt cx="2666" cy="3282"/>
            </a:xfrm>
          </p:grpSpPr>
          <p:grpSp>
            <p:nvGrpSpPr>
              <p:cNvPr id="30763" name="Group 41"/>
              <p:cNvGrpSpPr>
                <a:grpSpLocks/>
              </p:cNvGrpSpPr>
              <p:nvPr/>
            </p:nvGrpSpPr>
            <p:grpSpPr bwMode="auto">
              <a:xfrm>
                <a:off x="3851" y="1612"/>
                <a:ext cx="2666" cy="3282"/>
                <a:chOff x="3851" y="1612"/>
                <a:chExt cx="2666" cy="3282"/>
              </a:xfrm>
            </p:grpSpPr>
            <p:grpSp>
              <p:nvGrpSpPr>
                <p:cNvPr id="30768" name="Group 42"/>
                <p:cNvGrpSpPr>
                  <a:grpSpLocks/>
                </p:cNvGrpSpPr>
                <p:nvPr/>
              </p:nvGrpSpPr>
              <p:grpSpPr bwMode="auto">
                <a:xfrm>
                  <a:off x="3851" y="3575"/>
                  <a:ext cx="1333" cy="1319"/>
                  <a:chOff x="3851" y="3575"/>
                  <a:chExt cx="1333" cy="1319"/>
                </a:xfrm>
              </p:grpSpPr>
              <p:sp>
                <p:nvSpPr>
                  <p:cNvPr id="30790" name="Freeform 43"/>
                  <p:cNvSpPr>
                    <a:spLocks/>
                  </p:cNvSpPr>
                  <p:nvPr/>
                </p:nvSpPr>
                <p:spPr bwMode="auto">
                  <a:xfrm>
                    <a:off x="3910" y="3575"/>
                    <a:ext cx="1274" cy="1260"/>
                  </a:xfrm>
                  <a:custGeom>
                    <a:avLst/>
                    <a:gdLst>
                      <a:gd name="T0" fmla="*/ 1274 w 1274"/>
                      <a:gd name="T1" fmla="*/ 1260 h 1260"/>
                      <a:gd name="T2" fmla="*/ 1010 w 1274"/>
                      <a:gd name="T3" fmla="*/ 1231 h 1260"/>
                      <a:gd name="T4" fmla="*/ 776 w 1274"/>
                      <a:gd name="T5" fmla="*/ 1157 h 1260"/>
                      <a:gd name="T6" fmla="*/ 571 w 1274"/>
                      <a:gd name="T7" fmla="*/ 1040 h 1260"/>
                      <a:gd name="T8" fmla="*/ 366 w 1274"/>
                      <a:gd name="T9" fmla="*/ 894 h 1260"/>
                      <a:gd name="T10" fmla="*/ 205 w 1274"/>
                      <a:gd name="T11" fmla="*/ 703 h 1260"/>
                      <a:gd name="T12" fmla="*/ 102 w 1274"/>
                      <a:gd name="T13" fmla="*/ 483 h 1260"/>
                      <a:gd name="T14" fmla="*/ 29 w 1274"/>
                      <a:gd name="T15" fmla="*/ 234 h 1260"/>
                      <a:gd name="T16" fmla="*/ 0 w 1274"/>
                      <a:gd name="T17" fmla="*/ 0 h 1260"/>
                      <a:gd name="T18" fmla="*/ 1274 w 1274"/>
                      <a:gd name="T19" fmla="*/ 0 h 1260"/>
                      <a:gd name="T20" fmla="*/ 1274 w 1274"/>
                      <a:gd name="T21" fmla="*/ 1260 h 1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4"/>
                      <a:gd name="T34" fmla="*/ 0 h 1260"/>
                      <a:gd name="T35" fmla="*/ 1274 w 1274"/>
                      <a:gd name="T36" fmla="*/ 1260 h 1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4" h="1260">
                        <a:moveTo>
                          <a:pt x="1274" y="1260"/>
                        </a:moveTo>
                        <a:lnTo>
                          <a:pt x="1010" y="1231"/>
                        </a:lnTo>
                        <a:lnTo>
                          <a:pt x="776" y="1157"/>
                        </a:lnTo>
                        <a:lnTo>
                          <a:pt x="571" y="1040"/>
                        </a:lnTo>
                        <a:lnTo>
                          <a:pt x="366" y="894"/>
                        </a:lnTo>
                        <a:lnTo>
                          <a:pt x="205" y="703"/>
                        </a:lnTo>
                        <a:lnTo>
                          <a:pt x="102" y="483"/>
                        </a:lnTo>
                        <a:lnTo>
                          <a:pt x="29" y="234"/>
                        </a:lnTo>
                        <a:lnTo>
                          <a:pt x="0" y="0"/>
                        </a:lnTo>
                        <a:lnTo>
                          <a:pt x="1274" y="0"/>
                        </a:lnTo>
                        <a:lnTo>
                          <a:pt x="1274" y="1260"/>
                        </a:lnTo>
                        <a:close/>
                      </a:path>
                    </a:pathLst>
                  </a:custGeom>
                  <a:solidFill>
                    <a:srgbClr val="0000FF"/>
                  </a:solidFill>
                  <a:ln w="9525">
                    <a:noFill/>
                    <a:round/>
                    <a:headEnd/>
                    <a:tailEnd/>
                  </a:ln>
                </p:spPr>
                <p:txBody>
                  <a:bodyPr/>
                  <a:lstStyle/>
                  <a:p>
                    <a:endParaRPr lang="en-US"/>
                  </a:p>
                </p:txBody>
              </p:sp>
              <p:sp>
                <p:nvSpPr>
                  <p:cNvPr id="30791" name="Freeform 44"/>
                  <p:cNvSpPr>
                    <a:spLocks/>
                  </p:cNvSpPr>
                  <p:nvPr/>
                </p:nvSpPr>
                <p:spPr bwMode="auto">
                  <a:xfrm>
                    <a:off x="3851" y="3575"/>
                    <a:ext cx="1333" cy="1319"/>
                  </a:xfrm>
                  <a:custGeom>
                    <a:avLst/>
                    <a:gdLst>
                      <a:gd name="T0" fmla="*/ 1333 w 1333"/>
                      <a:gd name="T1" fmla="*/ 1319 h 1319"/>
                      <a:gd name="T2" fmla="*/ 1333 w 1333"/>
                      <a:gd name="T3" fmla="*/ 1201 h 1319"/>
                      <a:gd name="T4" fmla="*/ 1069 w 1333"/>
                      <a:gd name="T5" fmla="*/ 1157 h 1319"/>
                      <a:gd name="T6" fmla="*/ 835 w 1333"/>
                      <a:gd name="T7" fmla="*/ 1099 h 1319"/>
                      <a:gd name="T8" fmla="*/ 835 w 1333"/>
                      <a:gd name="T9" fmla="*/ 1157 h 1319"/>
                      <a:gd name="T10" fmla="*/ 879 w 1333"/>
                      <a:gd name="T11" fmla="*/ 1113 h 1319"/>
                      <a:gd name="T12" fmla="*/ 674 w 1333"/>
                      <a:gd name="T13" fmla="*/ 996 h 1319"/>
                      <a:gd name="T14" fmla="*/ 469 w 1333"/>
                      <a:gd name="T15" fmla="*/ 835 h 1319"/>
                      <a:gd name="T16" fmla="*/ 308 w 1333"/>
                      <a:gd name="T17" fmla="*/ 659 h 1319"/>
                      <a:gd name="T18" fmla="*/ 205 w 1333"/>
                      <a:gd name="T19" fmla="*/ 439 h 1319"/>
                      <a:gd name="T20" fmla="*/ 161 w 1333"/>
                      <a:gd name="T21" fmla="*/ 483 h 1319"/>
                      <a:gd name="T22" fmla="*/ 220 w 1333"/>
                      <a:gd name="T23" fmla="*/ 483 h 1319"/>
                      <a:gd name="T24" fmla="*/ 146 w 1333"/>
                      <a:gd name="T25" fmla="*/ 234 h 1319"/>
                      <a:gd name="T26" fmla="*/ 117 w 1333"/>
                      <a:gd name="T27" fmla="*/ 0 h 1319"/>
                      <a:gd name="T28" fmla="*/ 0 w 1333"/>
                      <a:gd name="T29" fmla="*/ 0 h 1319"/>
                      <a:gd name="T30" fmla="*/ 15 w 1333"/>
                      <a:gd name="T31" fmla="*/ 234 h 1319"/>
                      <a:gd name="T32" fmla="*/ 103 w 1333"/>
                      <a:gd name="T33" fmla="*/ 483 h 1319"/>
                      <a:gd name="T34" fmla="*/ 117 w 1333"/>
                      <a:gd name="T35" fmla="*/ 527 h 1319"/>
                      <a:gd name="T36" fmla="*/ 220 w 1333"/>
                      <a:gd name="T37" fmla="*/ 747 h 1319"/>
                      <a:gd name="T38" fmla="*/ 381 w 1333"/>
                      <a:gd name="T39" fmla="*/ 938 h 1319"/>
                      <a:gd name="T40" fmla="*/ 571 w 1333"/>
                      <a:gd name="T41" fmla="*/ 1084 h 1319"/>
                      <a:gd name="T42" fmla="*/ 791 w 1333"/>
                      <a:gd name="T43" fmla="*/ 1216 h 1319"/>
                      <a:gd name="T44" fmla="*/ 835 w 1333"/>
                      <a:gd name="T45" fmla="*/ 1231 h 1319"/>
                      <a:gd name="T46" fmla="*/ 1069 w 1333"/>
                      <a:gd name="T47" fmla="*/ 1289 h 1319"/>
                      <a:gd name="T48" fmla="*/ 1333 w 1333"/>
                      <a:gd name="T49" fmla="*/ 1319 h 13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33"/>
                      <a:gd name="T76" fmla="*/ 0 h 1319"/>
                      <a:gd name="T77" fmla="*/ 1333 w 1333"/>
                      <a:gd name="T78" fmla="*/ 1319 h 13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33" h="1319">
                        <a:moveTo>
                          <a:pt x="1333" y="1319"/>
                        </a:moveTo>
                        <a:lnTo>
                          <a:pt x="1333" y="1201"/>
                        </a:lnTo>
                        <a:lnTo>
                          <a:pt x="1069" y="1157"/>
                        </a:lnTo>
                        <a:lnTo>
                          <a:pt x="835" y="1099"/>
                        </a:lnTo>
                        <a:lnTo>
                          <a:pt x="835" y="1157"/>
                        </a:lnTo>
                        <a:lnTo>
                          <a:pt x="879" y="1113"/>
                        </a:lnTo>
                        <a:lnTo>
                          <a:pt x="674" y="996"/>
                        </a:lnTo>
                        <a:lnTo>
                          <a:pt x="469" y="835"/>
                        </a:lnTo>
                        <a:lnTo>
                          <a:pt x="308" y="659"/>
                        </a:lnTo>
                        <a:lnTo>
                          <a:pt x="205" y="439"/>
                        </a:lnTo>
                        <a:lnTo>
                          <a:pt x="161" y="483"/>
                        </a:lnTo>
                        <a:lnTo>
                          <a:pt x="220" y="483"/>
                        </a:lnTo>
                        <a:lnTo>
                          <a:pt x="146" y="234"/>
                        </a:lnTo>
                        <a:lnTo>
                          <a:pt x="117" y="0"/>
                        </a:lnTo>
                        <a:lnTo>
                          <a:pt x="0" y="0"/>
                        </a:lnTo>
                        <a:lnTo>
                          <a:pt x="15" y="234"/>
                        </a:lnTo>
                        <a:lnTo>
                          <a:pt x="103" y="483"/>
                        </a:lnTo>
                        <a:lnTo>
                          <a:pt x="117" y="527"/>
                        </a:lnTo>
                        <a:lnTo>
                          <a:pt x="220" y="747"/>
                        </a:lnTo>
                        <a:lnTo>
                          <a:pt x="381" y="938"/>
                        </a:lnTo>
                        <a:lnTo>
                          <a:pt x="571" y="1084"/>
                        </a:lnTo>
                        <a:lnTo>
                          <a:pt x="791" y="1216"/>
                        </a:lnTo>
                        <a:lnTo>
                          <a:pt x="835" y="1231"/>
                        </a:lnTo>
                        <a:lnTo>
                          <a:pt x="1069" y="1289"/>
                        </a:lnTo>
                        <a:lnTo>
                          <a:pt x="1333" y="1319"/>
                        </a:lnTo>
                        <a:close/>
                      </a:path>
                    </a:pathLst>
                  </a:custGeom>
                  <a:solidFill>
                    <a:srgbClr val="000000"/>
                  </a:solidFill>
                  <a:ln w="9525">
                    <a:noFill/>
                    <a:round/>
                    <a:headEnd/>
                    <a:tailEnd/>
                  </a:ln>
                </p:spPr>
                <p:txBody>
                  <a:bodyPr/>
                  <a:lstStyle/>
                  <a:p>
                    <a:endParaRPr lang="en-US"/>
                  </a:p>
                </p:txBody>
              </p:sp>
            </p:grpSp>
            <p:grpSp>
              <p:nvGrpSpPr>
                <p:cNvPr id="30769" name="Group 45"/>
                <p:cNvGrpSpPr>
                  <a:grpSpLocks/>
                </p:cNvGrpSpPr>
                <p:nvPr/>
              </p:nvGrpSpPr>
              <p:grpSpPr bwMode="auto">
                <a:xfrm>
                  <a:off x="3851" y="1612"/>
                  <a:ext cx="2666" cy="3282"/>
                  <a:chOff x="3851" y="1612"/>
                  <a:chExt cx="2666" cy="3282"/>
                </a:xfrm>
              </p:grpSpPr>
              <p:grpSp>
                <p:nvGrpSpPr>
                  <p:cNvPr id="30770" name="Group 46"/>
                  <p:cNvGrpSpPr>
                    <a:grpSpLocks/>
                  </p:cNvGrpSpPr>
                  <p:nvPr/>
                </p:nvGrpSpPr>
                <p:grpSpPr bwMode="auto">
                  <a:xfrm>
                    <a:off x="3851" y="1612"/>
                    <a:ext cx="2666" cy="3282"/>
                    <a:chOff x="3851" y="1612"/>
                    <a:chExt cx="2666" cy="3282"/>
                  </a:xfrm>
                </p:grpSpPr>
                <p:grpSp>
                  <p:nvGrpSpPr>
                    <p:cNvPr id="30777" name="Group 47"/>
                    <p:cNvGrpSpPr>
                      <a:grpSpLocks/>
                    </p:cNvGrpSpPr>
                    <p:nvPr/>
                  </p:nvGrpSpPr>
                  <p:grpSpPr bwMode="auto">
                    <a:xfrm>
                      <a:off x="3851" y="1612"/>
                      <a:ext cx="2666" cy="3282"/>
                      <a:chOff x="3851" y="1612"/>
                      <a:chExt cx="2666" cy="3282"/>
                    </a:xfrm>
                  </p:grpSpPr>
                  <p:grpSp>
                    <p:nvGrpSpPr>
                      <p:cNvPr id="30781" name="Group 48"/>
                      <p:cNvGrpSpPr>
                        <a:grpSpLocks/>
                      </p:cNvGrpSpPr>
                      <p:nvPr/>
                    </p:nvGrpSpPr>
                    <p:grpSpPr bwMode="auto">
                      <a:xfrm>
                        <a:off x="3851" y="1612"/>
                        <a:ext cx="1391" cy="3208"/>
                        <a:chOff x="3851" y="1612"/>
                        <a:chExt cx="1391" cy="3208"/>
                      </a:xfrm>
                    </p:grpSpPr>
                    <p:sp>
                      <p:nvSpPr>
                        <p:cNvPr id="30788" name="Freeform 49"/>
                        <p:cNvSpPr>
                          <a:spLocks/>
                        </p:cNvSpPr>
                        <p:nvPr/>
                      </p:nvSpPr>
                      <p:spPr bwMode="auto">
                        <a:xfrm>
                          <a:off x="3910" y="1670"/>
                          <a:ext cx="1274" cy="3150"/>
                        </a:xfrm>
                        <a:custGeom>
                          <a:avLst/>
                          <a:gdLst>
                            <a:gd name="T0" fmla="*/ 0 w 1274"/>
                            <a:gd name="T1" fmla="*/ 1905 h 3150"/>
                            <a:gd name="T2" fmla="*/ 0 w 1274"/>
                            <a:gd name="T3" fmla="*/ 0 h 3150"/>
                            <a:gd name="T4" fmla="*/ 1274 w 1274"/>
                            <a:gd name="T5" fmla="*/ 0 h 3150"/>
                            <a:gd name="T6" fmla="*/ 1274 w 1274"/>
                            <a:gd name="T7" fmla="*/ 3150 h 3150"/>
                            <a:gd name="T8" fmla="*/ 0 w 1274"/>
                            <a:gd name="T9" fmla="*/ 1905 h 3150"/>
                            <a:gd name="T10" fmla="*/ 0 60000 65536"/>
                            <a:gd name="T11" fmla="*/ 0 60000 65536"/>
                            <a:gd name="T12" fmla="*/ 0 60000 65536"/>
                            <a:gd name="T13" fmla="*/ 0 60000 65536"/>
                            <a:gd name="T14" fmla="*/ 0 60000 65536"/>
                            <a:gd name="T15" fmla="*/ 0 w 1274"/>
                            <a:gd name="T16" fmla="*/ 0 h 3150"/>
                            <a:gd name="T17" fmla="*/ 1274 w 1274"/>
                            <a:gd name="T18" fmla="*/ 3150 h 3150"/>
                          </a:gdLst>
                          <a:ahLst/>
                          <a:cxnLst>
                            <a:cxn ang="T10">
                              <a:pos x="T0" y="T1"/>
                            </a:cxn>
                            <a:cxn ang="T11">
                              <a:pos x="T2" y="T3"/>
                            </a:cxn>
                            <a:cxn ang="T12">
                              <a:pos x="T4" y="T5"/>
                            </a:cxn>
                            <a:cxn ang="T13">
                              <a:pos x="T6" y="T7"/>
                            </a:cxn>
                            <a:cxn ang="T14">
                              <a:pos x="T8" y="T9"/>
                            </a:cxn>
                          </a:cxnLst>
                          <a:rect l="T15" t="T16" r="T17" b="T18"/>
                          <a:pathLst>
                            <a:path w="1274" h="3150">
                              <a:moveTo>
                                <a:pt x="0" y="1905"/>
                              </a:moveTo>
                              <a:lnTo>
                                <a:pt x="0" y="0"/>
                              </a:lnTo>
                              <a:lnTo>
                                <a:pt x="1274" y="0"/>
                              </a:lnTo>
                              <a:lnTo>
                                <a:pt x="1274" y="3150"/>
                              </a:lnTo>
                              <a:lnTo>
                                <a:pt x="0" y="1905"/>
                              </a:lnTo>
                              <a:close/>
                            </a:path>
                          </a:pathLst>
                        </a:custGeom>
                        <a:solidFill>
                          <a:srgbClr val="0000FF"/>
                        </a:solidFill>
                        <a:ln w="9525">
                          <a:noFill/>
                          <a:round/>
                          <a:headEnd/>
                          <a:tailEnd/>
                        </a:ln>
                      </p:spPr>
                      <p:txBody>
                        <a:bodyPr/>
                        <a:lstStyle/>
                        <a:p>
                          <a:endParaRPr lang="en-US"/>
                        </a:p>
                      </p:txBody>
                    </p:sp>
                    <p:sp>
                      <p:nvSpPr>
                        <p:cNvPr id="30789" name="Freeform 50"/>
                        <p:cNvSpPr>
                          <a:spLocks/>
                        </p:cNvSpPr>
                        <p:nvPr/>
                      </p:nvSpPr>
                      <p:spPr bwMode="auto">
                        <a:xfrm>
                          <a:off x="3851" y="1612"/>
                          <a:ext cx="1391" cy="3208"/>
                        </a:xfrm>
                        <a:custGeom>
                          <a:avLst/>
                          <a:gdLst>
                            <a:gd name="T0" fmla="*/ 0 w 1391"/>
                            <a:gd name="T1" fmla="*/ 1963 h 3208"/>
                            <a:gd name="T2" fmla="*/ 117 w 1391"/>
                            <a:gd name="T3" fmla="*/ 1963 h 3208"/>
                            <a:gd name="T4" fmla="*/ 117 w 1391"/>
                            <a:gd name="T5" fmla="*/ 58 h 3208"/>
                            <a:gd name="T6" fmla="*/ 59 w 1391"/>
                            <a:gd name="T7" fmla="*/ 58 h 3208"/>
                            <a:gd name="T8" fmla="*/ 59 w 1391"/>
                            <a:gd name="T9" fmla="*/ 117 h 3208"/>
                            <a:gd name="T10" fmla="*/ 103 w 1391"/>
                            <a:gd name="T11" fmla="*/ 102 h 3208"/>
                            <a:gd name="T12" fmla="*/ 117 w 1391"/>
                            <a:gd name="T13" fmla="*/ 58 h 3208"/>
                            <a:gd name="T14" fmla="*/ 59 w 1391"/>
                            <a:gd name="T15" fmla="*/ 117 h 3208"/>
                            <a:gd name="T16" fmla="*/ 1333 w 1391"/>
                            <a:gd name="T17" fmla="*/ 117 h 3208"/>
                            <a:gd name="T18" fmla="*/ 1333 w 1391"/>
                            <a:gd name="T19" fmla="*/ 58 h 3208"/>
                            <a:gd name="T20" fmla="*/ 1289 w 1391"/>
                            <a:gd name="T21" fmla="*/ 102 h 3208"/>
                            <a:gd name="T22" fmla="*/ 1274 w 1391"/>
                            <a:gd name="T23" fmla="*/ 58 h 3208"/>
                            <a:gd name="T24" fmla="*/ 1274 w 1391"/>
                            <a:gd name="T25" fmla="*/ 3208 h 3208"/>
                            <a:gd name="T26" fmla="*/ 1391 w 1391"/>
                            <a:gd name="T27" fmla="*/ 3208 h 3208"/>
                            <a:gd name="T28" fmla="*/ 1391 w 1391"/>
                            <a:gd name="T29" fmla="*/ 58 h 3208"/>
                            <a:gd name="T30" fmla="*/ 1377 w 1391"/>
                            <a:gd name="T31" fmla="*/ 14 h 3208"/>
                            <a:gd name="T32" fmla="*/ 1333 w 1391"/>
                            <a:gd name="T33" fmla="*/ 0 h 3208"/>
                            <a:gd name="T34" fmla="*/ 59 w 1391"/>
                            <a:gd name="T35" fmla="*/ 0 h 3208"/>
                            <a:gd name="T36" fmla="*/ 0 w 1391"/>
                            <a:gd name="T37" fmla="*/ 14 h 3208"/>
                            <a:gd name="T38" fmla="*/ 0 w 1391"/>
                            <a:gd name="T39" fmla="*/ 58 h 3208"/>
                            <a:gd name="T40" fmla="*/ 0 w 1391"/>
                            <a:gd name="T41" fmla="*/ 1963 h 3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1"/>
                            <a:gd name="T64" fmla="*/ 0 h 3208"/>
                            <a:gd name="T65" fmla="*/ 1391 w 1391"/>
                            <a:gd name="T66" fmla="*/ 3208 h 3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1" h="3208">
                              <a:moveTo>
                                <a:pt x="0" y="1963"/>
                              </a:moveTo>
                              <a:lnTo>
                                <a:pt x="117" y="1963"/>
                              </a:lnTo>
                              <a:lnTo>
                                <a:pt x="117" y="58"/>
                              </a:lnTo>
                              <a:lnTo>
                                <a:pt x="59" y="58"/>
                              </a:lnTo>
                              <a:lnTo>
                                <a:pt x="59" y="117"/>
                              </a:lnTo>
                              <a:lnTo>
                                <a:pt x="103" y="102"/>
                              </a:lnTo>
                              <a:lnTo>
                                <a:pt x="117" y="58"/>
                              </a:lnTo>
                              <a:lnTo>
                                <a:pt x="59" y="117"/>
                              </a:lnTo>
                              <a:lnTo>
                                <a:pt x="1333" y="117"/>
                              </a:lnTo>
                              <a:lnTo>
                                <a:pt x="1333" y="58"/>
                              </a:lnTo>
                              <a:lnTo>
                                <a:pt x="1289" y="102"/>
                              </a:lnTo>
                              <a:lnTo>
                                <a:pt x="1274" y="58"/>
                              </a:lnTo>
                              <a:lnTo>
                                <a:pt x="1274" y="3208"/>
                              </a:lnTo>
                              <a:lnTo>
                                <a:pt x="1391" y="3208"/>
                              </a:lnTo>
                              <a:lnTo>
                                <a:pt x="1391" y="58"/>
                              </a:lnTo>
                              <a:lnTo>
                                <a:pt x="1377" y="14"/>
                              </a:lnTo>
                              <a:lnTo>
                                <a:pt x="1333" y="0"/>
                              </a:lnTo>
                              <a:lnTo>
                                <a:pt x="59" y="0"/>
                              </a:lnTo>
                              <a:lnTo>
                                <a:pt x="0" y="14"/>
                              </a:lnTo>
                              <a:lnTo>
                                <a:pt x="0" y="58"/>
                              </a:lnTo>
                              <a:lnTo>
                                <a:pt x="0" y="1963"/>
                              </a:lnTo>
                              <a:close/>
                            </a:path>
                          </a:pathLst>
                        </a:custGeom>
                        <a:solidFill>
                          <a:srgbClr val="000000"/>
                        </a:solidFill>
                        <a:ln w="9525">
                          <a:noFill/>
                          <a:round/>
                          <a:headEnd/>
                          <a:tailEnd/>
                        </a:ln>
                      </p:spPr>
                      <p:txBody>
                        <a:bodyPr/>
                        <a:lstStyle/>
                        <a:p>
                          <a:endParaRPr lang="en-US"/>
                        </a:p>
                      </p:txBody>
                    </p:sp>
                  </p:grpSp>
                  <p:grpSp>
                    <p:nvGrpSpPr>
                      <p:cNvPr id="30782" name="Group 51"/>
                      <p:cNvGrpSpPr>
                        <a:grpSpLocks/>
                      </p:cNvGrpSpPr>
                      <p:nvPr/>
                    </p:nvGrpSpPr>
                    <p:grpSpPr bwMode="auto">
                      <a:xfrm>
                        <a:off x="5125" y="1612"/>
                        <a:ext cx="1392" cy="2417"/>
                        <a:chOff x="5125" y="1612"/>
                        <a:chExt cx="1392" cy="2417"/>
                      </a:xfrm>
                    </p:grpSpPr>
                    <p:sp>
                      <p:nvSpPr>
                        <p:cNvPr id="30786" name="Freeform 52"/>
                        <p:cNvSpPr>
                          <a:spLocks/>
                        </p:cNvSpPr>
                        <p:nvPr/>
                      </p:nvSpPr>
                      <p:spPr bwMode="auto">
                        <a:xfrm>
                          <a:off x="5184" y="1670"/>
                          <a:ext cx="1274" cy="2359"/>
                        </a:xfrm>
                        <a:custGeom>
                          <a:avLst/>
                          <a:gdLst>
                            <a:gd name="T0" fmla="*/ 1274 w 1274"/>
                            <a:gd name="T1" fmla="*/ 1905 h 2359"/>
                            <a:gd name="T2" fmla="*/ 1274 w 1274"/>
                            <a:gd name="T3" fmla="*/ 0 h 2359"/>
                            <a:gd name="T4" fmla="*/ 0 w 1274"/>
                            <a:gd name="T5" fmla="*/ 0 h 2359"/>
                            <a:gd name="T6" fmla="*/ 0 w 1274"/>
                            <a:gd name="T7" fmla="*/ 2359 h 2359"/>
                            <a:gd name="T8" fmla="*/ 1274 w 1274"/>
                            <a:gd name="T9" fmla="*/ 1905 h 2359"/>
                            <a:gd name="T10" fmla="*/ 0 60000 65536"/>
                            <a:gd name="T11" fmla="*/ 0 60000 65536"/>
                            <a:gd name="T12" fmla="*/ 0 60000 65536"/>
                            <a:gd name="T13" fmla="*/ 0 60000 65536"/>
                            <a:gd name="T14" fmla="*/ 0 60000 65536"/>
                            <a:gd name="T15" fmla="*/ 0 w 1274"/>
                            <a:gd name="T16" fmla="*/ 0 h 2359"/>
                            <a:gd name="T17" fmla="*/ 1274 w 1274"/>
                            <a:gd name="T18" fmla="*/ 2359 h 2359"/>
                          </a:gdLst>
                          <a:ahLst/>
                          <a:cxnLst>
                            <a:cxn ang="T10">
                              <a:pos x="T0" y="T1"/>
                            </a:cxn>
                            <a:cxn ang="T11">
                              <a:pos x="T2" y="T3"/>
                            </a:cxn>
                            <a:cxn ang="T12">
                              <a:pos x="T4" y="T5"/>
                            </a:cxn>
                            <a:cxn ang="T13">
                              <a:pos x="T6" y="T7"/>
                            </a:cxn>
                            <a:cxn ang="T14">
                              <a:pos x="T8" y="T9"/>
                            </a:cxn>
                          </a:cxnLst>
                          <a:rect l="T15" t="T16" r="T17" b="T18"/>
                          <a:pathLst>
                            <a:path w="1274" h="2359">
                              <a:moveTo>
                                <a:pt x="1274" y="1905"/>
                              </a:moveTo>
                              <a:lnTo>
                                <a:pt x="1274" y="0"/>
                              </a:lnTo>
                              <a:lnTo>
                                <a:pt x="0" y="0"/>
                              </a:lnTo>
                              <a:lnTo>
                                <a:pt x="0" y="2359"/>
                              </a:lnTo>
                              <a:lnTo>
                                <a:pt x="1274" y="1905"/>
                              </a:lnTo>
                              <a:close/>
                            </a:path>
                          </a:pathLst>
                        </a:custGeom>
                        <a:solidFill>
                          <a:srgbClr val="FF0000"/>
                        </a:solidFill>
                        <a:ln w="9525">
                          <a:noFill/>
                          <a:round/>
                          <a:headEnd/>
                          <a:tailEnd/>
                        </a:ln>
                      </p:spPr>
                      <p:txBody>
                        <a:bodyPr/>
                        <a:lstStyle/>
                        <a:p>
                          <a:endParaRPr lang="en-US"/>
                        </a:p>
                      </p:txBody>
                    </p:sp>
                    <p:sp>
                      <p:nvSpPr>
                        <p:cNvPr id="30787" name="Freeform 53"/>
                        <p:cNvSpPr>
                          <a:spLocks/>
                        </p:cNvSpPr>
                        <p:nvPr/>
                      </p:nvSpPr>
                      <p:spPr bwMode="auto">
                        <a:xfrm>
                          <a:off x="5125" y="1612"/>
                          <a:ext cx="1392" cy="2417"/>
                        </a:xfrm>
                        <a:custGeom>
                          <a:avLst/>
                          <a:gdLst>
                            <a:gd name="T0" fmla="*/ 1274 w 1392"/>
                            <a:gd name="T1" fmla="*/ 1963 h 2417"/>
                            <a:gd name="T2" fmla="*/ 1392 w 1392"/>
                            <a:gd name="T3" fmla="*/ 1963 h 2417"/>
                            <a:gd name="T4" fmla="*/ 1392 w 1392"/>
                            <a:gd name="T5" fmla="*/ 58 h 2417"/>
                            <a:gd name="T6" fmla="*/ 1377 w 1392"/>
                            <a:gd name="T7" fmla="*/ 14 h 2417"/>
                            <a:gd name="T8" fmla="*/ 1333 w 1392"/>
                            <a:gd name="T9" fmla="*/ 0 h 2417"/>
                            <a:gd name="T10" fmla="*/ 59 w 1392"/>
                            <a:gd name="T11" fmla="*/ 0 h 2417"/>
                            <a:gd name="T12" fmla="*/ 15 w 1392"/>
                            <a:gd name="T13" fmla="*/ 14 h 2417"/>
                            <a:gd name="T14" fmla="*/ 0 w 1392"/>
                            <a:gd name="T15" fmla="*/ 58 h 2417"/>
                            <a:gd name="T16" fmla="*/ 0 w 1392"/>
                            <a:gd name="T17" fmla="*/ 2417 h 2417"/>
                            <a:gd name="T18" fmla="*/ 117 w 1392"/>
                            <a:gd name="T19" fmla="*/ 2417 h 2417"/>
                            <a:gd name="T20" fmla="*/ 117 w 1392"/>
                            <a:gd name="T21" fmla="*/ 58 h 2417"/>
                            <a:gd name="T22" fmla="*/ 59 w 1392"/>
                            <a:gd name="T23" fmla="*/ 117 h 2417"/>
                            <a:gd name="T24" fmla="*/ 103 w 1392"/>
                            <a:gd name="T25" fmla="*/ 102 h 2417"/>
                            <a:gd name="T26" fmla="*/ 117 w 1392"/>
                            <a:gd name="T27" fmla="*/ 58 h 2417"/>
                            <a:gd name="T28" fmla="*/ 59 w 1392"/>
                            <a:gd name="T29" fmla="*/ 58 h 2417"/>
                            <a:gd name="T30" fmla="*/ 59 w 1392"/>
                            <a:gd name="T31" fmla="*/ 117 h 2417"/>
                            <a:gd name="T32" fmla="*/ 1333 w 1392"/>
                            <a:gd name="T33" fmla="*/ 117 h 2417"/>
                            <a:gd name="T34" fmla="*/ 1289 w 1392"/>
                            <a:gd name="T35" fmla="*/ 102 h 2417"/>
                            <a:gd name="T36" fmla="*/ 1333 w 1392"/>
                            <a:gd name="T37" fmla="*/ 58 h 2417"/>
                            <a:gd name="T38" fmla="*/ 1274 w 1392"/>
                            <a:gd name="T39" fmla="*/ 58 h 2417"/>
                            <a:gd name="T40" fmla="*/ 1274 w 1392"/>
                            <a:gd name="T41" fmla="*/ 1963 h 24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2"/>
                            <a:gd name="T64" fmla="*/ 0 h 2417"/>
                            <a:gd name="T65" fmla="*/ 1392 w 1392"/>
                            <a:gd name="T66" fmla="*/ 2417 h 24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2" h="2417">
                              <a:moveTo>
                                <a:pt x="1274" y="1963"/>
                              </a:moveTo>
                              <a:lnTo>
                                <a:pt x="1392" y="1963"/>
                              </a:lnTo>
                              <a:lnTo>
                                <a:pt x="1392" y="58"/>
                              </a:lnTo>
                              <a:lnTo>
                                <a:pt x="1377" y="14"/>
                              </a:lnTo>
                              <a:lnTo>
                                <a:pt x="1333" y="0"/>
                              </a:lnTo>
                              <a:lnTo>
                                <a:pt x="59" y="0"/>
                              </a:lnTo>
                              <a:lnTo>
                                <a:pt x="15" y="14"/>
                              </a:lnTo>
                              <a:lnTo>
                                <a:pt x="0" y="58"/>
                              </a:lnTo>
                              <a:lnTo>
                                <a:pt x="0" y="2417"/>
                              </a:lnTo>
                              <a:lnTo>
                                <a:pt x="117" y="2417"/>
                              </a:lnTo>
                              <a:lnTo>
                                <a:pt x="117" y="58"/>
                              </a:lnTo>
                              <a:lnTo>
                                <a:pt x="59" y="117"/>
                              </a:lnTo>
                              <a:lnTo>
                                <a:pt x="103" y="102"/>
                              </a:lnTo>
                              <a:lnTo>
                                <a:pt x="117" y="58"/>
                              </a:lnTo>
                              <a:lnTo>
                                <a:pt x="59" y="58"/>
                              </a:lnTo>
                              <a:lnTo>
                                <a:pt x="59" y="117"/>
                              </a:lnTo>
                              <a:lnTo>
                                <a:pt x="1333" y="117"/>
                              </a:lnTo>
                              <a:lnTo>
                                <a:pt x="1289" y="102"/>
                              </a:lnTo>
                              <a:lnTo>
                                <a:pt x="1333" y="58"/>
                              </a:lnTo>
                              <a:lnTo>
                                <a:pt x="1274" y="58"/>
                              </a:lnTo>
                              <a:lnTo>
                                <a:pt x="1274" y="1963"/>
                              </a:lnTo>
                              <a:close/>
                            </a:path>
                          </a:pathLst>
                        </a:custGeom>
                        <a:solidFill>
                          <a:srgbClr val="000000"/>
                        </a:solidFill>
                        <a:ln w="9525">
                          <a:noFill/>
                          <a:round/>
                          <a:headEnd/>
                          <a:tailEnd/>
                        </a:ln>
                      </p:spPr>
                      <p:txBody>
                        <a:bodyPr/>
                        <a:lstStyle/>
                        <a:p>
                          <a:endParaRPr lang="en-US"/>
                        </a:p>
                      </p:txBody>
                    </p:sp>
                  </p:grpSp>
                  <p:grpSp>
                    <p:nvGrpSpPr>
                      <p:cNvPr id="30783" name="Group 54"/>
                      <p:cNvGrpSpPr>
                        <a:grpSpLocks/>
                      </p:cNvGrpSpPr>
                      <p:nvPr/>
                    </p:nvGrpSpPr>
                    <p:grpSpPr bwMode="auto">
                      <a:xfrm>
                        <a:off x="5184" y="3575"/>
                        <a:ext cx="1333" cy="1319"/>
                        <a:chOff x="5184" y="3575"/>
                        <a:chExt cx="1333" cy="1319"/>
                      </a:xfrm>
                    </p:grpSpPr>
                    <p:sp>
                      <p:nvSpPr>
                        <p:cNvPr id="30784" name="Freeform 55"/>
                        <p:cNvSpPr>
                          <a:spLocks/>
                        </p:cNvSpPr>
                        <p:nvPr/>
                      </p:nvSpPr>
                      <p:spPr bwMode="auto">
                        <a:xfrm>
                          <a:off x="5184" y="3575"/>
                          <a:ext cx="1274" cy="1260"/>
                        </a:xfrm>
                        <a:custGeom>
                          <a:avLst/>
                          <a:gdLst>
                            <a:gd name="T0" fmla="*/ 0 w 1274"/>
                            <a:gd name="T1" fmla="*/ 1260 h 1260"/>
                            <a:gd name="T2" fmla="*/ 263 w 1274"/>
                            <a:gd name="T3" fmla="*/ 1231 h 1260"/>
                            <a:gd name="T4" fmla="*/ 498 w 1274"/>
                            <a:gd name="T5" fmla="*/ 1157 h 1260"/>
                            <a:gd name="T6" fmla="*/ 717 w 1274"/>
                            <a:gd name="T7" fmla="*/ 1040 h 1260"/>
                            <a:gd name="T8" fmla="*/ 908 w 1274"/>
                            <a:gd name="T9" fmla="*/ 894 h 1260"/>
                            <a:gd name="T10" fmla="*/ 1069 w 1274"/>
                            <a:gd name="T11" fmla="*/ 703 h 1260"/>
                            <a:gd name="T12" fmla="*/ 1186 w 1274"/>
                            <a:gd name="T13" fmla="*/ 483 h 1260"/>
                            <a:gd name="T14" fmla="*/ 1245 w 1274"/>
                            <a:gd name="T15" fmla="*/ 234 h 1260"/>
                            <a:gd name="T16" fmla="*/ 1274 w 1274"/>
                            <a:gd name="T17" fmla="*/ 0 h 1260"/>
                            <a:gd name="T18" fmla="*/ 0 w 1274"/>
                            <a:gd name="T19" fmla="*/ 0 h 1260"/>
                            <a:gd name="T20" fmla="*/ 0 w 1274"/>
                            <a:gd name="T21" fmla="*/ 1260 h 1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4"/>
                            <a:gd name="T34" fmla="*/ 0 h 1260"/>
                            <a:gd name="T35" fmla="*/ 1274 w 1274"/>
                            <a:gd name="T36" fmla="*/ 1260 h 1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4" h="1260">
                              <a:moveTo>
                                <a:pt x="0" y="1260"/>
                              </a:moveTo>
                              <a:lnTo>
                                <a:pt x="263" y="1231"/>
                              </a:lnTo>
                              <a:lnTo>
                                <a:pt x="498" y="1157"/>
                              </a:lnTo>
                              <a:lnTo>
                                <a:pt x="717" y="1040"/>
                              </a:lnTo>
                              <a:lnTo>
                                <a:pt x="908" y="894"/>
                              </a:lnTo>
                              <a:lnTo>
                                <a:pt x="1069" y="703"/>
                              </a:lnTo>
                              <a:lnTo>
                                <a:pt x="1186" y="483"/>
                              </a:lnTo>
                              <a:lnTo>
                                <a:pt x="1245" y="234"/>
                              </a:lnTo>
                              <a:lnTo>
                                <a:pt x="1274" y="0"/>
                              </a:lnTo>
                              <a:lnTo>
                                <a:pt x="0" y="0"/>
                              </a:lnTo>
                              <a:lnTo>
                                <a:pt x="0" y="1260"/>
                              </a:lnTo>
                              <a:close/>
                            </a:path>
                          </a:pathLst>
                        </a:custGeom>
                        <a:solidFill>
                          <a:srgbClr val="FF0000"/>
                        </a:solidFill>
                        <a:ln w="9525">
                          <a:noFill/>
                          <a:round/>
                          <a:headEnd/>
                          <a:tailEnd/>
                        </a:ln>
                      </p:spPr>
                      <p:txBody>
                        <a:bodyPr/>
                        <a:lstStyle/>
                        <a:p>
                          <a:endParaRPr lang="en-US"/>
                        </a:p>
                      </p:txBody>
                    </p:sp>
                    <p:sp>
                      <p:nvSpPr>
                        <p:cNvPr id="30785" name="Freeform 56"/>
                        <p:cNvSpPr>
                          <a:spLocks/>
                        </p:cNvSpPr>
                        <p:nvPr/>
                      </p:nvSpPr>
                      <p:spPr bwMode="auto">
                        <a:xfrm>
                          <a:off x="5184" y="3575"/>
                          <a:ext cx="1333" cy="1319"/>
                        </a:xfrm>
                        <a:custGeom>
                          <a:avLst/>
                          <a:gdLst>
                            <a:gd name="T0" fmla="*/ 0 w 1333"/>
                            <a:gd name="T1" fmla="*/ 1201 h 1319"/>
                            <a:gd name="T2" fmla="*/ 0 w 1333"/>
                            <a:gd name="T3" fmla="*/ 1319 h 1319"/>
                            <a:gd name="T4" fmla="*/ 263 w 1333"/>
                            <a:gd name="T5" fmla="*/ 1289 h 1319"/>
                            <a:gd name="T6" fmla="*/ 498 w 1333"/>
                            <a:gd name="T7" fmla="*/ 1231 h 1319"/>
                            <a:gd name="T8" fmla="*/ 542 w 1333"/>
                            <a:gd name="T9" fmla="*/ 1216 h 1319"/>
                            <a:gd name="T10" fmla="*/ 776 w 1333"/>
                            <a:gd name="T11" fmla="*/ 1084 h 1319"/>
                            <a:gd name="T12" fmla="*/ 952 w 1333"/>
                            <a:gd name="T13" fmla="*/ 938 h 1319"/>
                            <a:gd name="T14" fmla="*/ 1113 w 1333"/>
                            <a:gd name="T15" fmla="*/ 747 h 1319"/>
                            <a:gd name="T16" fmla="*/ 1230 w 1333"/>
                            <a:gd name="T17" fmla="*/ 527 h 1319"/>
                            <a:gd name="T18" fmla="*/ 1245 w 1333"/>
                            <a:gd name="T19" fmla="*/ 483 h 1319"/>
                            <a:gd name="T20" fmla="*/ 1303 w 1333"/>
                            <a:gd name="T21" fmla="*/ 234 h 1319"/>
                            <a:gd name="T22" fmla="*/ 1333 w 1333"/>
                            <a:gd name="T23" fmla="*/ 0 h 1319"/>
                            <a:gd name="T24" fmla="*/ 1215 w 1333"/>
                            <a:gd name="T25" fmla="*/ 0 h 1319"/>
                            <a:gd name="T26" fmla="*/ 1186 w 1333"/>
                            <a:gd name="T27" fmla="*/ 234 h 1319"/>
                            <a:gd name="T28" fmla="*/ 1127 w 1333"/>
                            <a:gd name="T29" fmla="*/ 483 h 1319"/>
                            <a:gd name="T30" fmla="*/ 1186 w 1333"/>
                            <a:gd name="T31" fmla="*/ 483 h 1319"/>
                            <a:gd name="T32" fmla="*/ 1142 w 1333"/>
                            <a:gd name="T33" fmla="*/ 439 h 1319"/>
                            <a:gd name="T34" fmla="*/ 1010 w 1333"/>
                            <a:gd name="T35" fmla="*/ 659 h 1319"/>
                            <a:gd name="T36" fmla="*/ 864 w 1333"/>
                            <a:gd name="T37" fmla="*/ 835 h 1319"/>
                            <a:gd name="T38" fmla="*/ 673 w 1333"/>
                            <a:gd name="T39" fmla="*/ 996 h 1319"/>
                            <a:gd name="T40" fmla="*/ 439 w 1333"/>
                            <a:gd name="T41" fmla="*/ 1113 h 1319"/>
                            <a:gd name="T42" fmla="*/ 498 w 1333"/>
                            <a:gd name="T43" fmla="*/ 1157 h 1319"/>
                            <a:gd name="T44" fmla="*/ 498 w 1333"/>
                            <a:gd name="T45" fmla="*/ 1099 h 1319"/>
                            <a:gd name="T46" fmla="*/ 263 w 1333"/>
                            <a:gd name="T47" fmla="*/ 1157 h 1319"/>
                            <a:gd name="T48" fmla="*/ 0 w 1333"/>
                            <a:gd name="T49" fmla="*/ 1201 h 13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33"/>
                            <a:gd name="T76" fmla="*/ 0 h 1319"/>
                            <a:gd name="T77" fmla="*/ 1333 w 1333"/>
                            <a:gd name="T78" fmla="*/ 1319 h 13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33" h="1319">
                              <a:moveTo>
                                <a:pt x="0" y="1201"/>
                              </a:moveTo>
                              <a:lnTo>
                                <a:pt x="0" y="1319"/>
                              </a:lnTo>
                              <a:lnTo>
                                <a:pt x="263" y="1289"/>
                              </a:lnTo>
                              <a:lnTo>
                                <a:pt x="498" y="1231"/>
                              </a:lnTo>
                              <a:lnTo>
                                <a:pt x="542" y="1216"/>
                              </a:lnTo>
                              <a:lnTo>
                                <a:pt x="776" y="1084"/>
                              </a:lnTo>
                              <a:lnTo>
                                <a:pt x="952" y="938"/>
                              </a:lnTo>
                              <a:lnTo>
                                <a:pt x="1113" y="747"/>
                              </a:lnTo>
                              <a:lnTo>
                                <a:pt x="1230" y="527"/>
                              </a:lnTo>
                              <a:lnTo>
                                <a:pt x="1245" y="483"/>
                              </a:lnTo>
                              <a:lnTo>
                                <a:pt x="1303" y="234"/>
                              </a:lnTo>
                              <a:lnTo>
                                <a:pt x="1333" y="0"/>
                              </a:lnTo>
                              <a:lnTo>
                                <a:pt x="1215" y="0"/>
                              </a:lnTo>
                              <a:lnTo>
                                <a:pt x="1186" y="234"/>
                              </a:lnTo>
                              <a:lnTo>
                                <a:pt x="1127" y="483"/>
                              </a:lnTo>
                              <a:lnTo>
                                <a:pt x="1186" y="483"/>
                              </a:lnTo>
                              <a:lnTo>
                                <a:pt x="1142" y="439"/>
                              </a:lnTo>
                              <a:lnTo>
                                <a:pt x="1010" y="659"/>
                              </a:lnTo>
                              <a:lnTo>
                                <a:pt x="864" y="835"/>
                              </a:lnTo>
                              <a:lnTo>
                                <a:pt x="673" y="996"/>
                              </a:lnTo>
                              <a:lnTo>
                                <a:pt x="439" y="1113"/>
                              </a:lnTo>
                              <a:lnTo>
                                <a:pt x="498" y="1157"/>
                              </a:lnTo>
                              <a:lnTo>
                                <a:pt x="498" y="1099"/>
                              </a:lnTo>
                              <a:lnTo>
                                <a:pt x="263" y="1157"/>
                              </a:lnTo>
                              <a:lnTo>
                                <a:pt x="0" y="1201"/>
                              </a:lnTo>
                              <a:close/>
                            </a:path>
                          </a:pathLst>
                        </a:custGeom>
                        <a:solidFill>
                          <a:srgbClr val="000000"/>
                        </a:solidFill>
                        <a:ln w="9525">
                          <a:noFill/>
                          <a:round/>
                          <a:headEnd/>
                          <a:tailEnd/>
                        </a:ln>
                      </p:spPr>
                      <p:txBody>
                        <a:bodyPr/>
                        <a:lstStyle/>
                        <a:p>
                          <a:endParaRPr lang="en-US"/>
                        </a:p>
                      </p:txBody>
                    </p:sp>
                  </p:grpSp>
                </p:grpSp>
                <p:grpSp>
                  <p:nvGrpSpPr>
                    <p:cNvPr id="30778" name="Group 56"/>
                    <p:cNvGrpSpPr>
                      <a:grpSpLocks/>
                    </p:cNvGrpSpPr>
                    <p:nvPr/>
                  </p:nvGrpSpPr>
                  <p:grpSpPr bwMode="auto">
                    <a:xfrm>
                      <a:off x="5081" y="1612"/>
                      <a:ext cx="1333" cy="3208"/>
                      <a:chOff x="5081" y="1612"/>
                      <a:chExt cx="1333" cy="3208"/>
                    </a:xfrm>
                  </p:grpSpPr>
                  <p:sp>
                    <p:nvSpPr>
                      <p:cNvPr id="30779" name="Freeform 58"/>
                      <p:cNvSpPr>
                        <a:spLocks/>
                      </p:cNvSpPr>
                      <p:nvPr/>
                    </p:nvSpPr>
                    <p:spPr bwMode="auto">
                      <a:xfrm>
                        <a:off x="5140" y="1670"/>
                        <a:ext cx="1274" cy="3150"/>
                      </a:xfrm>
                      <a:custGeom>
                        <a:avLst/>
                        <a:gdLst>
                          <a:gd name="T0" fmla="*/ 1274 w 1274"/>
                          <a:gd name="T1" fmla="*/ 0 h 3150"/>
                          <a:gd name="T2" fmla="*/ 0 w 1274"/>
                          <a:gd name="T3" fmla="*/ 0 h 3150"/>
                          <a:gd name="T4" fmla="*/ 0 w 1274"/>
                          <a:gd name="T5" fmla="*/ 3150 h 3150"/>
                          <a:gd name="T6" fmla="*/ 1274 w 1274"/>
                          <a:gd name="T7" fmla="*/ 0 h 3150"/>
                          <a:gd name="T8" fmla="*/ 0 60000 65536"/>
                          <a:gd name="T9" fmla="*/ 0 60000 65536"/>
                          <a:gd name="T10" fmla="*/ 0 60000 65536"/>
                          <a:gd name="T11" fmla="*/ 0 60000 65536"/>
                          <a:gd name="T12" fmla="*/ 0 w 1274"/>
                          <a:gd name="T13" fmla="*/ 0 h 3150"/>
                          <a:gd name="T14" fmla="*/ 1274 w 1274"/>
                          <a:gd name="T15" fmla="*/ 3150 h 3150"/>
                        </a:gdLst>
                        <a:ahLst/>
                        <a:cxnLst>
                          <a:cxn ang="T8">
                            <a:pos x="T0" y="T1"/>
                          </a:cxn>
                          <a:cxn ang="T9">
                            <a:pos x="T2" y="T3"/>
                          </a:cxn>
                          <a:cxn ang="T10">
                            <a:pos x="T4" y="T5"/>
                          </a:cxn>
                          <a:cxn ang="T11">
                            <a:pos x="T6" y="T7"/>
                          </a:cxn>
                        </a:cxnLst>
                        <a:rect l="T12" t="T13" r="T14" b="T15"/>
                        <a:pathLst>
                          <a:path w="1274" h="3150">
                            <a:moveTo>
                              <a:pt x="1274" y="0"/>
                            </a:moveTo>
                            <a:lnTo>
                              <a:pt x="0" y="0"/>
                            </a:lnTo>
                            <a:lnTo>
                              <a:pt x="0" y="3150"/>
                            </a:lnTo>
                            <a:lnTo>
                              <a:pt x="1274" y="0"/>
                            </a:lnTo>
                            <a:close/>
                          </a:path>
                        </a:pathLst>
                      </a:custGeom>
                      <a:solidFill>
                        <a:srgbClr val="FFFF00"/>
                      </a:solidFill>
                      <a:ln w="9525">
                        <a:noFill/>
                        <a:round/>
                        <a:headEnd/>
                        <a:tailEnd/>
                      </a:ln>
                    </p:spPr>
                    <p:txBody>
                      <a:bodyPr/>
                      <a:lstStyle/>
                      <a:p>
                        <a:endParaRPr lang="en-US"/>
                      </a:p>
                    </p:txBody>
                  </p:sp>
                  <p:sp>
                    <p:nvSpPr>
                      <p:cNvPr id="30780" name="Freeform 59"/>
                      <p:cNvSpPr>
                        <a:spLocks/>
                      </p:cNvSpPr>
                      <p:nvPr/>
                    </p:nvSpPr>
                    <p:spPr bwMode="auto">
                      <a:xfrm>
                        <a:off x="5081" y="1612"/>
                        <a:ext cx="1333" cy="3208"/>
                      </a:xfrm>
                      <a:custGeom>
                        <a:avLst/>
                        <a:gdLst>
                          <a:gd name="T0" fmla="*/ 1333 w 1333"/>
                          <a:gd name="T1" fmla="*/ 117 h 3208"/>
                          <a:gd name="T2" fmla="*/ 1333 w 1333"/>
                          <a:gd name="T3" fmla="*/ 0 h 3208"/>
                          <a:gd name="T4" fmla="*/ 59 w 1333"/>
                          <a:gd name="T5" fmla="*/ 0 h 3208"/>
                          <a:gd name="T6" fmla="*/ 15 w 1333"/>
                          <a:gd name="T7" fmla="*/ 14 h 3208"/>
                          <a:gd name="T8" fmla="*/ 0 w 1333"/>
                          <a:gd name="T9" fmla="*/ 58 h 3208"/>
                          <a:gd name="T10" fmla="*/ 0 w 1333"/>
                          <a:gd name="T11" fmla="*/ 3208 h 3208"/>
                          <a:gd name="T12" fmla="*/ 117 w 1333"/>
                          <a:gd name="T13" fmla="*/ 3208 h 3208"/>
                          <a:gd name="T14" fmla="*/ 117 w 1333"/>
                          <a:gd name="T15" fmla="*/ 58 h 3208"/>
                          <a:gd name="T16" fmla="*/ 59 w 1333"/>
                          <a:gd name="T17" fmla="*/ 117 h 3208"/>
                          <a:gd name="T18" fmla="*/ 103 w 1333"/>
                          <a:gd name="T19" fmla="*/ 102 h 3208"/>
                          <a:gd name="T20" fmla="*/ 117 w 1333"/>
                          <a:gd name="T21" fmla="*/ 58 h 3208"/>
                          <a:gd name="T22" fmla="*/ 59 w 1333"/>
                          <a:gd name="T23" fmla="*/ 58 h 3208"/>
                          <a:gd name="T24" fmla="*/ 59 w 1333"/>
                          <a:gd name="T25" fmla="*/ 117 h 3208"/>
                          <a:gd name="T26" fmla="*/ 1333 w 1333"/>
                          <a:gd name="T27" fmla="*/ 117 h 32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3"/>
                          <a:gd name="T43" fmla="*/ 0 h 3208"/>
                          <a:gd name="T44" fmla="*/ 1333 w 1333"/>
                          <a:gd name="T45" fmla="*/ 3208 h 32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3" h="3208">
                            <a:moveTo>
                              <a:pt x="1333" y="117"/>
                            </a:moveTo>
                            <a:lnTo>
                              <a:pt x="1333" y="0"/>
                            </a:lnTo>
                            <a:lnTo>
                              <a:pt x="59" y="0"/>
                            </a:lnTo>
                            <a:lnTo>
                              <a:pt x="15" y="14"/>
                            </a:lnTo>
                            <a:lnTo>
                              <a:pt x="0" y="58"/>
                            </a:lnTo>
                            <a:lnTo>
                              <a:pt x="0" y="3208"/>
                            </a:lnTo>
                            <a:lnTo>
                              <a:pt x="117" y="3208"/>
                            </a:lnTo>
                            <a:lnTo>
                              <a:pt x="117" y="58"/>
                            </a:lnTo>
                            <a:lnTo>
                              <a:pt x="59" y="117"/>
                            </a:lnTo>
                            <a:lnTo>
                              <a:pt x="103" y="102"/>
                            </a:lnTo>
                            <a:lnTo>
                              <a:pt x="117" y="58"/>
                            </a:lnTo>
                            <a:lnTo>
                              <a:pt x="59" y="58"/>
                            </a:lnTo>
                            <a:lnTo>
                              <a:pt x="59" y="117"/>
                            </a:lnTo>
                            <a:lnTo>
                              <a:pt x="1333" y="117"/>
                            </a:lnTo>
                            <a:close/>
                          </a:path>
                        </a:pathLst>
                      </a:custGeom>
                      <a:solidFill>
                        <a:srgbClr val="000000"/>
                      </a:solidFill>
                      <a:ln w="9525">
                        <a:noFill/>
                        <a:round/>
                        <a:headEnd/>
                        <a:tailEnd/>
                      </a:ln>
                    </p:spPr>
                    <p:txBody>
                      <a:bodyPr/>
                      <a:lstStyle/>
                      <a:p>
                        <a:endParaRPr lang="en-US"/>
                      </a:p>
                    </p:txBody>
                  </p:sp>
                </p:grpSp>
              </p:grpSp>
              <p:grpSp>
                <p:nvGrpSpPr>
                  <p:cNvPr id="30771" name="Group 60"/>
                  <p:cNvGrpSpPr>
                    <a:grpSpLocks/>
                  </p:cNvGrpSpPr>
                  <p:nvPr/>
                </p:nvGrpSpPr>
                <p:grpSpPr bwMode="auto">
                  <a:xfrm>
                    <a:off x="4027" y="2315"/>
                    <a:ext cx="1142" cy="2198"/>
                    <a:chOff x="4027" y="2315"/>
                    <a:chExt cx="1142" cy="2198"/>
                  </a:xfrm>
                </p:grpSpPr>
                <p:grpSp>
                  <p:nvGrpSpPr>
                    <p:cNvPr id="30772" name="Group 61"/>
                    <p:cNvGrpSpPr>
                      <a:grpSpLocks/>
                    </p:cNvGrpSpPr>
                    <p:nvPr/>
                  </p:nvGrpSpPr>
                  <p:grpSpPr bwMode="auto">
                    <a:xfrm>
                      <a:off x="4466" y="2315"/>
                      <a:ext cx="278" cy="2198"/>
                      <a:chOff x="4466" y="2315"/>
                      <a:chExt cx="278" cy="2198"/>
                    </a:xfrm>
                  </p:grpSpPr>
                  <p:sp>
                    <p:nvSpPr>
                      <p:cNvPr id="30775" name="Freeform 62"/>
                      <p:cNvSpPr>
                        <a:spLocks/>
                      </p:cNvSpPr>
                      <p:nvPr/>
                    </p:nvSpPr>
                    <p:spPr bwMode="auto">
                      <a:xfrm>
                        <a:off x="4466" y="2315"/>
                        <a:ext cx="147" cy="2198"/>
                      </a:xfrm>
                      <a:custGeom>
                        <a:avLst/>
                        <a:gdLst>
                          <a:gd name="T0" fmla="*/ 147 w 147"/>
                          <a:gd name="T1" fmla="*/ 0 h 2198"/>
                          <a:gd name="T2" fmla="*/ 0 w 147"/>
                          <a:gd name="T3" fmla="*/ 322 h 2198"/>
                          <a:gd name="T4" fmla="*/ 73 w 147"/>
                          <a:gd name="T5" fmla="*/ 322 h 2198"/>
                          <a:gd name="T6" fmla="*/ 73 w 147"/>
                          <a:gd name="T7" fmla="*/ 2198 h 2198"/>
                          <a:gd name="T8" fmla="*/ 147 w 147"/>
                          <a:gd name="T9" fmla="*/ 2198 h 2198"/>
                          <a:gd name="T10" fmla="*/ 147 w 147"/>
                          <a:gd name="T11" fmla="*/ 0 h 2198"/>
                          <a:gd name="T12" fmla="*/ 0 60000 65536"/>
                          <a:gd name="T13" fmla="*/ 0 60000 65536"/>
                          <a:gd name="T14" fmla="*/ 0 60000 65536"/>
                          <a:gd name="T15" fmla="*/ 0 60000 65536"/>
                          <a:gd name="T16" fmla="*/ 0 60000 65536"/>
                          <a:gd name="T17" fmla="*/ 0 60000 65536"/>
                          <a:gd name="T18" fmla="*/ 0 w 147"/>
                          <a:gd name="T19" fmla="*/ 0 h 2198"/>
                          <a:gd name="T20" fmla="*/ 147 w 147"/>
                          <a:gd name="T21" fmla="*/ 2198 h 2198"/>
                        </a:gdLst>
                        <a:ahLst/>
                        <a:cxnLst>
                          <a:cxn ang="T12">
                            <a:pos x="T0" y="T1"/>
                          </a:cxn>
                          <a:cxn ang="T13">
                            <a:pos x="T2" y="T3"/>
                          </a:cxn>
                          <a:cxn ang="T14">
                            <a:pos x="T4" y="T5"/>
                          </a:cxn>
                          <a:cxn ang="T15">
                            <a:pos x="T6" y="T7"/>
                          </a:cxn>
                          <a:cxn ang="T16">
                            <a:pos x="T8" y="T9"/>
                          </a:cxn>
                          <a:cxn ang="T17">
                            <a:pos x="T10" y="T11"/>
                          </a:cxn>
                        </a:cxnLst>
                        <a:rect l="T18" t="T19" r="T20" b="T21"/>
                        <a:pathLst>
                          <a:path w="147" h="2198">
                            <a:moveTo>
                              <a:pt x="147" y="0"/>
                            </a:moveTo>
                            <a:lnTo>
                              <a:pt x="0" y="322"/>
                            </a:lnTo>
                            <a:lnTo>
                              <a:pt x="73" y="322"/>
                            </a:lnTo>
                            <a:lnTo>
                              <a:pt x="73" y="2198"/>
                            </a:lnTo>
                            <a:lnTo>
                              <a:pt x="147" y="2198"/>
                            </a:lnTo>
                            <a:lnTo>
                              <a:pt x="147" y="0"/>
                            </a:lnTo>
                            <a:close/>
                          </a:path>
                        </a:pathLst>
                      </a:custGeom>
                      <a:solidFill>
                        <a:srgbClr val="FFFFFF"/>
                      </a:solidFill>
                      <a:ln w="9525">
                        <a:noFill/>
                        <a:round/>
                        <a:headEnd/>
                        <a:tailEnd/>
                      </a:ln>
                    </p:spPr>
                    <p:txBody>
                      <a:bodyPr/>
                      <a:lstStyle/>
                      <a:p>
                        <a:endParaRPr lang="en-US"/>
                      </a:p>
                    </p:txBody>
                  </p:sp>
                  <p:sp>
                    <p:nvSpPr>
                      <p:cNvPr id="30776" name="Freeform 63"/>
                      <p:cNvSpPr>
                        <a:spLocks/>
                      </p:cNvSpPr>
                      <p:nvPr/>
                    </p:nvSpPr>
                    <p:spPr bwMode="auto">
                      <a:xfrm>
                        <a:off x="4613" y="2315"/>
                        <a:ext cx="131" cy="2198"/>
                      </a:xfrm>
                      <a:custGeom>
                        <a:avLst/>
                        <a:gdLst>
                          <a:gd name="T0" fmla="*/ 0 w 131"/>
                          <a:gd name="T1" fmla="*/ 0 h 2198"/>
                          <a:gd name="T2" fmla="*/ 131 w 131"/>
                          <a:gd name="T3" fmla="*/ 322 h 2198"/>
                          <a:gd name="T4" fmla="*/ 73 w 131"/>
                          <a:gd name="T5" fmla="*/ 322 h 2198"/>
                          <a:gd name="T6" fmla="*/ 73 w 131"/>
                          <a:gd name="T7" fmla="*/ 2198 h 2198"/>
                          <a:gd name="T8" fmla="*/ 0 w 131"/>
                          <a:gd name="T9" fmla="*/ 2198 h 2198"/>
                          <a:gd name="T10" fmla="*/ 0 w 131"/>
                          <a:gd name="T11" fmla="*/ 0 h 2198"/>
                          <a:gd name="T12" fmla="*/ 0 60000 65536"/>
                          <a:gd name="T13" fmla="*/ 0 60000 65536"/>
                          <a:gd name="T14" fmla="*/ 0 60000 65536"/>
                          <a:gd name="T15" fmla="*/ 0 60000 65536"/>
                          <a:gd name="T16" fmla="*/ 0 60000 65536"/>
                          <a:gd name="T17" fmla="*/ 0 60000 65536"/>
                          <a:gd name="T18" fmla="*/ 0 w 131"/>
                          <a:gd name="T19" fmla="*/ 0 h 2198"/>
                          <a:gd name="T20" fmla="*/ 131 w 131"/>
                          <a:gd name="T21" fmla="*/ 2198 h 2198"/>
                        </a:gdLst>
                        <a:ahLst/>
                        <a:cxnLst>
                          <a:cxn ang="T12">
                            <a:pos x="T0" y="T1"/>
                          </a:cxn>
                          <a:cxn ang="T13">
                            <a:pos x="T2" y="T3"/>
                          </a:cxn>
                          <a:cxn ang="T14">
                            <a:pos x="T4" y="T5"/>
                          </a:cxn>
                          <a:cxn ang="T15">
                            <a:pos x="T6" y="T7"/>
                          </a:cxn>
                          <a:cxn ang="T16">
                            <a:pos x="T8" y="T9"/>
                          </a:cxn>
                          <a:cxn ang="T17">
                            <a:pos x="T10" y="T11"/>
                          </a:cxn>
                        </a:cxnLst>
                        <a:rect l="T18" t="T19" r="T20" b="T21"/>
                        <a:pathLst>
                          <a:path w="131" h="2198">
                            <a:moveTo>
                              <a:pt x="0" y="0"/>
                            </a:moveTo>
                            <a:lnTo>
                              <a:pt x="131" y="322"/>
                            </a:lnTo>
                            <a:lnTo>
                              <a:pt x="73" y="322"/>
                            </a:lnTo>
                            <a:lnTo>
                              <a:pt x="73" y="2198"/>
                            </a:lnTo>
                            <a:lnTo>
                              <a:pt x="0" y="2198"/>
                            </a:lnTo>
                            <a:lnTo>
                              <a:pt x="0" y="0"/>
                            </a:lnTo>
                            <a:close/>
                          </a:path>
                        </a:pathLst>
                      </a:custGeom>
                      <a:solidFill>
                        <a:srgbClr val="FFFFFF"/>
                      </a:solidFill>
                      <a:ln w="9525">
                        <a:noFill/>
                        <a:round/>
                        <a:headEnd/>
                        <a:tailEnd/>
                      </a:ln>
                    </p:spPr>
                    <p:txBody>
                      <a:bodyPr/>
                      <a:lstStyle/>
                      <a:p>
                        <a:endParaRPr lang="en-US"/>
                      </a:p>
                    </p:txBody>
                  </p:sp>
                </p:grpSp>
                <p:sp>
                  <p:nvSpPr>
                    <p:cNvPr id="30773" name="Freeform 64"/>
                    <p:cNvSpPr>
                      <a:spLocks/>
                    </p:cNvSpPr>
                    <p:nvPr/>
                  </p:nvSpPr>
                  <p:spPr bwMode="auto">
                    <a:xfrm>
                      <a:off x="4027" y="3370"/>
                      <a:ext cx="512" cy="688"/>
                    </a:xfrm>
                    <a:custGeom>
                      <a:avLst/>
                      <a:gdLst>
                        <a:gd name="T0" fmla="*/ 512 w 512"/>
                        <a:gd name="T1" fmla="*/ 0 h 688"/>
                        <a:gd name="T2" fmla="*/ 176 w 512"/>
                        <a:gd name="T3" fmla="*/ 0 h 688"/>
                        <a:gd name="T4" fmla="*/ 132 w 512"/>
                        <a:gd name="T5" fmla="*/ 0 h 688"/>
                        <a:gd name="T6" fmla="*/ 102 w 512"/>
                        <a:gd name="T7" fmla="*/ 0 h 688"/>
                        <a:gd name="T8" fmla="*/ 102 w 512"/>
                        <a:gd name="T9" fmla="*/ 29 h 688"/>
                        <a:gd name="T10" fmla="*/ 73 w 512"/>
                        <a:gd name="T11" fmla="*/ 29 h 688"/>
                        <a:gd name="T12" fmla="*/ 73 w 512"/>
                        <a:gd name="T13" fmla="*/ 44 h 688"/>
                        <a:gd name="T14" fmla="*/ 58 w 512"/>
                        <a:gd name="T15" fmla="*/ 44 h 688"/>
                        <a:gd name="T16" fmla="*/ 58 w 512"/>
                        <a:gd name="T17" fmla="*/ 58 h 688"/>
                        <a:gd name="T18" fmla="*/ 44 w 512"/>
                        <a:gd name="T19" fmla="*/ 58 h 688"/>
                        <a:gd name="T20" fmla="*/ 44 w 512"/>
                        <a:gd name="T21" fmla="*/ 73 h 688"/>
                        <a:gd name="T22" fmla="*/ 29 w 512"/>
                        <a:gd name="T23" fmla="*/ 73 h 688"/>
                        <a:gd name="T24" fmla="*/ 29 w 512"/>
                        <a:gd name="T25" fmla="*/ 88 h 688"/>
                        <a:gd name="T26" fmla="*/ 29 w 512"/>
                        <a:gd name="T27" fmla="*/ 102 h 688"/>
                        <a:gd name="T28" fmla="*/ 0 w 512"/>
                        <a:gd name="T29" fmla="*/ 102 h 688"/>
                        <a:gd name="T30" fmla="*/ 0 w 512"/>
                        <a:gd name="T31" fmla="*/ 117 h 688"/>
                        <a:gd name="T32" fmla="*/ 0 w 512"/>
                        <a:gd name="T33" fmla="*/ 674 h 688"/>
                        <a:gd name="T34" fmla="*/ 14 w 512"/>
                        <a:gd name="T35" fmla="*/ 688 h 688"/>
                        <a:gd name="T36" fmla="*/ 29 w 512"/>
                        <a:gd name="T37" fmla="*/ 688 h 688"/>
                        <a:gd name="T38" fmla="*/ 29 w 512"/>
                        <a:gd name="T39" fmla="*/ 644 h 688"/>
                        <a:gd name="T40" fmla="*/ 29 w 512"/>
                        <a:gd name="T41" fmla="*/ 615 h 688"/>
                        <a:gd name="T42" fmla="*/ 58 w 512"/>
                        <a:gd name="T43" fmla="*/ 615 h 688"/>
                        <a:gd name="T44" fmla="*/ 58 w 512"/>
                        <a:gd name="T45" fmla="*/ 600 h 688"/>
                        <a:gd name="T46" fmla="*/ 73 w 512"/>
                        <a:gd name="T47" fmla="*/ 600 h 688"/>
                        <a:gd name="T48" fmla="*/ 73 w 512"/>
                        <a:gd name="T49" fmla="*/ 586 h 688"/>
                        <a:gd name="T50" fmla="*/ 88 w 512"/>
                        <a:gd name="T51" fmla="*/ 586 h 688"/>
                        <a:gd name="T52" fmla="*/ 88 w 512"/>
                        <a:gd name="T53" fmla="*/ 557 h 688"/>
                        <a:gd name="T54" fmla="*/ 132 w 512"/>
                        <a:gd name="T55" fmla="*/ 557 h 688"/>
                        <a:gd name="T56" fmla="*/ 512 w 512"/>
                        <a:gd name="T57" fmla="*/ 571 h 688"/>
                        <a:gd name="T58" fmla="*/ 512 w 512"/>
                        <a:gd name="T59" fmla="*/ 0 h 6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2"/>
                        <a:gd name="T91" fmla="*/ 0 h 688"/>
                        <a:gd name="T92" fmla="*/ 512 w 512"/>
                        <a:gd name="T93" fmla="*/ 688 h 6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2" h="688">
                          <a:moveTo>
                            <a:pt x="512" y="0"/>
                          </a:moveTo>
                          <a:lnTo>
                            <a:pt x="176" y="0"/>
                          </a:lnTo>
                          <a:lnTo>
                            <a:pt x="132" y="0"/>
                          </a:lnTo>
                          <a:lnTo>
                            <a:pt x="102" y="0"/>
                          </a:lnTo>
                          <a:lnTo>
                            <a:pt x="102" y="29"/>
                          </a:lnTo>
                          <a:lnTo>
                            <a:pt x="73" y="29"/>
                          </a:lnTo>
                          <a:lnTo>
                            <a:pt x="73" y="44"/>
                          </a:lnTo>
                          <a:lnTo>
                            <a:pt x="58" y="44"/>
                          </a:lnTo>
                          <a:lnTo>
                            <a:pt x="58" y="58"/>
                          </a:lnTo>
                          <a:lnTo>
                            <a:pt x="44" y="58"/>
                          </a:lnTo>
                          <a:lnTo>
                            <a:pt x="44" y="73"/>
                          </a:lnTo>
                          <a:lnTo>
                            <a:pt x="29" y="73"/>
                          </a:lnTo>
                          <a:lnTo>
                            <a:pt x="29" y="88"/>
                          </a:lnTo>
                          <a:lnTo>
                            <a:pt x="29" y="102"/>
                          </a:lnTo>
                          <a:lnTo>
                            <a:pt x="0" y="102"/>
                          </a:lnTo>
                          <a:lnTo>
                            <a:pt x="0" y="117"/>
                          </a:lnTo>
                          <a:lnTo>
                            <a:pt x="0" y="674"/>
                          </a:lnTo>
                          <a:lnTo>
                            <a:pt x="14" y="688"/>
                          </a:lnTo>
                          <a:lnTo>
                            <a:pt x="29" y="688"/>
                          </a:lnTo>
                          <a:lnTo>
                            <a:pt x="29" y="644"/>
                          </a:lnTo>
                          <a:lnTo>
                            <a:pt x="29" y="615"/>
                          </a:lnTo>
                          <a:lnTo>
                            <a:pt x="58" y="615"/>
                          </a:lnTo>
                          <a:lnTo>
                            <a:pt x="58" y="600"/>
                          </a:lnTo>
                          <a:lnTo>
                            <a:pt x="73" y="600"/>
                          </a:lnTo>
                          <a:lnTo>
                            <a:pt x="73" y="586"/>
                          </a:lnTo>
                          <a:lnTo>
                            <a:pt x="88" y="586"/>
                          </a:lnTo>
                          <a:lnTo>
                            <a:pt x="88" y="557"/>
                          </a:lnTo>
                          <a:lnTo>
                            <a:pt x="132" y="557"/>
                          </a:lnTo>
                          <a:lnTo>
                            <a:pt x="512" y="571"/>
                          </a:lnTo>
                          <a:lnTo>
                            <a:pt x="512" y="0"/>
                          </a:lnTo>
                          <a:close/>
                        </a:path>
                      </a:pathLst>
                    </a:custGeom>
                    <a:solidFill>
                      <a:srgbClr val="FFFFFF"/>
                    </a:solidFill>
                    <a:ln w="9525">
                      <a:noFill/>
                      <a:round/>
                      <a:headEnd/>
                      <a:tailEnd/>
                    </a:ln>
                  </p:spPr>
                  <p:txBody>
                    <a:bodyPr/>
                    <a:lstStyle/>
                    <a:p>
                      <a:endParaRPr lang="en-US"/>
                    </a:p>
                  </p:txBody>
                </p:sp>
                <p:sp>
                  <p:nvSpPr>
                    <p:cNvPr id="30774" name="Freeform 65"/>
                    <p:cNvSpPr>
                      <a:spLocks/>
                    </p:cNvSpPr>
                    <p:nvPr/>
                  </p:nvSpPr>
                  <p:spPr bwMode="auto">
                    <a:xfrm>
                      <a:off x="4657" y="3370"/>
                      <a:ext cx="512" cy="688"/>
                    </a:xfrm>
                    <a:custGeom>
                      <a:avLst/>
                      <a:gdLst>
                        <a:gd name="T0" fmla="*/ 0 w 512"/>
                        <a:gd name="T1" fmla="*/ 0 h 688"/>
                        <a:gd name="T2" fmla="*/ 351 w 512"/>
                        <a:gd name="T3" fmla="*/ 0 h 688"/>
                        <a:gd name="T4" fmla="*/ 380 w 512"/>
                        <a:gd name="T5" fmla="*/ 0 h 688"/>
                        <a:gd name="T6" fmla="*/ 424 w 512"/>
                        <a:gd name="T7" fmla="*/ 0 h 688"/>
                        <a:gd name="T8" fmla="*/ 424 w 512"/>
                        <a:gd name="T9" fmla="*/ 29 h 688"/>
                        <a:gd name="T10" fmla="*/ 454 w 512"/>
                        <a:gd name="T11" fmla="*/ 29 h 688"/>
                        <a:gd name="T12" fmla="*/ 454 w 512"/>
                        <a:gd name="T13" fmla="*/ 44 h 688"/>
                        <a:gd name="T14" fmla="*/ 468 w 512"/>
                        <a:gd name="T15" fmla="*/ 44 h 688"/>
                        <a:gd name="T16" fmla="*/ 468 w 512"/>
                        <a:gd name="T17" fmla="*/ 58 h 688"/>
                        <a:gd name="T18" fmla="*/ 483 w 512"/>
                        <a:gd name="T19" fmla="*/ 58 h 688"/>
                        <a:gd name="T20" fmla="*/ 483 w 512"/>
                        <a:gd name="T21" fmla="*/ 73 h 688"/>
                        <a:gd name="T22" fmla="*/ 497 w 512"/>
                        <a:gd name="T23" fmla="*/ 73 h 688"/>
                        <a:gd name="T24" fmla="*/ 497 w 512"/>
                        <a:gd name="T25" fmla="*/ 88 h 688"/>
                        <a:gd name="T26" fmla="*/ 497 w 512"/>
                        <a:gd name="T27" fmla="*/ 102 h 688"/>
                        <a:gd name="T28" fmla="*/ 512 w 512"/>
                        <a:gd name="T29" fmla="*/ 102 h 688"/>
                        <a:gd name="T30" fmla="*/ 512 w 512"/>
                        <a:gd name="T31" fmla="*/ 117 h 688"/>
                        <a:gd name="T32" fmla="*/ 512 w 512"/>
                        <a:gd name="T33" fmla="*/ 674 h 688"/>
                        <a:gd name="T34" fmla="*/ 512 w 512"/>
                        <a:gd name="T35" fmla="*/ 688 h 688"/>
                        <a:gd name="T36" fmla="*/ 497 w 512"/>
                        <a:gd name="T37" fmla="*/ 688 h 688"/>
                        <a:gd name="T38" fmla="*/ 497 w 512"/>
                        <a:gd name="T39" fmla="*/ 644 h 688"/>
                        <a:gd name="T40" fmla="*/ 497 w 512"/>
                        <a:gd name="T41" fmla="*/ 615 h 688"/>
                        <a:gd name="T42" fmla="*/ 468 w 512"/>
                        <a:gd name="T43" fmla="*/ 615 h 688"/>
                        <a:gd name="T44" fmla="*/ 468 w 512"/>
                        <a:gd name="T45" fmla="*/ 600 h 688"/>
                        <a:gd name="T46" fmla="*/ 454 w 512"/>
                        <a:gd name="T47" fmla="*/ 600 h 688"/>
                        <a:gd name="T48" fmla="*/ 454 w 512"/>
                        <a:gd name="T49" fmla="*/ 586 h 688"/>
                        <a:gd name="T50" fmla="*/ 439 w 512"/>
                        <a:gd name="T51" fmla="*/ 586 h 688"/>
                        <a:gd name="T52" fmla="*/ 439 w 512"/>
                        <a:gd name="T53" fmla="*/ 557 h 688"/>
                        <a:gd name="T54" fmla="*/ 380 w 512"/>
                        <a:gd name="T55" fmla="*/ 557 h 688"/>
                        <a:gd name="T56" fmla="*/ 0 w 512"/>
                        <a:gd name="T57" fmla="*/ 557 h 688"/>
                        <a:gd name="T58" fmla="*/ 0 w 512"/>
                        <a:gd name="T59" fmla="*/ 0 h 6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2"/>
                        <a:gd name="T91" fmla="*/ 0 h 688"/>
                        <a:gd name="T92" fmla="*/ 512 w 512"/>
                        <a:gd name="T93" fmla="*/ 688 h 6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2" h="688">
                          <a:moveTo>
                            <a:pt x="0" y="0"/>
                          </a:moveTo>
                          <a:lnTo>
                            <a:pt x="351" y="0"/>
                          </a:lnTo>
                          <a:lnTo>
                            <a:pt x="380" y="0"/>
                          </a:lnTo>
                          <a:lnTo>
                            <a:pt x="424" y="0"/>
                          </a:lnTo>
                          <a:lnTo>
                            <a:pt x="424" y="29"/>
                          </a:lnTo>
                          <a:lnTo>
                            <a:pt x="454" y="29"/>
                          </a:lnTo>
                          <a:lnTo>
                            <a:pt x="454" y="44"/>
                          </a:lnTo>
                          <a:lnTo>
                            <a:pt x="468" y="44"/>
                          </a:lnTo>
                          <a:lnTo>
                            <a:pt x="468" y="58"/>
                          </a:lnTo>
                          <a:lnTo>
                            <a:pt x="483" y="58"/>
                          </a:lnTo>
                          <a:lnTo>
                            <a:pt x="483" y="73"/>
                          </a:lnTo>
                          <a:lnTo>
                            <a:pt x="497" y="73"/>
                          </a:lnTo>
                          <a:lnTo>
                            <a:pt x="497" y="88"/>
                          </a:lnTo>
                          <a:lnTo>
                            <a:pt x="497" y="102"/>
                          </a:lnTo>
                          <a:lnTo>
                            <a:pt x="512" y="102"/>
                          </a:lnTo>
                          <a:lnTo>
                            <a:pt x="512" y="117"/>
                          </a:lnTo>
                          <a:lnTo>
                            <a:pt x="512" y="674"/>
                          </a:lnTo>
                          <a:lnTo>
                            <a:pt x="512" y="688"/>
                          </a:lnTo>
                          <a:lnTo>
                            <a:pt x="497" y="688"/>
                          </a:lnTo>
                          <a:lnTo>
                            <a:pt x="497" y="644"/>
                          </a:lnTo>
                          <a:lnTo>
                            <a:pt x="497" y="615"/>
                          </a:lnTo>
                          <a:lnTo>
                            <a:pt x="468" y="615"/>
                          </a:lnTo>
                          <a:lnTo>
                            <a:pt x="468" y="600"/>
                          </a:lnTo>
                          <a:lnTo>
                            <a:pt x="454" y="600"/>
                          </a:lnTo>
                          <a:lnTo>
                            <a:pt x="454" y="586"/>
                          </a:lnTo>
                          <a:lnTo>
                            <a:pt x="439" y="586"/>
                          </a:lnTo>
                          <a:lnTo>
                            <a:pt x="439" y="557"/>
                          </a:lnTo>
                          <a:lnTo>
                            <a:pt x="380" y="557"/>
                          </a:lnTo>
                          <a:lnTo>
                            <a:pt x="0" y="557"/>
                          </a:lnTo>
                          <a:lnTo>
                            <a:pt x="0" y="0"/>
                          </a:lnTo>
                          <a:close/>
                        </a:path>
                      </a:pathLst>
                    </a:custGeom>
                    <a:solidFill>
                      <a:srgbClr val="FFFFFF"/>
                    </a:solidFill>
                    <a:ln w="9525">
                      <a:noFill/>
                      <a:round/>
                      <a:headEnd/>
                      <a:tailEnd/>
                    </a:ln>
                  </p:spPr>
                  <p:txBody>
                    <a:bodyPr/>
                    <a:lstStyle/>
                    <a:p>
                      <a:endParaRPr lang="en-US"/>
                    </a:p>
                  </p:txBody>
                </p:sp>
              </p:grpSp>
            </p:grpSp>
          </p:grpSp>
          <p:grpSp>
            <p:nvGrpSpPr>
              <p:cNvPr id="30764" name="Group 66"/>
              <p:cNvGrpSpPr>
                <a:grpSpLocks/>
              </p:cNvGrpSpPr>
              <p:nvPr/>
            </p:nvGrpSpPr>
            <p:grpSpPr bwMode="auto">
              <a:xfrm>
                <a:off x="4159" y="1846"/>
                <a:ext cx="908" cy="615"/>
                <a:chOff x="4159" y="1846"/>
                <a:chExt cx="908" cy="615"/>
              </a:xfrm>
            </p:grpSpPr>
            <p:sp>
              <p:nvSpPr>
                <p:cNvPr id="30765" name="Freeform 67"/>
                <p:cNvSpPr>
                  <a:spLocks/>
                </p:cNvSpPr>
                <p:nvPr/>
              </p:nvSpPr>
              <p:spPr bwMode="auto">
                <a:xfrm>
                  <a:off x="4495" y="1846"/>
                  <a:ext cx="279" cy="278"/>
                </a:xfrm>
                <a:custGeom>
                  <a:avLst/>
                  <a:gdLst>
                    <a:gd name="T0" fmla="*/ 147 w 279"/>
                    <a:gd name="T1" fmla="*/ 0 h 278"/>
                    <a:gd name="T2" fmla="*/ 103 w 279"/>
                    <a:gd name="T3" fmla="*/ 103 h 278"/>
                    <a:gd name="T4" fmla="*/ 0 w 279"/>
                    <a:gd name="T5" fmla="*/ 103 h 278"/>
                    <a:gd name="T6" fmla="*/ 88 w 279"/>
                    <a:gd name="T7" fmla="*/ 161 h 278"/>
                    <a:gd name="T8" fmla="*/ 59 w 279"/>
                    <a:gd name="T9" fmla="*/ 278 h 278"/>
                    <a:gd name="T10" fmla="*/ 147 w 279"/>
                    <a:gd name="T11" fmla="*/ 191 h 278"/>
                    <a:gd name="T12" fmla="*/ 235 w 279"/>
                    <a:gd name="T13" fmla="*/ 278 h 278"/>
                    <a:gd name="T14" fmla="*/ 205 w 279"/>
                    <a:gd name="T15" fmla="*/ 161 h 278"/>
                    <a:gd name="T16" fmla="*/ 279 w 279"/>
                    <a:gd name="T17" fmla="*/ 103 h 278"/>
                    <a:gd name="T18" fmla="*/ 176 w 279"/>
                    <a:gd name="T19" fmla="*/ 103 h 278"/>
                    <a:gd name="T20" fmla="*/ 147 w 279"/>
                    <a:gd name="T21" fmla="*/ 0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9"/>
                    <a:gd name="T34" fmla="*/ 0 h 278"/>
                    <a:gd name="T35" fmla="*/ 279 w 279"/>
                    <a:gd name="T36" fmla="*/ 278 h 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9" h="278">
                      <a:moveTo>
                        <a:pt x="147" y="0"/>
                      </a:moveTo>
                      <a:lnTo>
                        <a:pt x="103" y="103"/>
                      </a:lnTo>
                      <a:lnTo>
                        <a:pt x="0" y="103"/>
                      </a:lnTo>
                      <a:lnTo>
                        <a:pt x="88" y="161"/>
                      </a:lnTo>
                      <a:lnTo>
                        <a:pt x="59" y="278"/>
                      </a:lnTo>
                      <a:lnTo>
                        <a:pt x="147" y="191"/>
                      </a:lnTo>
                      <a:lnTo>
                        <a:pt x="235" y="278"/>
                      </a:lnTo>
                      <a:lnTo>
                        <a:pt x="205" y="161"/>
                      </a:lnTo>
                      <a:lnTo>
                        <a:pt x="279" y="103"/>
                      </a:lnTo>
                      <a:lnTo>
                        <a:pt x="176" y="103"/>
                      </a:lnTo>
                      <a:lnTo>
                        <a:pt x="147" y="0"/>
                      </a:lnTo>
                      <a:close/>
                    </a:path>
                  </a:pathLst>
                </a:custGeom>
                <a:solidFill>
                  <a:srgbClr val="FFFFFF"/>
                </a:solidFill>
                <a:ln w="37465">
                  <a:noFill/>
                  <a:round/>
                  <a:headEnd/>
                  <a:tailEnd/>
                </a:ln>
              </p:spPr>
              <p:txBody>
                <a:bodyPr/>
                <a:lstStyle/>
                <a:p>
                  <a:endParaRPr lang="en-US"/>
                </a:p>
              </p:txBody>
            </p:sp>
            <p:sp>
              <p:nvSpPr>
                <p:cNvPr id="30766" name="Freeform 68"/>
                <p:cNvSpPr>
                  <a:spLocks/>
                </p:cNvSpPr>
                <p:nvPr/>
              </p:nvSpPr>
              <p:spPr bwMode="auto">
                <a:xfrm>
                  <a:off x="4159" y="2183"/>
                  <a:ext cx="263" cy="278"/>
                </a:xfrm>
                <a:custGeom>
                  <a:avLst/>
                  <a:gdLst>
                    <a:gd name="T0" fmla="*/ 146 w 263"/>
                    <a:gd name="T1" fmla="*/ 0 h 278"/>
                    <a:gd name="T2" fmla="*/ 102 w 263"/>
                    <a:gd name="T3" fmla="*/ 117 h 278"/>
                    <a:gd name="T4" fmla="*/ 0 w 263"/>
                    <a:gd name="T5" fmla="*/ 117 h 278"/>
                    <a:gd name="T6" fmla="*/ 87 w 263"/>
                    <a:gd name="T7" fmla="*/ 176 h 278"/>
                    <a:gd name="T8" fmla="*/ 44 w 263"/>
                    <a:gd name="T9" fmla="*/ 278 h 278"/>
                    <a:gd name="T10" fmla="*/ 146 w 263"/>
                    <a:gd name="T11" fmla="*/ 220 h 278"/>
                    <a:gd name="T12" fmla="*/ 234 w 263"/>
                    <a:gd name="T13" fmla="*/ 278 h 278"/>
                    <a:gd name="T14" fmla="*/ 205 w 263"/>
                    <a:gd name="T15" fmla="*/ 176 h 278"/>
                    <a:gd name="T16" fmla="*/ 263 w 263"/>
                    <a:gd name="T17" fmla="*/ 117 h 278"/>
                    <a:gd name="T18" fmla="*/ 161 w 263"/>
                    <a:gd name="T19" fmla="*/ 117 h 278"/>
                    <a:gd name="T20" fmla="*/ 146 w 263"/>
                    <a:gd name="T21" fmla="*/ 0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3"/>
                    <a:gd name="T34" fmla="*/ 0 h 278"/>
                    <a:gd name="T35" fmla="*/ 263 w 263"/>
                    <a:gd name="T36" fmla="*/ 278 h 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3" h="278">
                      <a:moveTo>
                        <a:pt x="146" y="0"/>
                      </a:moveTo>
                      <a:lnTo>
                        <a:pt x="102" y="117"/>
                      </a:lnTo>
                      <a:lnTo>
                        <a:pt x="0" y="117"/>
                      </a:lnTo>
                      <a:lnTo>
                        <a:pt x="87" y="176"/>
                      </a:lnTo>
                      <a:lnTo>
                        <a:pt x="44" y="278"/>
                      </a:lnTo>
                      <a:lnTo>
                        <a:pt x="146" y="220"/>
                      </a:lnTo>
                      <a:lnTo>
                        <a:pt x="234" y="278"/>
                      </a:lnTo>
                      <a:lnTo>
                        <a:pt x="205" y="176"/>
                      </a:lnTo>
                      <a:lnTo>
                        <a:pt x="263" y="117"/>
                      </a:lnTo>
                      <a:lnTo>
                        <a:pt x="161" y="117"/>
                      </a:lnTo>
                      <a:lnTo>
                        <a:pt x="146" y="0"/>
                      </a:lnTo>
                      <a:close/>
                    </a:path>
                  </a:pathLst>
                </a:custGeom>
                <a:solidFill>
                  <a:srgbClr val="FFFFFF"/>
                </a:solidFill>
                <a:ln w="37465">
                  <a:noFill/>
                  <a:round/>
                  <a:headEnd/>
                  <a:tailEnd/>
                </a:ln>
              </p:spPr>
              <p:txBody>
                <a:bodyPr/>
                <a:lstStyle/>
                <a:p>
                  <a:endParaRPr lang="en-US"/>
                </a:p>
              </p:txBody>
            </p:sp>
            <p:sp>
              <p:nvSpPr>
                <p:cNvPr id="30767" name="Freeform 69"/>
                <p:cNvSpPr>
                  <a:spLocks/>
                </p:cNvSpPr>
                <p:nvPr/>
              </p:nvSpPr>
              <p:spPr bwMode="auto">
                <a:xfrm>
                  <a:off x="4788" y="2183"/>
                  <a:ext cx="279" cy="278"/>
                </a:xfrm>
                <a:custGeom>
                  <a:avLst/>
                  <a:gdLst>
                    <a:gd name="T0" fmla="*/ 132 w 279"/>
                    <a:gd name="T1" fmla="*/ 0 h 278"/>
                    <a:gd name="T2" fmla="*/ 103 w 279"/>
                    <a:gd name="T3" fmla="*/ 117 h 278"/>
                    <a:gd name="T4" fmla="*/ 0 w 279"/>
                    <a:gd name="T5" fmla="*/ 117 h 278"/>
                    <a:gd name="T6" fmla="*/ 74 w 279"/>
                    <a:gd name="T7" fmla="*/ 176 h 278"/>
                    <a:gd name="T8" fmla="*/ 44 w 279"/>
                    <a:gd name="T9" fmla="*/ 278 h 278"/>
                    <a:gd name="T10" fmla="*/ 147 w 279"/>
                    <a:gd name="T11" fmla="*/ 220 h 278"/>
                    <a:gd name="T12" fmla="*/ 220 w 279"/>
                    <a:gd name="T13" fmla="*/ 278 h 278"/>
                    <a:gd name="T14" fmla="*/ 191 w 279"/>
                    <a:gd name="T15" fmla="*/ 176 h 278"/>
                    <a:gd name="T16" fmla="*/ 279 w 279"/>
                    <a:gd name="T17" fmla="*/ 117 h 278"/>
                    <a:gd name="T18" fmla="*/ 161 w 279"/>
                    <a:gd name="T19" fmla="*/ 117 h 278"/>
                    <a:gd name="T20" fmla="*/ 132 w 279"/>
                    <a:gd name="T21" fmla="*/ 0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9"/>
                    <a:gd name="T34" fmla="*/ 0 h 278"/>
                    <a:gd name="T35" fmla="*/ 279 w 279"/>
                    <a:gd name="T36" fmla="*/ 278 h 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9" h="278">
                      <a:moveTo>
                        <a:pt x="132" y="0"/>
                      </a:moveTo>
                      <a:lnTo>
                        <a:pt x="103" y="117"/>
                      </a:lnTo>
                      <a:lnTo>
                        <a:pt x="0" y="117"/>
                      </a:lnTo>
                      <a:lnTo>
                        <a:pt x="74" y="176"/>
                      </a:lnTo>
                      <a:lnTo>
                        <a:pt x="44" y="278"/>
                      </a:lnTo>
                      <a:lnTo>
                        <a:pt x="147" y="220"/>
                      </a:lnTo>
                      <a:lnTo>
                        <a:pt x="220" y="278"/>
                      </a:lnTo>
                      <a:lnTo>
                        <a:pt x="191" y="176"/>
                      </a:lnTo>
                      <a:lnTo>
                        <a:pt x="279" y="117"/>
                      </a:lnTo>
                      <a:lnTo>
                        <a:pt x="161" y="117"/>
                      </a:lnTo>
                      <a:lnTo>
                        <a:pt x="132" y="0"/>
                      </a:lnTo>
                      <a:close/>
                    </a:path>
                  </a:pathLst>
                </a:custGeom>
                <a:solidFill>
                  <a:srgbClr val="FFFFFF"/>
                </a:solidFill>
                <a:ln w="37465">
                  <a:noFill/>
                  <a:round/>
                  <a:headEnd/>
                  <a:tailEnd/>
                </a:ln>
              </p:spPr>
              <p:txBody>
                <a:bodyPr/>
                <a:lstStyle/>
                <a:p>
                  <a:endParaRPr lang="en-US"/>
                </a:p>
              </p:txBody>
            </p:sp>
          </p:grpSp>
        </p:grpSp>
        <p:grpSp>
          <p:nvGrpSpPr>
            <p:cNvPr id="30733" name="Group 70"/>
            <p:cNvGrpSpPr>
              <a:grpSpLocks/>
            </p:cNvGrpSpPr>
            <p:nvPr/>
          </p:nvGrpSpPr>
          <p:grpSpPr bwMode="auto">
            <a:xfrm>
              <a:off x="1048" y="2857"/>
              <a:ext cx="3781" cy="1656"/>
              <a:chOff x="3441" y="3428"/>
              <a:chExt cx="3354" cy="1656"/>
            </a:xfrm>
          </p:grpSpPr>
          <p:sp>
            <p:nvSpPr>
              <p:cNvPr id="30734" name="Freeform 71"/>
              <p:cNvSpPr>
                <a:spLocks/>
              </p:cNvSpPr>
              <p:nvPr/>
            </p:nvSpPr>
            <p:spPr bwMode="auto">
              <a:xfrm>
                <a:off x="3441" y="3443"/>
                <a:ext cx="205" cy="132"/>
              </a:xfrm>
              <a:custGeom>
                <a:avLst/>
                <a:gdLst>
                  <a:gd name="T0" fmla="*/ 146 w 205"/>
                  <a:gd name="T1" fmla="*/ 117 h 132"/>
                  <a:gd name="T2" fmla="*/ 161 w 205"/>
                  <a:gd name="T3" fmla="*/ 103 h 132"/>
                  <a:gd name="T4" fmla="*/ 176 w 205"/>
                  <a:gd name="T5" fmla="*/ 103 h 132"/>
                  <a:gd name="T6" fmla="*/ 176 w 205"/>
                  <a:gd name="T7" fmla="*/ 88 h 132"/>
                  <a:gd name="T8" fmla="*/ 190 w 205"/>
                  <a:gd name="T9" fmla="*/ 73 h 132"/>
                  <a:gd name="T10" fmla="*/ 190 w 205"/>
                  <a:gd name="T11" fmla="*/ 59 h 132"/>
                  <a:gd name="T12" fmla="*/ 190 w 205"/>
                  <a:gd name="T13" fmla="*/ 44 h 132"/>
                  <a:gd name="T14" fmla="*/ 176 w 205"/>
                  <a:gd name="T15" fmla="*/ 29 h 132"/>
                  <a:gd name="T16" fmla="*/ 161 w 205"/>
                  <a:gd name="T17" fmla="*/ 29 h 132"/>
                  <a:gd name="T18" fmla="*/ 146 w 205"/>
                  <a:gd name="T19" fmla="*/ 29 h 132"/>
                  <a:gd name="T20" fmla="*/ 132 w 205"/>
                  <a:gd name="T21" fmla="*/ 44 h 132"/>
                  <a:gd name="T22" fmla="*/ 132 w 205"/>
                  <a:gd name="T23" fmla="*/ 73 h 132"/>
                  <a:gd name="T24" fmla="*/ 117 w 205"/>
                  <a:gd name="T25" fmla="*/ 103 h 132"/>
                  <a:gd name="T26" fmla="*/ 102 w 205"/>
                  <a:gd name="T27" fmla="*/ 117 h 132"/>
                  <a:gd name="T28" fmla="*/ 88 w 205"/>
                  <a:gd name="T29" fmla="*/ 132 h 132"/>
                  <a:gd name="T30" fmla="*/ 59 w 205"/>
                  <a:gd name="T31" fmla="*/ 132 h 132"/>
                  <a:gd name="T32" fmla="*/ 44 w 205"/>
                  <a:gd name="T33" fmla="*/ 132 h 132"/>
                  <a:gd name="T34" fmla="*/ 29 w 205"/>
                  <a:gd name="T35" fmla="*/ 117 h 132"/>
                  <a:gd name="T36" fmla="*/ 15 w 205"/>
                  <a:gd name="T37" fmla="*/ 117 h 132"/>
                  <a:gd name="T38" fmla="*/ 15 w 205"/>
                  <a:gd name="T39" fmla="*/ 103 h 132"/>
                  <a:gd name="T40" fmla="*/ 0 w 205"/>
                  <a:gd name="T41" fmla="*/ 73 h 132"/>
                  <a:gd name="T42" fmla="*/ 0 w 205"/>
                  <a:gd name="T43" fmla="*/ 59 h 132"/>
                  <a:gd name="T44" fmla="*/ 15 w 205"/>
                  <a:gd name="T45" fmla="*/ 29 h 132"/>
                  <a:gd name="T46" fmla="*/ 15 w 205"/>
                  <a:gd name="T47" fmla="*/ 15 h 132"/>
                  <a:gd name="T48" fmla="*/ 15 w 205"/>
                  <a:gd name="T49" fmla="*/ 15 h 132"/>
                  <a:gd name="T50" fmla="*/ 0 w 205"/>
                  <a:gd name="T51" fmla="*/ 0 h 132"/>
                  <a:gd name="T52" fmla="*/ 73 w 205"/>
                  <a:gd name="T53" fmla="*/ 0 h 132"/>
                  <a:gd name="T54" fmla="*/ 44 w 205"/>
                  <a:gd name="T55" fmla="*/ 15 h 132"/>
                  <a:gd name="T56" fmla="*/ 44 w 205"/>
                  <a:gd name="T57" fmla="*/ 15 h 132"/>
                  <a:gd name="T58" fmla="*/ 29 w 205"/>
                  <a:gd name="T59" fmla="*/ 29 h 132"/>
                  <a:gd name="T60" fmla="*/ 15 w 205"/>
                  <a:gd name="T61" fmla="*/ 44 h 132"/>
                  <a:gd name="T62" fmla="*/ 15 w 205"/>
                  <a:gd name="T63" fmla="*/ 73 h 132"/>
                  <a:gd name="T64" fmla="*/ 15 w 205"/>
                  <a:gd name="T65" fmla="*/ 88 h 132"/>
                  <a:gd name="T66" fmla="*/ 29 w 205"/>
                  <a:gd name="T67" fmla="*/ 103 h 132"/>
                  <a:gd name="T68" fmla="*/ 44 w 205"/>
                  <a:gd name="T69" fmla="*/ 103 h 132"/>
                  <a:gd name="T70" fmla="*/ 59 w 205"/>
                  <a:gd name="T71" fmla="*/ 103 h 132"/>
                  <a:gd name="T72" fmla="*/ 73 w 205"/>
                  <a:gd name="T73" fmla="*/ 88 h 132"/>
                  <a:gd name="T74" fmla="*/ 88 w 205"/>
                  <a:gd name="T75" fmla="*/ 59 h 132"/>
                  <a:gd name="T76" fmla="*/ 88 w 205"/>
                  <a:gd name="T77" fmla="*/ 44 h 132"/>
                  <a:gd name="T78" fmla="*/ 102 w 205"/>
                  <a:gd name="T79" fmla="*/ 29 h 132"/>
                  <a:gd name="T80" fmla="*/ 102 w 205"/>
                  <a:gd name="T81" fmla="*/ 15 h 132"/>
                  <a:gd name="T82" fmla="*/ 132 w 205"/>
                  <a:gd name="T83" fmla="*/ 0 h 132"/>
                  <a:gd name="T84" fmla="*/ 146 w 205"/>
                  <a:gd name="T85" fmla="*/ 0 h 132"/>
                  <a:gd name="T86" fmla="*/ 176 w 205"/>
                  <a:gd name="T87" fmla="*/ 0 h 132"/>
                  <a:gd name="T88" fmla="*/ 176 w 205"/>
                  <a:gd name="T89" fmla="*/ 15 h 132"/>
                  <a:gd name="T90" fmla="*/ 190 w 205"/>
                  <a:gd name="T91" fmla="*/ 29 h 132"/>
                  <a:gd name="T92" fmla="*/ 190 w 205"/>
                  <a:gd name="T93" fmla="*/ 44 h 132"/>
                  <a:gd name="T94" fmla="*/ 190 w 205"/>
                  <a:gd name="T95" fmla="*/ 59 h 132"/>
                  <a:gd name="T96" fmla="*/ 190 w 205"/>
                  <a:gd name="T97" fmla="*/ 73 h 132"/>
                  <a:gd name="T98" fmla="*/ 190 w 205"/>
                  <a:gd name="T99" fmla="*/ 88 h 132"/>
                  <a:gd name="T100" fmla="*/ 190 w 205"/>
                  <a:gd name="T101" fmla="*/ 103 h 132"/>
                  <a:gd name="T102" fmla="*/ 205 w 205"/>
                  <a:gd name="T103" fmla="*/ 103 h 1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5"/>
                  <a:gd name="T157" fmla="*/ 0 h 132"/>
                  <a:gd name="T158" fmla="*/ 205 w 205"/>
                  <a:gd name="T159" fmla="*/ 132 h 1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5" h="132">
                    <a:moveTo>
                      <a:pt x="205" y="117"/>
                    </a:moveTo>
                    <a:lnTo>
                      <a:pt x="146" y="117"/>
                    </a:lnTo>
                    <a:lnTo>
                      <a:pt x="161" y="103"/>
                    </a:lnTo>
                    <a:lnTo>
                      <a:pt x="176" y="103"/>
                    </a:lnTo>
                    <a:lnTo>
                      <a:pt x="176" y="88"/>
                    </a:lnTo>
                    <a:lnTo>
                      <a:pt x="190" y="73"/>
                    </a:lnTo>
                    <a:lnTo>
                      <a:pt x="190" y="59"/>
                    </a:lnTo>
                    <a:lnTo>
                      <a:pt x="190" y="44"/>
                    </a:lnTo>
                    <a:lnTo>
                      <a:pt x="176" y="29"/>
                    </a:lnTo>
                    <a:lnTo>
                      <a:pt x="161" y="29"/>
                    </a:lnTo>
                    <a:lnTo>
                      <a:pt x="146" y="29"/>
                    </a:lnTo>
                    <a:lnTo>
                      <a:pt x="132" y="44"/>
                    </a:lnTo>
                    <a:lnTo>
                      <a:pt x="132" y="73"/>
                    </a:lnTo>
                    <a:lnTo>
                      <a:pt x="117" y="88"/>
                    </a:lnTo>
                    <a:lnTo>
                      <a:pt x="117" y="103"/>
                    </a:lnTo>
                    <a:lnTo>
                      <a:pt x="102" y="103"/>
                    </a:lnTo>
                    <a:lnTo>
                      <a:pt x="102" y="117"/>
                    </a:lnTo>
                    <a:lnTo>
                      <a:pt x="88" y="132"/>
                    </a:lnTo>
                    <a:lnTo>
                      <a:pt x="73" y="132"/>
                    </a:lnTo>
                    <a:lnTo>
                      <a:pt x="59" y="132"/>
                    </a:lnTo>
                    <a:lnTo>
                      <a:pt x="44" y="132"/>
                    </a:lnTo>
                    <a:lnTo>
                      <a:pt x="29" y="132"/>
                    </a:lnTo>
                    <a:lnTo>
                      <a:pt x="29" y="117"/>
                    </a:lnTo>
                    <a:lnTo>
                      <a:pt x="15" y="117"/>
                    </a:lnTo>
                    <a:lnTo>
                      <a:pt x="15" y="103"/>
                    </a:lnTo>
                    <a:lnTo>
                      <a:pt x="15" y="88"/>
                    </a:lnTo>
                    <a:lnTo>
                      <a:pt x="0" y="73"/>
                    </a:lnTo>
                    <a:lnTo>
                      <a:pt x="0" y="59"/>
                    </a:lnTo>
                    <a:lnTo>
                      <a:pt x="15" y="29"/>
                    </a:lnTo>
                    <a:lnTo>
                      <a:pt x="15" y="15"/>
                    </a:lnTo>
                    <a:lnTo>
                      <a:pt x="0" y="0"/>
                    </a:lnTo>
                    <a:lnTo>
                      <a:pt x="73" y="0"/>
                    </a:lnTo>
                    <a:lnTo>
                      <a:pt x="59" y="15"/>
                    </a:lnTo>
                    <a:lnTo>
                      <a:pt x="44" y="15"/>
                    </a:lnTo>
                    <a:lnTo>
                      <a:pt x="29" y="29"/>
                    </a:lnTo>
                    <a:lnTo>
                      <a:pt x="29" y="44"/>
                    </a:lnTo>
                    <a:lnTo>
                      <a:pt x="15" y="44"/>
                    </a:lnTo>
                    <a:lnTo>
                      <a:pt x="15" y="59"/>
                    </a:lnTo>
                    <a:lnTo>
                      <a:pt x="15" y="73"/>
                    </a:lnTo>
                    <a:lnTo>
                      <a:pt x="15" y="88"/>
                    </a:lnTo>
                    <a:lnTo>
                      <a:pt x="29" y="88"/>
                    </a:lnTo>
                    <a:lnTo>
                      <a:pt x="29" y="103"/>
                    </a:lnTo>
                    <a:lnTo>
                      <a:pt x="44" y="103"/>
                    </a:lnTo>
                    <a:lnTo>
                      <a:pt x="59" y="103"/>
                    </a:lnTo>
                    <a:lnTo>
                      <a:pt x="73" y="88"/>
                    </a:lnTo>
                    <a:lnTo>
                      <a:pt x="73" y="73"/>
                    </a:lnTo>
                    <a:lnTo>
                      <a:pt x="88" y="59"/>
                    </a:lnTo>
                    <a:lnTo>
                      <a:pt x="88" y="44"/>
                    </a:lnTo>
                    <a:lnTo>
                      <a:pt x="88" y="29"/>
                    </a:lnTo>
                    <a:lnTo>
                      <a:pt x="102" y="29"/>
                    </a:lnTo>
                    <a:lnTo>
                      <a:pt x="102" y="15"/>
                    </a:lnTo>
                    <a:lnTo>
                      <a:pt x="117" y="0"/>
                    </a:lnTo>
                    <a:lnTo>
                      <a:pt x="132" y="0"/>
                    </a:lnTo>
                    <a:lnTo>
                      <a:pt x="146" y="0"/>
                    </a:lnTo>
                    <a:lnTo>
                      <a:pt x="161" y="0"/>
                    </a:lnTo>
                    <a:lnTo>
                      <a:pt x="176" y="0"/>
                    </a:lnTo>
                    <a:lnTo>
                      <a:pt x="176" y="15"/>
                    </a:lnTo>
                    <a:lnTo>
                      <a:pt x="190" y="15"/>
                    </a:lnTo>
                    <a:lnTo>
                      <a:pt x="190" y="29"/>
                    </a:lnTo>
                    <a:lnTo>
                      <a:pt x="190" y="44"/>
                    </a:lnTo>
                    <a:lnTo>
                      <a:pt x="190" y="59"/>
                    </a:lnTo>
                    <a:lnTo>
                      <a:pt x="190" y="73"/>
                    </a:lnTo>
                    <a:lnTo>
                      <a:pt x="190" y="88"/>
                    </a:lnTo>
                    <a:lnTo>
                      <a:pt x="190" y="103"/>
                    </a:lnTo>
                    <a:lnTo>
                      <a:pt x="205" y="103"/>
                    </a:lnTo>
                    <a:lnTo>
                      <a:pt x="205" y="117"/>
                    </a:lnTo>
                    <a:close/>
                  </a:path>
                </a:pathLst>
              </a:custGeom>
              <a:solidFill>
                <a:srgbClr val="000000"/>
              </a:solidFill>
              <a:ln w="9525">
                <a:noFill/>
                <a:round/>
                <a:headEnd/>
                <a:tailEnd/>
              </a:ln>
            </p:spPr>
            <p:txBody>
              <a:bodyPr/>
              <a:lstStyle/>
              <a:p>
                <a:endParaRPr lang="en-US"/>
              </a:p>
            </p:txBody>
          </p:sp>
          <p:sp>
            <p:nvSpPr>
              <p:cNvPr id="30735" name="Freeform 72"/>
              <p:cNvSpPr>
                <a:spLocks/>
              </p:cNvSpPr>
              <p:nvPr/>
            </p:nvSpPr>
            <p:spPr bwMode="auto">
              <a:xfrm>
                <a:off x="3470" y="3575"/>
                <a:ext cx="205" cy="205"/>
              </a:xfrm>
              <a:custGeom>
                <a:avLst/>
                <a:gdLst>
                  <a:gd name="T0" fmla="*/ 147 w 205"/>
                  <a:gd name="T1" fmla="*/ 190 h 205"/>
                  <a:gd name="T2" fmla="*/ 132 w 205"/>
                  <a:gd name="T3" fmla="*/ 176 h 205"/>
                  <a:gd name="T4" fmla="*/ 161 w 205"/>
                  <a:gd name="T5" fmla="*/ 161 h 205"/>
                  <a:gd name="T6" fmla="*/ 176 w 205"/>
                  <a:gd name="T7" fmla="*/ 146 h 205"/>
                  <a:gd name="T8" fmla="*/ 176 w 205"/>
                  <a:gd name="T9" fmla="*/ 132 h 205"/>
                  <a:gd name="T10" fmla="*/ 176 w 205"/>
                  <a:gd name="T11" fmla="*/ 117 h 205"/>
                  <a:gd name="T12" fmla="*/ 176 w 205"/>
                  <a:gd name="T13" fmla="*/ 102 h 205"/>
                  <a:gd name="T14" fmla="*/ 161 w 205"/>
                  <a:gd name="T15" fmla="*/ 88 h 205"/>
                  <a:gd name="T16" fmla="*/ 147 w 205"/>
                  <a:gd name="T17" fmla="*/ 59 h 205"/>
                  <a:gd name="T18" fmla="*/ 132 w 205"/>
                  <a:gd name="T19" fmla="*/ 59 h 205"/>
                  <a:gd name="T20" fmla="*/ 88 w 205"/>
                  <a:gd name="T21" fmla="*/ 59 h 205"/>
                  <a:gd name="T22" fmla="*/ 44 w 205"/>
                  <a:gd name="T23" fmla="*/ 73 h 205"/>
                  <a:gd name="T24" fmla="*/ 30 w 205"/>
                  <a:gd name="T25" fmla="*/ 88 h 205"/>
                  <a:gd name="T26" fmla="*/ 15 w 205"/>
                  <a:gd name="T27" fmla="*/ 102 h 205"/>
                  <a:gd name="T28" fmla="*/ 15 w 205"/>
                  <a:gd name="T29" fmla="*/ 132 h 205"/>
                  <a:gd name="T30" fmla="*/ 15 w 205"/>
                  <a:gd name="T31" fmla="*/ 146 h 205"/>
                  <a:gd name="T32" fmla="*/ 30 w 205"/>
                  <a:gd name="T33" fmla="*/ 161 h 205"/>
                  <a:gd name="T34" fmla="*/ 44 w 205"/>
                  <a:gd name="T35" fmla="*/ 190 h 205"/>
                  <a:gd name="T36" fmla="*/ 59 w 205"/>
                  <a:gd name="T37" fmla="*/ 190 h 205"/>
                  <a:gd name="T38" fmla="*/ 30 w 205"/>
                  <a:gd name="T39" fmla="*/ 190 h 205"/>
                  <a:gd name="T40" fmla="*/ 15 w 205"/>
                  <a:gd name="T41" fmla="*/ 176 h 205"/>
                  <a:gd name="T42" fmla="*/ 0 w 205"/>
                  <a:gd name="T43" fmla="*/ 146 h 205"/>
                  <a:gd name="T44" fmla="*/ 0 w 205"/>
                  <a:gd name="T45" fmla="*/ 132 h 205"/>
                  <a:gd name="T46" fmla="*/ 0 w 205"/>
                  <a:gd name="T47" fmla="*/ 102 h 205"/>
                  <a:gd name="T48" fmla="*/ 0 w 205"/>
                  <a:gd name="T49" fmla="*/ 88 h 205"/>
                  <a:gd name="T50" fmla="*/ 0 w 205"/>
                  <a:gd name="T51" fmla="*/ 73 h 205"/>
                  <a:gd name="T52" fmla="*/ 15 w 205"/>
                  <a:gd name="T53" fmla="*/ 44 h 205"/>
                  <a:gd name="T54" fmla="*/ 30 w 205"/>
                  <a:gd name="T55" fmla="*/ 29 h 205"/>
                  <a:gd name="T56" fmla="*/ 44 w 205"/>
                  <a:gd name="T57" fmla="*/ 15 h 205"/>
                  <a:gd name="T58" fmla="*/ 73 w 205"/>
                  <a:gd name="T59" fmla="*/ 0 h 205"/>
                  <a:gd name="T60" fmla="*/ 117 w 205"/>
                  <a:gd name="T61" fmla="*/ 15 h 205"/>
                  <a:gd name="T62" fmla="*/ 132 w 205"/>
                  <a:gd name="T63" fmla="*/ 15 h 205"/>
                  <a:gd name="T64" fmla="*/ 161 w 205"/>
                  <a:gd name="T65" fmla="*/ 44 h 205"/>
                  <a:gd name="T66" fmla="*/ 176 w 205"/>
                  <a:gd name="T67" fmla="*/ 59 h 205"/>
                  <a:gd name="T68" fmla="*/ 176 w 205"/>
                  <a:gd name="T69" fmla="*/ 73 h 205"/>
                  <a:gd name="T70" fmla="*/ 191 w 205"/>
                  <a:gd name="T71" fmla="*/ 102 h 205"/>
                  <a:gd name="T72" fmla="*/ 191 w 205"/>
                  <a:gd name="T73" fmla="*/ 117 h 205"/>
                  <a:gd name="T74" fmla="*/ 191 w 205"/>
                  <a:gd name="T75" fmla="*/ 132 h 205"/>
                  <a:gd name="T76" fmla="*/ 191 w 205"/>
                  <a:gd name="T77" fmla="*/ 146 h 205"/>
                  <a:gd name="T78" fmla="*/ 191 w 205"/>
                  <a:gd name="T79" fmla="*/ 161 h 205"/>
                  <a:gd name="T80" fmla="*/ 205 w 205"/>
                  <a:gd name="T81" fmla="*/ 161 h 2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205"/>
                  <a:gd name="T125" fmla="*/ 205 w 205"/>
                  <a:gd name="T126" fmla="*/ 205 h 2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205">
                    <a:moveTo>
                      <a:pt x="205" y="176"/>
                    </a:moveTo>
                    <a:lnTo>
                      <a:pt x="147" y="190"/>
                    </a:lnTo>
                    <a:lnTo>
                      <a:pt x="132" y="176"/>
                    </a:lnTo>
                    <a:lnTo>
                      <a:pt x="147" y="176"/>
                    </a:lnTo>
                    <a:lnTo>
                      <a:pt x="161" y="161"/>
                    </a:lnTo>
                    <a:lnTo>
                      <a:pt x="176" y="146"/>
                    </a:lnTo>
                    <a:lnTo>
                      <a:pt x="176" y="132"/>
                    </a:lnTo>
                    <a:lnTo>
                      <a:pt x="176" y="117"/>
                    </a:lnTo>
                    <a:lnTo>
                      <a:pt x="176" y="102"/>
                    </a:lnTo>
                    <a:lnTo>
                      <a:pt x="176" y="88"/>
                    </a:lnTo>
                    <a:lnTo>
                      <a:pt x="161" y="88"/>
                    </a:lnTo>
                    <a:lnTo>
                      <a:pt x="161" y="73"/>
                    </a:lnTo>
                    <a:lnTo>
                      <a:pt x="147" y="59"/>
                    </a:lnTo>
                    <a:lnTo>
                      <a:pt x="132" y="59"/>
                    </a:lnTo>
                    <a:lnTo>
                      <a:pt x="117" y="59"/>
                    </a:lnTo>
                    <a:lnTo>
                      <a:pt x="88" y="59"/>
                    </a:lnTo>
                    <a:lnTo>
                      <a:pt x="59" y="59"/>
                    </a:lnTo>
                    <a:lnTo>
                      <a:pt x="44" y="73"/>
                    </a:lnTo>
                    <a:lnTo>
                      <a:pt x="30" y="73"/>
                    </a:lnTo>
                    <a:lnTo>
                      <a:pt x="30" y="88"/>
                    </a:lnTo>
                    <a:lnTo>
                      <a:pt x="15" y="88"/>
                    </a:lnTo>
                    <a:lnTo>
                      <a:pt x="15" y="102"/>
                    </a:lnTo>
                    <a:lnTo>
                      <a:pt x="15" y="117"/>
                    </a:lnTo>
                    <a:lnTo>
                      <a:pt x="15" y="132"/>
                    </a:lnTo>
                    <a:lnTo>
                      <a:pt x="15" y="146"/>
                    </a:lnTo>
                    <a:lnTo>
                      <a:pt x="15" y="161"/>
                    </a:lnTo>
                    <a:lnTo>
                      <a:pt x="30" y="161"/>
                    </a:lnTo>
                    <a:lnTo>
                      <a:pt x="30" y="176"/>
                    </a:lnTo>
                    <a:lnTo>
                      <a:pt x="44" y="190"/>
                    </a:lnTo>
                    <a:lnTo>
                      <a:pt x="59" y="190"/>
                    </a:lnTo>
                    <a:lnTo>
                      <a:pt x="44" y="205"/>
                    </a:lnTo>
                    <a:lnTo>
                      <a:pt x="30" y="190"/>
                    </a:lnTo>
                    <a:lnTo>
                      <a:pt x="15" y="176"/>
                    </a:lnTo>
                    <a:lnTo>
                      <a:pt x="0" y="146"/>
                    </a:lnTo>
                    <a:lnTo>
                      <a:pt x="0" y="132"/>
                    </a:lnTo>
                    <a:lnTo>
                      <a:pt x="0" y="102"/>
                    </a:lnTo>
                    <a:lnTo>
                      <a:pt x="0" y="88"/>
                    </a:lnTo>
                    <a:lnTo>
                      <a:pt x="0" y="73"/>
                    </a:lnTo>
                    <a:lnTo>
                      <a:pt x="15" y="44"/>
                    </a:lnTo>
                    <a:lnTo>
                      <a:pt x="30" y="29"/>
                    </a:lnTo>
                    <a:lnTo>
                      <a:pt x="30" y="15"/>
                    </a:lnTo>
                    <a:lnTo>
                      <a:pt x="44" y="15"/>
                    </a:lnTo>
                    <a:lnTo>
                      <a:pt x="73" y="0"/>
                    </a:lnTo>
                    <a:lnTo>
                      <a:pt x="103" y="0"/>
                    </a:lnTo>
                    <a:lnTo>
                      <a:pt x="117" y="15"/>
                    </a:lnTo>
                    <a:lnTo>
                      <a:pt x="132" y="15"/>
                    </a:lnTo>
                    <a:lnTo>
                      <a:pt x="147" y="29"/>
                    </a:lnTo>
                    <a:lnTo>
                      <a:pt x="161" y="44"/>
                    </a:lnTo>
                    <a:lnTo>
                      <a:pt x="176" y="59"/>
                    </a:lnTo>
                    <a:lnTo>
                      <a:pt x="176" y="73"/>
                    </a:lnTo>
                    <a:lnTo>
                      <a:pt x="191" y="102"/>
                    </a:lnTo>
                    <a:lnTo>
                      <a:pt x="191" y="117"/>
                    </a:lnTo>
                    <a:lnTo>
                      <a:pt x="191" y="132"/>
                    </a:lnTo>
                    <a:lnTo>
                      <a:pt x="191" y="146"/>
                    </a:lnTo>
                    <a:lnTo>
                      <a:pt x="191" y="161"/>
                    </a:lnTo>
                    <a:lnTo>
                      <a:pt x="205" y="161"/>
                    </a:lnTo>
                    <a:lnTo>
                      <a:pt x="205" y="176"/>
                    </a:lnTo>
                    <a:close/>
                  </a:path>
                </a:pathLst>
              </a:custGeom>
              <a:solidFill>
                <a:srgbClr val="000000"/>
              </a:solidFill>
              <a:ln w="9525">
                <a:noFill/>
                <a:round/>
                <a:headEnd/>
                <a:tailEnd/>
              </a:ln>
            </p:spPr>
            <p:txBody>
              <a:bodyPr/>
              <a:lstStyle/>
              <a:p>
                <a:endParaRPr lang="en-US"/>
              </a:p>
            </p:txBody>
          </p:sp>
          <p:sp>
            <p:nvSpPr>
              <p:cNvPr id="30736" name="Freeform 73"/>
              <p:cNvSpPr>
                <a:spLocks/>
              </p:cNvSpPr>
              <p:nvPr/>
            </p:nvSpPr>
            <p:spPr bwMode="auto">
              <a:xfrm>
                <a:off x="3485" y="3736"/>
                <a:ext cx="205" cy="147"/>
              </a:xfrm>
              <a:custGeom>
                <a:avLst/>
                <a:gdLst>
                  <a:gd name="T0" fmla="*/ 29 w 205"/>
                  <a:gd name="T1" fmla="*/ 147 h 147"/>
                  <a:gd name="T2" fmla="*/ 29 w 205"/>
                  <a:gd name="T3" fmla="*/ 147 h 147"/>
                  <a:gd name="T4" fmla="*/ 15 w 205"/>
                  <a:gd name="T5" fmla="*/ 132 h 147"/>
                  <a:gd name="T6" fmla="*/ 15 w 205"/>
                  <a:gd name="T7" fmla="*/ 103 h 147"/>
                  <a:gd name="T8" fmla="*/ 15 w 205"/>
                  <a:gd name="T9" fmla="*/ 88 h 147"/>
                  <a:gd name="T10" fmla="*/ 0 w 205"/>
                  <a:gd name="T11" fmla="*/ 73 h 147"/>
                  <a:gd name="T12" fmla="*/ 0 w 205"/>
                  <a:gd name="T13" fmla="*/ 44 h 147"/>
                  <a:gd name="T14" fmla="*/ 0 w 205"/>
                  <a:gd name="T15" fmla="*/ 44 h 147"/>
                  <a:gd name="T16" fmla="*/ 0 w 205"/>
                  <a:gd name="T17" fmla="*/ 44 h 147"/>
                  <a:gd name="T18" fmla="*/ 0 w 205"/>
                  <a:gd name="T19" fmla="*/ 44 h 147"/>
                  <a:gd name="T20" fmla="*/ 0 w 205"/>
                  <a:gd name="T21" fmla="*/ 44 h 147"/>
                  <a:gd name="T22" fmla="*/ 15 w 205"/>
                  <a:gd name="T23" fmla="*/ 44 h 147"/>
                  <a:gd name="T24" fmla="*/ 15 w 205"/>
                  <a:gd name="T25" fmla="*/ 59 h 147"/>
                  <a:gd name="T26" fmla="*/ 15 w 205"/>
                  <a:gd name="T27" fmla="*/ 59 h 147"/>
                  <a:gd name="T28" fmla="*/ 44 w 205"/>
                  <a:gd name="T29" fmla="*/ 59 h 147"/>
                  <a:gd name="T30" fmla="*/ 161 w 205"/>
                  <a:gd name="T31" fmla="*/ 29 h 147"/>
                  <a:gd name="T32" fmla="*/ 176 w 205"/>
                  <a:gd name="T33" fmla="*/ 29 h 147"/>
                  <a:gd name="T34" fmla="*/ 176 w 205"/>
                  <a:gd name="T35" fmla="*/ 15 h 147"/>
                  <a:gd name="T36" fmla="*/ 176 w 205"/>
                  <a:gd name="T37" fmla="*/ 15 h 147"/>
                  <a:gd name="T38" fmla="*/ 176 w 205"/>
                  <a:gd name="T39" fmla="*/ 15 h 147"/>
                  <a:gd name="T40" fmla="*/ 176 w 205"/>
                  <a:gd name="T41" fmla="*/ 0 h 147"/>
                  <a:gd name="T42" fmla="*/ 176 w 205"/>
                  <a:gd name="T43" fmla="*/ 0 h 147"/>
                  <a:gd name="T44" fmla="*/ 176 w 205"/>
                  <a:gd name="T45" fmla="*/ 0 h 147"/>
                  <a:gd name="T46" fmla="*/ 176 w 205"/>
                  <a:gd name="T47" fmla="*/ 15 h 147"/>
                  <a:gd name="T48" fmla="*/ 190 w 205"/>
                  <a:gd name="T49" fmla="*/ 29 h 147"/>
                  <a:gd name="T50" fmla="*/ 190 w 205"/>
                  <a:gd name="T51" fmla="*/ 44 h 147"/>
                  <a:gd name="T52" fmla="*/ 190 w 205"/>
                  <a:gd name="T53" fmla="*/ 59 h 147"/>
                  <a:gd name="T54" fmla="*/ 205 w 205"/>
                  <a:gd name="T55" fmla="*/ 73 h 147"/>
                  <a:gd name="T56" fmla="*/ 205 w 205"/>
                  <a:gd name="T57" fmla="*/ 88 h 147"/>
                  <a:gd name="T58" fmla="*/ 205 w 205"/>
                  <a:gd name="T59" fmla="*/ 88 h 147"/>
                  <a:gd name="T60" fmla="*/ 205 w 205"/>
                  <a:gd name="T61" fmla="*/ 88 h 147"/>
                  <a:gd name="T62" fmla="*/ 190 w 205"/>
                  <a:gd name="T63" fmla="*/ 88 h 147"/>
                  <a:gd name="T64" fmla="*/ 190 w 205"/>
                  <a:gd name="T65" fmla="*/ 73 h 147"/>
                  <a:gd name="T66" fmla="*/ 190 w 205"/>
                  <a:gd name="T67" fmla="*/ 73 h 147"/>
                  <a:gd name="T68" fmla="*/ 190 w 205"/>
                  <a:gd name="T69" fmla="*/ 73 h 147"/>
                  <a:gd name="T70" fmla="*/ 161 w 205"/>
                  <a:gd name="T71" fmla="*/ 73 h 147"/>
                  <a:gd name="T72" fmla="*/ 44 w 205"/>
                  <a:gd name="T73" fmla="*/ 103 h 147"/>
                  <a:gd name="T74" fmla="*/ 29 w 205"/>
                  <a:gd name="T75" fmla="*/ 117 h 147"/>
                  <a:gd name="T76" fmla="*/ 29 w 205"/>
                  <a:gd name="T77" fmla="*/ 117 h 147"/>
                  <a:gd name="T78" fmla="*/ 29 w 205"/>
                  <a:gd name="T79" fmla="*/ 117 h 147"/>
                  <a:gd name="T80" fmla="*/ 29 w 205"/>
                  <a:gd name="T81" fmla="*/ 132 h 147"/>
                  <a:gd name="T82" fmla="*/ 29 w 205"/>
                  <a:gd name="T83" fmla="*/ 132 h 147"/>
                  <a:gd name="T84" fmla="*/ 29 w 205"/>
                  <a:gd name="T85" fmla="*/ 147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5"/>
                  <a:gd name="T130" fmla="*/ 0 h 147"/>
                  <a:gd name="T131" fmla="*/ 205 w 205"/>
                  <a:gd name="T132" fmla="*/ 147 h 1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5" h="147">
                    <a:moveTo>
                      <a:pt x="29" y="147"/>
                    </a:moveTo>
                    <a:lnTo>
                      <a:pt x="29" y="147"/>
                    </a:lnTo>
                    <a:lnTo>
                      <a:pt x="15" y="132"/>
                    </a:lnTo>
                    <a:lnTo>
                      <a:pt x="15" y="103"/>
                    </a:lnTo>
                    <a:lnTo>
                      <a:pt x="15" y="88"/>
                    </a:lnTo>
                    <a:lnTo>
                      <a:pt x="0" y="73"/>
                    </a:lnTo>
                    <a:lnTo>
                      <a:pt x="0" y="44"/>
                    </a:lnTo>
                    <a:lnTo>
                      <a:pt x="15" y="44"/>
                    </a:lnTo>
                    <a:lnTo>
                      <a:pt x="15" y="59"/>
                    </a:lnTo>
                    <a:lnTo>
                      <a:pt x="44" y="59"/>
                    </a:lnTo>
                    <a:lnTo>
                      <a:pt x="161" y="29"/>
                    </a:lnTo>
                    <a:lnTo>
                      <a:pt x="176" y="29"/>
                    </a:lnTo>
                    <a:lnTo>
                      <a:pt x="176" y="15"/>
                    </a:lnTo>
                    <a:lnTo>
                      <a:pt x="176" y="0"/>
                    </a:lnTo>
                    <a:lnTo>
                      <a:pt x="176" y="15"/>
                    </a:lnTo>
                    <a:lnTo>
                      <a:pt x="190" y="29"/>
                    </a:lnTo>
                    <a:lnTo>
                      <a:pt x="190" y="44"/>
                    </a:lnTo>
                    <a:lnTo>
                      <a:pt x="190" y="59"/>
                    </a:lnTo>
                    <a:lnTo>
                      <a:pt x="205" y="73"/>
                    </a:lnTo>
                    <a:lnTo>
                      <a:pt x="205" y="88"/>
                    </a:lnTo>
                    <a:lnTo>
                      <a:pt x="190" y="88"/>
                    </a:lnTo>
                    <a:lnTo>
                      <a:pt x="190" y="73"/>
                    </a:lnTo>
                    <a:lnTo>
                      <a:pt x="161" y="73"/>
                    </a:lnTo>
                    <a:lnTo>
                      <a:pt x="44" y="103"/>
                    </a:lnTo>
                    <a:lnTo>
                      <a:pt x="29" y="117"/>
                    </a:lnTo>
                    <a:lnTo>
                      <a:pt x="29" y="132"/>
                    </a:lnTo>
                    <a:lnTo>
                      <a:pt x="29" y="147"/>
                    </a:lnTo>
                    <a:close/>
                  </a:path>
                </a:pathLst>
              </a:custGeom>
              <a:solidFill>
                <a:srgbClr val="000000"/>
              </a:solidFill>
              <a:ln w="9525">
                <a:noFill/>
                <a:round/>
                <a:headEnd/>
                <a:tailEnd/>
              </a:ln>
            </p:spPr>
            <p:txBody>
              <a:bodyPr/>
              <a:lstStyle/>
              <a:p>
                <a:endParaRPr lang="en-US"/>
              </a:p>
            </p:txBody>
          </p:sp>
          <p:sp>
            <p:nvSpPr>
              <p:cNvPr id="30737" name="Freeform 74"/>
              <p:cNvSpPr>
                <a:spLocks/>
              </p:cNvSpPr>
              <p:nvPr/>
            </p:nvSpPr>
            <p:spPr bwMode="auto">
              <a:xfrm>
                <a:off x="3514" y="3824"/>
                <a:ext cx="220" cy="220"/>
              </a:xfrm>
              <a:custGeom>
                <a:avLst/>
                <a:gdLst>
                  <a:gd name="T0" fmla="*/ 117 w 220"/>
                  <a:gd name="T1" fmla="*/ 103 h 220"/>
                  <a:gd name="T2" fmla="*/ 117 w 220"/>
                  <a:gd name="T3" fmla="*/ 103 h 220"/>
                  <a:gd name="T4" fmla="*/ 132 w 220"/>
                  <a:gd name="T5" fmla="*/ 117 h 220"/>
                  <a:gd name="T6" fmla="*/ 147 w 220"/>
                  <a:gd name="T7" fmla="*/ 117 h 220"/>
                  <a:gd name="T8" fmla="*/ 176 w 220"/>
                  <a:gd name="T9" fmla="*/ 132 h 220"/>
                  <a:gd name="T10" fmla="*/ 73 w 220"/>
                  <a:gd name="T11" fmla="*/ 161 h 220"/>
                  <a:gd name="T12" fmla="*/ 73 w 220"/>
                  <a:gd name="T13" fmla="*/ 161 h 220"/>
                  <a:gd name="T14" fmla="*/ 103 w 220"/>
                  <a:gd name="T15" fmla="*/ 132 h 220"/>
                  <a:gd name="T16" fmla="*/ 103 w 220"/>
                  <a:gd name="T17" fmla="*/ 132 h 220"/>
                  <a:gd name="T18" fmla="*/ 103 w 220"/>
                  <a:gd name="T19" fmla="*/ 117 h 220"/>
                  <a:gd name="T20" fmla="*/ 103 w 220"/>
                  <a:gd name="T21" fmla="*/ 103 h 220"/>
                  <a:gd name="T22" fmla="*/ 44 w 220"/>
                  <a:gd name="T23" fmla="*/ 117 h 220"/>
                  <a:gd name="T24" fmla="*/ 29 w 220"/>
                  <a:gd name="T25" fmla="*/ 132 h 220"/>
                  <a:gd name="T26" fmla="*/ 44 w 220"/>
                  <a:gd name="T27" fmla="*/ 146 h 220"/>
                  <a:gd name="T28" fmla="*/ 44 w 220"/>
                  <a:gd name="T29" fmla="*/ 161 h 220"/>
                  <a:gd name="T30" fmla="*/ 59 w 220"/>
                  <a:gd name="T31" fmla="*/ 176 h 220"/>
                  <a:gd name="T32" fmla="*/ 59 w 220"/>
                  <a:gd name="T33" fmla="*/ 190 h 220"/>
                  <a:gd name="T34" fmla="*/ 88 w 220"/>
                  <a:gd name="T35" fmla="*/ 205 h 220"/>
                  <a:gd name="T36" fmla="*/ 117 w 220"/>
                  <a:gd name="T37" fmla="*/ 205 h 220"/>
                  <a:gd name="T38" fmla="*/ 117 w 220"/>
                  <a:gd name="T39" fmla="*/ 205 h 220"/>
                  <a:gd name="T40" fmla="*/ 59 w 220"/>
                  <a:gd name="T41" fmla="*/ 220 h 220"/>
                  <a:gd name="T42" fmla="*/ 44 w 220"/>
                  <a:gd name="T43" fmla="*/ 190 h 220"/>
                  <a:gd name="T44" fmla="*/ 29 w 220"/>
                  <a:gd name="T45" fmla="*/ 161 h 220"/>
                  <a:gd name="T46" fmla="*/ 15 w 220"/>
                  <a:gd name="T47" fmla="*/ 117 h 220"/>
                  <a:gd name="T48" fmla="*/ 0 w 220"/>
                  <a:gd name="T49" fmla="*/ 73 h 220"/>
                  <a:gd name="T50" fmla="*/ 0 w 220"/>
                  <a:gd name="T51" fmla="*/ 44 h 220"/>
                  <a:gd name="T52" fmla="*/ 0 w 220"/>
                  <a:gd name="T53" fmla="*/ 59 h 220"/>
                  <a:gd name="T54" fmla="*/ 15 w 220"/>
                  <a:gd name="T55" fmla="*/ 73 h 220"/>
                  <a:gd name="T56" fmla="*/ 15 w 220"/>
                  <a:gd name="T57" fmla="*/ 73 h 220"/>
                  <a:gd name="T58" fmla="*/ 147 w 220"/>
                  <a:gd name="T59" fmla="*/ 29 h 220"/>
                  <a:gd name="T60" fmla="*/ 161 w 220"/>
                  <a:gd name="T61" fmla="*/ 29 h 220"/>
                  <a:gd name="T62" fmla="*/ 176 w 220"/>
                  <a:gd name="T63" fmla="*/ 15 h 220"/>
                  <a:gd name="T64" fmla="*/ 161 w 220"/>
                  <a:gd name="T65" fmla="*/ 0 h 220"/>
                  <a:gd name="T66" fmla="*/ 176 w 220"/>
                  <a:gd name="T67" fmla="*/ 0 h 220"/>
                  <a:gd name="T68" fmla="*/ 191 w 220"/>
                  <a:gd name="T69" fmla="*/ 44 h 220"/>
                  <a:gd name="T70" fmla="*/ 191 w 220"/>
                  <a:gd name="T71" fmla="*/ 73 h 220"/>
                  <a:gd name="T72" fmla="*/ 205 w 220"/>
                  <a:gd name="T73" fmla="*/ 117 h 220"/>
                  <a:gd name="T74" fmla="*/ 220 w 220"/>
                  <a:gd name="T75" fmla="*/ 146 h 220"/>
                  <a:gd name="T76" fmla="*/ 176 w 220"/>
                  <a:gd name="T77" fmla="*/ 176 h 220"/>
                  <a:gd name="T78" fmla="*/ 176 w 220"/>
                  <a:gd name="T79" fmla="*/ 161 h 220"/>
                  <a:gd name="T80" fmla="*/ 191 w 220"/>
                  <a:gd name="T81" fmla="*/ 146 h 220"/>
                  <a:gd name="T82" fmla="*/ 191 w 220"/>
                  <a:gd name="T83" fmla="*/ 132 h 220"/>
                  <a:gd name="T84" fmla="*/ 191 w 220"/>
                  <a:gd name="T85" fmla="*/ 117 h 220"/>
                  <a:gd name="T86" fmla="*/ 191 w 220"/>
                  <a:gd name="T87" fmla="*/ 103 h 220"/>
                  <a:gd name="T88" fmla="*/ 191 w 220"/>
                  <a:gd name="T89" fmla="*/ 73 h 2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0"/>
                  <a:gd name="T136" fmla="*/ 0 h 220"/>
                  <a:gd name="T137" fmla="*/ 220 w 220"/>
                  <a:gd name="T138" fmla="*/ 220 h 2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0" h="220">
                    <a:moveTo>
                      <a:pt x="191" y="73"/>
                    </a:moveTo>
                    <a:lnTo>
                      <a:pt x="117" y="103"/>
                    </a:lnTo>
                    <a:lnTo>
                      <a:pt x="117" y="117"/>
                    </a:lnTo>
                    <a:lnTo>
                      <a:pt x="132" y="117"/>
                    </a:lnTo>
                    <a:lnTo>
                      <a:pt x="147" y="117"/>
                    </a:lnTo>
                    <a:lnTo>
                      <a:pt x="161" y="117"/>
                    </a:lnTo>
                    <a:lnTo>
                      <a:pt x="176" y="132"/>
                    </a:lnTo>
                    <a:lnTo>
                      <a:pt x="73" y="161"/>
                    </a:lnTo>
                    <a:lnTo>
                      <a:pt x="88" y="146"/>
                    </a:lnTo>
                    <a:lnTo>
                      <a:pt x="103" y="132"/>
                    </a:lnTo>
                    <a:lnTo>
                      <a:pt x="103" y="117"/>
                    </a:lnTo>
                    <a:lnTo>
                      <a:pt x="103" y="103"/>
                    </a:lnTo>
                    <a:lnTo>
                      <a:pt x="59" y="117"/>
                    </a:lnTo>
                    <a:lnTo>
                      <a:pt x="44" y="117"/>
                    </a:lnTo>
                    <a:lnTo>
                      <a:pt x="29" y="132"/>
                    </a:lnTo>
                    <a:lnTo>
                      <a:pt x="29" y="146"/>
                    </a:lnTo>
                    <a:lnTo>
                      <a:pt x="44" y="146"/>
                    </a:lnTo>
                    <a:lnTo>
                      <a:pt x="44" y="161"/>
                    </a:lnTo>
                    <a:lnTo>
                      <a:pt x="44" y="176"/>
                    </a:lnTo>
                    <a:lnTo>
                      <a:pt x="59" y="176"/>
                    </a:lnTo>
                    <a:lnTo>
                      <a:pt x="59" y="190"/>
                    </a:lnTo>
                    <a:lnTo>
                      <a:pt x="73" y="190"/>
                    </a:lnTo>
                    <a:lnTo>
                      <a:pt x="88" y="205"/>
                    </a:lnTo>
                    <a:lnTo>
                      <a:pt x="117" y="205"/>
                    </a:lnTo>
                    <a:lnTo>
                      <a:pt x="59" y="220"/>
                    </a:lnTo>
                    <a:lnTo>
                      <a:pt x="44" y="190"/>
                    </a:lnTo>
                    <a:lnTo>
                      <a:pt x="44" y="176"/>
                    </a:lnTo>
                    <a:lnTo>
                      <a:pt x="29" y="161"/>
                    </a:lnTo>
                    <a:lnTo>
                      <a:pt x="29" y="132"/>
                    </a:lnTo>
                    <a:lnTo>
                      <a:pt x="15" y="117"/>
                    </a:lnTo>
                    <a:lnTo>
                      <a:pt x="15" y="103"/>
                    </a:lnTo>
                    <a:lnTo>
                      <a:pt x="0" y="73"/>
                    </a:lnTo>
                    <a:lnTo>
                      <a:pt x="0" y="59"/>
                    </a:lnTo>
                    <a:lnTo>
                      <a:pt x="0" y="44"/>
                    </a:lnTo>
                    <a:lnTo>
                      <a:pt x="0" y="59"/>
                    </a:lnTo>
                    <a:lnTo>
                      <a:pt x="15" y="73"/>
                    </a:lnTo>
                    <a:lnTo>
                      <a:pt x="29" y="73"/>
                    </a:lnTo>
                    <a:lnTo>
                      <a:pt x="147" y="29"/>
                    </a:lnTo>
                    <a:lnTo>
                      <a:pt x="161" y="29"/>
                    </a:lnTo>
                    <a:lnTo>
                      <a:pt x="176" y="29"/>
                    </a:lnTo>
                    <a:lnTo>
                      <a:pt x="176" y="15"/>
                    </a:lnTo>
                    <a:lnTo>
                      <a:pt x="161" y="0"/>
                    </a:lnTo>
                    <a:lnTo>
                      <a:pt x="176" y="0"/>
                    </a:lnTo>
                    <a:lnTo>
                      <a:pt x="176" y="29"/>
                    </a:lnTo>
                    <a:lnTo>
                      <a:pt x="191" y="44"/>
                    </a:lnTo>
                    <a:lnTo>
                      <a:pt x="191" y="59"/>
                    </a:lnTo>
                    <a:lnTo>
                      <a:pt x="191" y="73"/>
                    </a:lnTo>
                    <a:lnTo>
                      <a:pt x="205" y="88"/>
                    </a:lnTo>
                    <a:lnTo>
                      <a:pt x="205" y="117"/>
                    </a:lnTo>
                    <a:lnTo>
                      <a:pt x="220" y="132"/>
                    </a:lnTo>
                    <a:lnTo>
                      <a:pt x="220" y="146"/>
                    </a:lnTo>
                    <a:lnTo>
                      <a:pt x="176" y="176"/>
                    </a:lnTo>
                    <a:lnTo>
                      <a:pt x="176" y="161"/>
                    </a:lnTo>
                    <a:lnTo>
                      <a:pt x="191" y="146"/>
                    </a:lnTo>
                    <a:lnTo>
                      <a:pt x="191" y="132"/>
                    </a:lnTo>
                    <a:lnTo>
                      <a:pt x="205" y="117"/>
                    </a:lnTo>
                    <a:lnTo>
                      <a:pt x="191" y="117"/>
                    </a:lnTo>
                    <a:lnTo>
                      <a:pt x="191" y="103"/>
                    </a:lnTo>
                    <a:lnTo>
                      <a:pt x="191" y="88"/>
                    </a:lnTo>
                    <a:lnTo>
                      <a:pt x="191" y="73"/>
                    </a:lnTo>
                    <a:close/>
                  </a:path>
                </a:pathLst>
              </a:custGeom>
              <a:solidFill>
                <a:srgbClr val="000000"/>
              </a:solidFill>
              <a:ln w="9525">
                <a:noFill/>
                <a:round/>
                <a:headEnd/>
                <a:tailEnd/>
              </a:ln>
            </p:spPr>
            <p:txBody>
              <a:bodyPr/>
              <a:lstStyle/>
              <a:p>
                <a:endParaRPr lang="en-US"/>
              </a:p>
            </p:txBody>
          </p:sp>
          <p:sp>
            <p:nvSpPr>
              <p:cNvPr id="30738" name="Freeform 75"/>
              <p:cNvSpPr>
                <a:spLocks/>
              </p:cNvSpPr>
              <p:nvPr/>
            </p:nvSpPr>
            <p:spPr bwMode="auto">
              <a:xfrm>
                <a:off x="3573" y="3970"/>
                <a:ext cx="249" cy="250"/>
              </a:xfrm>
              <a:custGeom>
                <a:avLst/>
                <a:gdLst>
                  <a:gd name="T0" fmla="*/ 190 w 249"/>
                  <a:gd name="T1" fmla="*/ 59 h 250"/>
                  <a:gd name="T2" fmla="*/ 175 w 249"/>
                  <a:gd name="T3" fmla="*/ 118 h 250"/>
                  <a:gd name="T4" fmla="*/ 146 w 249"/>
                  <a:gd name="T5" fmla="*/ 176 h 250"/>
                  <a:gd name="T6" fmla="*/ 132 w 249"/>
                  <a:gd name="T7" fmla="*/ 206 h 250"/>
                  <a:gd name="T8" fmla="*/ 219 w 249"/>
                  <a:gd name="T9" fmla="*/ 162 h 250"/>
                  <a:gd name="T10" fmla="*/ 219 w 249"/>
                  <a:gd name="T11" fmla="*/ 147 h 250"/>
                  <a:gd name="T12" fmla="*/ 219 w 249"/>
                  <a:gd name="T13" fmla="*/ 132 h 250"/>
                  <a:gd name="T14" fmla="*/ 219 w 249"/>
                  <a:gd name="T15" fmla="*/ 118 h 250"/>
                  <a:gd name="T16" fmla="*/ 234 w 249"/>
                  <a:gd name="T17" fmla="*/ 147 h 250"/>
                  <a:gd name="T18" fmla="*/ 249 w 249"/>
                  <a:gd name="T19" fmla="*/ 176 h 250"/>
                  <a:gd name="T20" fmla="*/ 234 w 249"/>
                  <a:gd name="T21" fmla="*/ 162 h 250"/>
                  <a:gd name="T22" fmla="*/ 234 w 249"/>
                  <a:gd name="T23" fmla="*/ 162 h 250"/>
                  <a:gd name="T24" fmla="*/ 205 w 249"/>
                  <a:gd name="T25" fmla="*/ 176 h 250"/>
                  <a:gd name="T26" fmla="*/ 73 w 249"/>
                  <a:gd name="T27" fmla="*/ 235 h 250"/>
                  <a:gd name="T28" fmla="*/ 88 w 249"/>
                  <a:gd name="T29" fmla="*/ 206 h 250"/>
                  <a:gd name="T30" fmla="*/ 102 w 249"/>
                  <a:gd name="T31" fmla="*/ 147 h 250"/>
                  <a:gd name="T32" fmla="*/ 132 w 249"/>
                  <a:gd name="T33" fmla="*/ 88 h 250"/>
                  <a:gd name="T34" fmla="*/ 146 w 249"/>
                  <a:gd name="T35" fmla="*/ 59 h 250"/>
                  <a:gd name="T36" fmla="*/ 29 w 249"/>
                  <a:gd name="T37" fmla="*/ 103 h 250"/>
                  <a:gd name="T38" fmla="*/ 29 w 249"/>
                  <a:gd name="T39" fmla="*/ 118 h 250"/>
                  <a:gd name="T40" fmla="*/ 29 w 249"/>
                  <a:gd name="T41" fmla="*/ 132 h 250"/>
                  <a:gd name="T42" fmla="*/ 29 w 249"/>
                  <a:gd name="T43" fmla="*/ 147 h 250"/>
                  <a:gd name="T44" fmla="*/ 14 w 249"/>
                  <a:gd name="T45" fmla="*/ 103 h 250"/>
                  <a:gd name="T46" fmla="*/ 0 w 249"/>
                  <a:gd name="T47" fmla="*/ 74 h 250"/>
                  <a:gd name="T48" fmla="*/ 14 w 249"/>
                  <a:gd name="T49" fmla="*/ 88 h 250"/>
                  <a:gd name="T50" fmla="*/ 14 w 249"/>
                  <a:gd name="T51" fmla="*/ 88 h 250"/>
                  <a:gd name="T52" fmla="*/ 44 w 249"/>
                  <a:gd name="T53" fmla="*/ 88 h 250"/>
                  <a:gd name="T54" fmla="*/ 161 w 249"/>
                  <a:gd name="T55" fmla="*/ 30 h 250"/>
                  <a:gd name="T56" fmla="*/ 161 w 249"/>
                  <a:gd name="T57" fmla="*/ 15 h 250"/>
                  <a:gd name="T58" fmla="*/ 161 w 249"/>
                  <a:gd name="T59" fmla="*/ 0 h 250"/>
                  <a:gd name="T60" fmla="*/ 175 w 249"/>
                  <a:gd name="T61" fmla="*/ 30 h 250"/>
                  <a:gd name="T62" fmla="*/ 190 w 249"/>
                  <a:gd name="T63" fmla="*/ 59 h 2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9"/>
                  <a:gd name="T97" fmla="*/ 0 h 250"/>
                  <a:gd name="T98" fmla="*/ 249 w 249"/>
                  <a:gd name="T99" fmla="*/ 250 h 2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9" h="250">
                    <a:moveTo>
                      <a:pt x="190" y="59"/>
                    </a:moveTo>
                    <a:lnTo>
                      <a:pt x="190" y="59"/>
                    </a:lnTo>
                    <a:lnTo>
                      <a:pt x="175" y="88"/>
                    </a:lnTo>
                    <a:lnTo>
                      <a:pt x="175" y="118"/>
                    </a:lnTo>
                    <a:lnTo>
                      <a:pt x="161" y="147"/>
                    </a:lnTo>
                    <a:lnTo>
                      <a:pt x="146" y="176"/>
                    </a:lnTo>
                    <a:lnTo>
                      <a:pt x="132" y="206"/>
                    </a:lnTo>
                    <a:lnTo>
                      <a:pt x="205" y="162"/>
                    </a:lnTo>
                    <a:lnTo>
                      <a:pt x="219" y="162"/>
                    </a:lnTo>
                    <a:lnTo>
                      <a:pt x="219" y="147"/>
                    </a:lnTo>
                    <a:lnTo>
                      <a:pt x="219" y="132"/>
                    </a:lnTo>
                    <a:lnTo>
                      <a:pt x="219" y="118"/>
                    </a:lnTo>
                    <a:lnTo>
                      <a:pt x="219" y="132"/>
                    </a:lnTo>
                    <a:lnTo>
                      <a:pt x="234" y="147"/>
                    </a:lnTo>
                    <a:lnTo>
                      <a:pt x="249" y="162"/>
                    </a:lnTo>
                    <a:lnTo>
                      <a:pt x="249" y="176"/>
                    </a:lnTo>
                    <a:lnTo>
                      <a:pt x="234" y="162"/>
                    </a:lnTo>
                    <a:lnTo>
                      <a:pt x="219" y="162"/>
                    </a:lnTo>
                    <a:lnTo>
                      <a:pt x="205" y="176"/>
                    </a:lnTo>
                    <a:lnTo>
                      <a:pt x="73" y="250"/>
                    </a:lnTo>
                    <a:lnTo>
                      <a:pt x="73" y="235"/>
                    </a:lnTo>
                    <a:lnTo>
                      <a:pt x="88" y="206"/>
                    </a:lnTo>
                    <a:lnTo>
                      <a:pt x="102" y="176"/>
                    </a:lnTo>
                    <a:lnTo>
                      <a:pt x="102" y="147"/>
                    </a:lnTo>
                    <a:lnTo>
                      <a:pt x="117" y="118"/>
                    </a:lnTo>
                    <a:lnTo>
                      <a:pt x="132" y="88"/>
                    </a:lnTo>
                    <a:lnTo>
                      <a:pt x="146" y="74"/>
                    </a:lnTo>
                    <a:lnTo>
                      <a:pt x="146" y="59"/>
                    </a:lnTo>
                    <a:lnTo>
                      <a:pt x="44" y="103"/>
                    </a:lnTo>
                    <a:lnTo>
                      <a:pt x="29" y="103"/>
                    </a:lnTo>
                    <a:lnTo>
                      <a:pt x="29" y="118"/>
                    </a:lnTo>
                    <a:lnTo>
                      <a:pt x="29" y="132"/>
                    </a:lnTo>
                    <a:lnTo>
                      <a:pt x="29" y="147"/>
                    </a:lnTo>
                    <a:lnTo>
                      <a:pt x="14" y="118"/>
                    </a:lnTo>
                    <a:lnTo>
                      <a:pt x="14" y="103"/>
                    </a:lnTo>
                    <a:lnTo>
                      <a:pt x="0" y="88"/>
                    </a:lnTo>
                    <a:lnTo>
                      <a:pt x="0" y="74"/>
                    </a:lnTo>
                    <a:lnTo>
                      <a:pt x="14" y="88"/>
                    </a:lnTo>
                    <a:lnTo>
                      <a:pt x="29" y="88"/>
                    </a:lnTo>
                    <a:lnTo>
                      <a:pt x="44" y="88"/>
                    </a:lnTo>
                    <a:lnTo>
                      <a:pt x="161" y="44"/>
                    </a:lnTo>
                    <a:lnTo>
                      <a:pt x="161" y="30"/>
                    </a:lnTo>
                    <a:lnTo>
                      <a:pt x="161" y="15"/>
                    </a:lnTo>
                    <a:lnTo>
                      <a:pt x="161" y="0"/>
                    </a:lnTo>
                    <a:lnTo>
                      <a:pt x="175" y="15"/>
                    </a:lnTo>
                    <a:lnTo>
                      <a:pt x="175" y="30"/>
                    </a:lnTo>
                    <a:lnTo>
                      <a:pt x="190" y="44"/>
                    </a:lnTo>
                    <a:lnTo>
                      <a:pt x="190" y="59"/>
                    </a:lnTo>
                    <a:close/>
                  </a:path>
                </a:pathLst>
              </a:custGeom>
              <a:solidFill>
                <a:srgbClr val="000000"/>
              </a:solidFill>
              <a:ln w="9525">
                <a:noFill/>
                <a:round/>
                <a:headEnd/>
                <a:tailEnd/>
              </a:ln>
            </p:spPr>
            <p:txBody>
              <a:bodyPr/>
              <a:lstStyle/>
              <a:p>
                <a:endParaRPr lang="en-US"/>
              </a:p>
            </p:txBody>
          </p:sp>
          <p:sp>
            <p:nvSpPr>
              <p:cNvPr id="30739" name="Freeform 76"/>
              <p:cNvSpPr>
                <a:spLocks/>
              </p:cNvSpPr>
              <p:nvPr/>
            </p:nvSpPr>
            <p:spPr bwMode="auto">
              <a:xfrm>
                <a:off x="3675" y="4146"/>
                <a:ext cx="235" cy="205"/>
              </a:xfrm>
              <a:custGeom>
                <a:avLst/>
                <a:gdLst>
                  <a:gd name="T0" fmla="*/ 235 w 235"/>
                  <a:gd name="T1" fmla="*/ 132 h 205"/>
                  <a:gd name="T2" fmla="*/ 191 w 235"/>
                  <a:gd name="T3" fmla="*/ 161 h 205"/>
                  <a:gd name="T4" fmla="*/ 191 w 235"/>
                  <a:gd name="T5" fmla="*/ 161 h 205"/>
                  <a:gd name="T6" fmla="*/ 191 w 235"/>
                  <a:gd name="T7" fmla="*/ 147 h 205"/>
                  <a:gd name="T8" fmla="*/ 191 w 235"/>
                  <a:gd name="T9" fmla="*/ 147 h 205"/>
                  <a:gd name="T10" fmla="*/ 205 w 235"/>
                  <a:gd name="T11" fmla="*/ 132 h 205"/>
                  <a:gd name="T12" fmla="*/ 205 w 235"/>
                  <a:gd name="T13" fmla="*/ 132 h 205"/>
                  <a:gd name="T14" fmla="*/ 205 w 235"/>
                  <a:gd name="T15" fmla="*/ 118 h 205"/>
                  <a:gd name="T16" fmla="*/ 205 w 235"/>
                  <a:gd name="T17" fmla="*/ 118 h 205"/>
                  <a:gd name="T18" fmla="*/ 205 w 235"/>
                  <a:gd name="T19" fmla="*/ 103 h 205"/>
                  <a:gd name="T20" fmla="*/ 191 w 235"/>
                  <a:gd name="T21" fmla="*/ 103 h 205"/>
                  <a:gd name="T22" fmla="*/ 191 w 235"/>
                  <a:gd name="T23" fmla="*/ 103 h 205"/>
                  <a:gd name="T24" fmla="*/ 191 w 235"/>
                  <a:gd name="T25" fmla="*/ 88 h 205"/>
                  <a:gd name="T26" fmla="*/ 73 w 235"/>
                  <a:gd name="T27" fmla="*/ 161 h 205"/>
                  <a:gd name="T28" fmla="*/ 59 w 235"/>
                  <a:gd name="T29" fmla="*/ 176 h 205"/>
                  <a:gd name="T30" fmla="*/ 59 w 235"/>
                  <a:gd name="T31" fmla="*/ 191 h 205"/>
                  <a:gd name="T32" fmla="*/ 59 w 235"/>
                  <a:gd name="T33" fmla="*/ 191 h 205"/>
                  <a:gd name="T34" fmla="*/ 59 w 235"/>
                  <a:gd name="T35" fmla="*/ 191 h 205"/>
                  <a:gd name="T36" fmla="*/ 59 w 235"/>
                  <a:gd name="T37" fmla="*/ 191 h 205"/>
                  <a:gd name="T38" fmla="*/ 59 w 235"/>
                  <a:gd name="T39" fmla="*/ 205 h 205"/>
                  <a:gd name="T40" fmla="*/ 59 w 235"/>
                  <a:gd name="T41" fmla="*/ 205 h 205"/>
                  <a:gd name="T42" fmla="*/ 59 w 235"/>
                  <a:gd name="T43" fmla="*/ 191 h 205"/>
                  <a:gd name="T44" fmla="*/ 44 w 235"/>
                  <a:gd name="T45" fmla="*/ 176 h 205"/>
                  <a:gd name="T46" fmla="*/ 30 w 235"/>
                  <a:gd name="T47" fmla="*/ 161 h 205"/>
                  <a:gd name="T48" fmla="*/ 15 w 235"/>
                  <a:gd name="T49" fmla="*/ 147 h 205"/>
                  <a:gd name="T50" fmla="*/ 15 w 235"/>
                  <a:gd name="T51" fmla="*/ 132 h 205"/>
                  <a:gd name="T52" fmla="*/ 0 w 235"/>
                  <a:gd name="T53" fmla="*/ 118 h 205"/>
                  <a:gd name="T54" fmla="*/ 0 w 235"/>
                  <a:gd name="T55" fmla="*/ 118 h 205"/>
                  <a:gd name="T56" fmla="*/ 15 w 235"/>
                  <a:gd name="T57" fmla="*/ 118 h 205"/>
                  <a:gd name="T58" fmla="*/ 15 w 235"/>
                  <a:gd name="T59" fmla="*/ 118 h 205"/>
                  <a:gd name="T60" fmla="*/ 15 w 235"/>
                  <a:gd name="T61" fmla="*/ 132 h 205"/>
                  <a:gd name="T62" fmla="*/ 15 w 235"/>
                  <a:gd name="T63" fmla="*/ 132 h 205"/>
                  <a:gd name="T64" fmla="*/ 30 w 235"/>
                  <a:gd name="T65" fmla="*/ 132 h 205"/>
                  <a:gd name="T66" fmla="*/ 44 w 235"/>
                  <a:gd name="T67" fmla="*/ 118 h 205"/>
                  <a:gd name="T68" fmla="*/ 161 w 235"/>
                  <a:gd name="T69" fmla="*/ 44 h 205"/>
                  <a:gd name="T70" fmla="*/ 161 w 235"/>
                  <a:gd name="T71" fmla="*/ 44 h 205"/>
                  <a:gd name="T72" fmla="*/ 161 w 235"/>
                  <a:gd name="T73" fmla="*/ 44 h 205"/>
                  <a:gd name="T74" fmla="*/ 147 w 235"/>
                  <a:gd name="T75" fmla="*/ 30 h 205"/>
                  <a:gd name="T76" fmla="*/ 147 w 235"/>
                  <a:gd name="T77" fmla="*/ 30 h 205"/>
                  <a:gd name="T78" fmla="*/ 132 w 235"/>
                  <a:gd name="T79" fmla="*/ 15 h 205"/>
                  <a:gd name="T80" fmla="*/ 132 w 235"/>
                  <a:gd name="T81" fmla="*/ 15 h 205"/>
                  <a:gd name="T82" fmla="*/ 117 w 235"/>
                  <a:gd name="T83" fmla="*/ 15 h 205"/>
                  <a:gd name="T84" fmla="*/ 103 w 235"/>
                  <a:gd name="T85" fmla="*/ 15 h 205"/>
                  <a:gd name="T86" fmla="*/ 103 w 235"/>
                  <a:gd name="T87" fmla="*/ 15 h 205"/>
                  <a:gd name="T88" fmla="*/ 147 w 235"/>
                  <a:gd name="T89" fmla="*/ 0 h 205"/>
                  <a:gd name="T90" fmla="*/ 147 w 235"/>
                  <a:gd name="T91" fmla="*/ 0 h 205"/>
                  <a:gd name="T92" fmla="*/ 161 w 235"/>
                  <a:gd name="T93" fmla="*/ 15 h 205"/>
                  <a:gd name="T94" fmla="*/ 161 w 235"/>
                  <a:gd name="T95" fmla="*/ 30 h 205"/>
                  <a:gd name="T96" fmla="*/ 176 w 235"/>
                  <a:gd name="T97" fmla="*/ 59 h 205"/>
                  <a:gd name="T98" fmla="*/ 191 w 235"/>
                  <a:gd name="T99" fmla="*/ 74 h 205"/>
                  <a:gd name="T100" fmla="*/ 191 w 235"/>
                  <a:gd name="T101" fmla="*/ 88 h 205"/>
                  <a:gd name="T102" fmla="*/ 205 w 235"/>
                  <a:gd name="T103" fmla="*/ 103 h 205"/>
                  <a:gd name="T104" fmla="*/ 220 w 235"/>
                  <a:gd name="T105" fmla="*/ 118 h 205"/>
                  <a:gd name="T106" fmla="*/ 220 w 235"/>
                  <a:gd name="T107" fmla="*/ 132 h 205"/>
                  <a:gd name="T108" fmla="*/ 235 w 235"/>
                  <a:gd name="T109" fmla="*/ 132 h 2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
                  <a:gd name="T166" fmla="*/ 0 h 205"/>
                  <a:gd name="T167" fmla="*/ 235 w 235"/>
                  <a:gd name="T168" fmla="*/ 205 h 2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 h="205">
                    <a:moveTo>
                      <a:pt x="235" y="132"/>
                    </a:moveTo>
                    <a:lnTo>
                      <a:pt x="191" y="161"/>
                    </a:lnTo>
                    <a:lnTo>
                      <a:pt x="191" y="147"/>
                    </a:lnTo>
                    <a:lnTo>
                      <a:pt x="205" y="132"/>
                    </a:lnTo>
                    <a:lnTo>
                      <a:pt x="205" y="118"/>
                    </a:lnTo>
                    <a:lnTo>
                      <a:pt x="205" y="103"/>
                    </a:lnTo>
                    <a:lnTo>
                      <a:pt x="191" y="103"/>
                    </a:lnTo>
                    <a:lnTo>
                      <a:pt x="191" y="88"/>
                    </a:lnTo>
                    <a:lnTo>
                      <a:pt x="73" y="161"/>
                    </a:lnTo>
                    <a:lnTo>
                      <a:pt x="59" y="176"/>
                    </a:lnTo>
                    <a:lnTo>
                      <a:pt x="59" y="191"/>
                    </a:lnTo>
                    <a:lnTo>
                      <a:pt x="59" y="205"/>
                    </a:lnTo>
                    <a:lnTo>
                      <a:pt x="59" y="191"/>
                    </a:lnTo>
                    <a:lnTo>
                      <a:pt x="44" y="176"/>
                    </a:lnTo>
                    <a:lnTo>
                      <a:pt x="30" y="161"/>
                    </a:lnTo>
                    <a:lnTo>
                      <a:pt x="15" y="147"/>
                    </a:lnTo>
                    <a:lnTo>
                      <a:pt x="15" y="132"/>
                    </a:lnTo>
                    <a:lnTo>
                      <a:pt x="0" y="118"/>
                    </a:lnTo>
                    <a:lnTo>
                      <a:pt x="15" y="118"/>
                    </a:lnTo>
                    <a:lnTo>
                      <a:pt x="15" y="132"/>
                    </a:lnTo>
                    <a:lnTo>
                      <a:pt x="30" y="132"/>
                    </a:lnTo>
                    <a:lnTo>
                      <a:pt x="44" y="118"/>
                    </a:lnTo>
                    <a:lnTo>
                      <a:pt x="161" y="44"/>
                    </a:lnTo>
                    <a:lnTo>
                      <a:pt x="147" y="30"/>
                    </a:lnTo>
                    <a:lnTo>
                      <a:pt x="132" y="15"/>
                    </a:lnTo>
                    <a:lnTo>
                      <a:pt x="117" y="15"/>
                    </a:lnTo>
                    <a:lnTo>
                      <a:pt x="103" y="15"/>
                    </a:lnTo>
                    <a:lnTo>
                      <a:pt x="147" y="0"/>
                    </a:lnTo>
                    <a:lnTo>
                      <a:pt x="161" y="15"/>
                    </a:lnTo>
                    <a:lnTo>
                      <a:pt x="161" y="30"/>
                    </a:lnTo>
                    <a:lnTo>
                      <a:pt x="176" y="59"/>
                    </a:lnTo>
                    <a:lnTo>
                      <a:pt x="191" y="74"/>
                    </a:lnTo>
                    <a:lnTo>
                      <a:pt x="191" y="88"/>
                    </a:lnTo>
                    <a:lnTo>
                      <a:pt x="205" y="103"/>
                    </a:lnTo>
                    <a:lnTo>
                      <a:pt x="220" y="118"/>
                    </a:lnTo>
                    <a:lnTo>
                      <a:pt x="220" y="132"/>
                    </a:lnTo>
                    <a:lnTo>
                      <a:pt x="235" y="132"/>
                    </a:lnTo>
                    <a:close/>
                  </a:path>
                </a:pathLst>
              </a:custGeom>
              <a:solidFill>
                <a:srgbClr val="000000"/>
              </a:solidFill>
              <a:ln w="9525">
                <a:noFill/>
                <a:round/>
                <a:headEnd/>
                <a:tailEnd/>
              </a:ln>
            </p:spPr>
            <p:txBody>
              <a:bodyPr/>
              <a:lstStyle/>
              <a:p>
                <a:endParaRPr lang="en-US"/>
              </a:p>
            </p:txBody>
          </p:sp>
          <p:sp>
            <p:nvSpPr>
              <p:cNvPr id="30740" name="Freeform 77"/>
              <p:cNvSpPr>
                <a:spLocks/>
              </p:cNvSpPr>
              <p:nvPr/>
            </p:nvSpPr>
            <p:spPr bwMode="auto">
              <a:xfrm>
                <a:off x="3748" y="4278"/>
                <a:ext cx="206" cy="176"/>
              </a:xfrm>
              <a:custGeom>
                <a:avLst/>
                <a:gdLst>
                  <a:gd name="T0" fmla="*/ 74 w 206"/>
                  <a:gd name="T1" fmla="*/ 176 h 176"/>
                  <a:gd name="T2" fmla="*/ 59 w 206"/>
                  <a:gd name="T3" fmla="*/ 176 h 176"/>
                  <a:gd name="T4" fmla="*/ 59 w 206"/>
                  <a:gd name="T5" fmla="*/ 176 h 176"/>
                  <a:gd name="T6" fmla="*/ 59 w 206"/>
                  <a:gd name="T7" fmla="*/ 161 h 176"/>
                  <a:gd name="T8" fmla="*/ 44 w 206"/>
                  <a:gd name="T9" fmla="*/ 147 h 176"/>
                  <a:gd name="T10" fmla="*/ 30 w 206"/>
                  <a:gd name="T11" fmla="*/ 132 h 176"/>
                  <a:gd name="T12" fmla="*/ 15 w 206"/>
                  <a:gd name="T13" fmla="*/ 117 h 176"/>
                  <a:gd name="T14" fmla="*/ 0 w 206"/>
                  <a:gd name="T15" fmla="*/ 103 h 176"/>
                  <a:gd name="T16" fmla="*/ 0 w 206"/>
                  <a:gd name="T17" fmla="*/ 103 h 176"/>
                  <a:gd name="T18" fmla="*/ 0 w 206"/>
                  <a:gd name="T19" fmla="*/ 88 h 176"/>
                  <a:gd name="T20" fmla="*/ 0 w 206"/>
                  <a:gd name="T21" fmla="*/ 103 h 176"/>
                  <a:gd name="T22" fmla="*/ 15 w 206"/>
                  <a:gd name="T23" fmla="*/ 103 h 176"/>
                  <a:gd name="T24" fmla="*/ 15 w 206"/>
                  <a:gd name="T25" fmla="*/ 103 h 176"/>
                  <a:gd name="T26" fmla="*/ 15 w 206"/>
                  <a:gd name="T27" fmla="*/ 103 h 176"/>
                  <a:gd name="T28" fmla="*/ 30 w 206"/>
                  <a:gd name="T29" fmla="*/ 117 h 176"/>
                  <a:gd name="T30" fmla="*/ 30 w 206"/>
                  <a:gd name="T31" fmla="*/ 117 h 176"/>
                  <a:gd name="T32" fmla="*/ 44 w 206"/>
                  <a:gd name="T33" fmla="*/ 103 h 176"/>
                  <a:gd name="T34" fmla="*/ 147 w 206"/>
                  <a:gd name="T35" fmla="*/ 29 h 176"/>
                  <a:gd name="T36" fmla="*/ 147 w 206"/>
                  <a:gd name="T37" fmla="*/ 15 h 176"/>
                  <a:gd name="T38" fmla="*/ 147 w 206"/>
                  <a:gd name="T39" fmla="*/ 15 h 176"/>
                  <a:gd name="T40" fmla="*/ 162 w 206"/>
                  <a:gd name="T41" fmla="*/ 15 h 176"/>
                  <a:gd name="T42" fmla="*/ 147 w 206"/>
                  <a:gd name="T43" fmla="*/ 0 h 176"/>
                  <a:gd name="T44" fmla="*/ 147 w 206"/>
                  <a:gd name="T45" fmla="*/ 0 h 176"/>
                  <a:gd name="T46" fmla="*/ 147 w 206"/>
                  <a:gd name="T47" fmla="*/ 0 h 176"/>
                  <a:gd name="T48" fmla="*/ 147 w 206"/>
                  <a:gd name="T49" fmla="*/ 0 h 176"/>
                  <a:gd name="T50" fmla="*/ 147 w 206"/>
                  <a:gd name="T51" fmla="*/ 0 h 176"/>
                  <a:gd name="T52" fmla="*/ 147 w 206"/>
                  <a:gd name="T53" fmla="*/ 0 h 176"/>
                  <a:gd name="T54" fmla="*/ 162 w 206"/>
                  <a:gd name="T55" fmla="*/ 15 h 176"/>
                  <a:gd name="T56" fmla="*/ 176 w 206"/>
                  <a:gd name="T57" fmla="*/ 29 h 176"/>
                  <a:gd name="T58" fmla="*/ 191 w 206"/>
                  <a:gd name="T59" fmla="*/ 44 h 176"/>
                  <a:gd name="T60" fmla="*/ 191 w 206"/>
                  <a:gd name="T61" fmla="*/ 59 h 176"/>
                  <a:gd name="T62" fmla="*/ 206 w 206"/>
                  <a:gd name="T63" fmla="*/ 73 h 176"/>
                  <a:gd name="T64" fmla="*/ 206 w 206"/>
                  <a:gd name="T65" fmla="*/ 73 h 176"/>
                  <a:gd name="T66" fmla="*/ 206 w 206"/>
                  <a:gd name="T67" fmla="*/ 73 h 176"/>
                  <a:gd name="T68" fmla="*/ 206 w 206"/>
                  <a:gd name="T69" fmla="*/ 73 h 176"/>
                  <a:gd name="T70" fmla="*/ 206 w 206"/>
                  <a:gd name="T71" fmla="*/ 73 h 176"/>
                  <a:gd name="T72" fmla="*/ 191 w 206"/>
                  <a:gd name="T73" fmla="*/ 59 h 176"/>
                  <a:gd name="T74" fmla="*/ 191 w 206"/>
                  <a:gd name="T75" fmla="*/ 59 h 176"/>
                  <a:gd name="T76" fmla="*/ 191 w 206"/>
                  <a:gd name="T77" fmla="*/ 59 h 176"/>
                  <a:gd name="T78" fmla="*/ 176 w 206"/>
                  <a:gd name="T79" fmla="*/ 59 h 176"/>
                  <a:gd name="T80" fmla="*/ 162 w 206"/>
                  <a:gd name="T81" fmla="*/ 73 h 176"/>
                  <a:gd name="T82" fmla="*/ 74 w 206"/>
                  <a:gd name="T83" fmla="*/ 147 h 176"/>
                  <a:gd name="T84" fmla="*/ 59 w 206"/>
                  <a:gd name="T85" fmla="*/ 147 h 176"/>
                  <a:gd name="T86" fmla="*/ 59 w 206"/>
                  <a:gd name="T87" fmla="*/ 161 h 176"/>
                  <a:gd name="T88" fmla="*/ 59 w 206"/>
                  <a:gd name="T89" fmla="*/ 161 h 176"/>
                  <a:gd name="T90" fmla="*/ 59 w 206"/>
                  <a:gd name="T91" fmla="*/ 161 h 176"/>
                  <a:gd name="T92" fmla="*/ 59 w 206"/>
                  <a:gd name="T93" fmla="*/ 176 h 176"/>
                  <a:gd name="T94" fmla="*/ 74 w 206"/>
                  <a:gd name="T95" fmla="*/ 176 h 176"/>
                  <a:gd name="T96" fmla="*/ 74 w 206"/>
                  <a:gd name="T97" fmla="*/ 176 h 1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176"/>
                  <a:gd name="T149" fmla="*/ 206 w 206"/>
                  <a:gd name="T150" fmla="*/ 176 h 1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176">
                    <a:moveTo>
                      <a:pt x="74" y="176"/>
                    </a:moveTo>
                    <a:lnTo>
                      <a:pt x="59" y="176"/>
                    </a:lnTo>
                    <a:lnTo>
                      <a:pt x="59" y="161"/>
                    </a:lnTo>
                    <a:lnTo>
                      <a:pt x="44" y="147"/>
                    </a:lnTo>
                    <a:lnTo>
                      <a:pt x="30" y="132"/>
                    </a:lnTo>
                    <a:lnTo>
                      <a:pt x="15" y="117"/>
                    </a:lnTo>
                    <a:lnTo>
                      <a:pt x="0" y="103"/>
                    </a:lnTo>
                    <a:lnTo>
                      <a:pt x="0" y="88"/>
                    </a:lnTo>
                    <a:lnTo>
                      <a:pt x="0" y="103"/>
                    </a:lnTo>
                    <a:lnTo>
                      <a:pt x="15" y="103"/>
                    </a:lnTo>
                    <a:lnTo>
                      <a:pt x="30" y="117"/>
                    </a:lnTo>
                    <a:lnTo>
                      <a:pt x="44" y="103"/>
                    </a:lnTo>
                    <a:lnTo>
                      <a:pt x="147" y="29"/>
                    </a:lnTo>
                    <a:lnTo>
                      <a:pt x="147" y="15"/>
                    </a:lnTo>
                    <a:lnTo>
                      <a:pt x="162" y="15"/>
                    </a:lnTo>
                    <a:lnTo>
                      <a:pt x="147" y="0"/>
                    </a:lnTo>
                    <a:lnTo>
                      <a:pt x="162" y="15"/>
                    </a:lnTo>
                    <a:lnTo>
                      <a:pt x="176" y="29"/>
                    </a:lnTo>
                    <a:lnTo>
                      <a:pt x="191" y="44"/>
                    </a:lnTo>
                    <a:lnTo>
                      <a:pt x="191" y="59"/>
                    </a:lnTo>
                    <a:lnTo>
                      <a:pt x="206" y="73"/>
                    </a:lnTo>
                    <a:lnTo>
                      <a:pt x="191" y="59"/>
                    </a:lnTo>
                    <a:lnTo>
                      <a:pt x="176" y="59"/>
                    </a:lnTo>
                    <a:lnTo>
                      <a:pt x="162" y="73"/>
                    </a:lnTo>
                    <a:lnTo>
                      <a:pt x="74" y="147"/>
                    </a:lnTo>
                    <a:lnTo>
                      <a:pt x="59" y="147"/>
                    </a:lnTo>
                    <a:lnTo>
                      <a:pt x="59" y="161"/>
                    </a:lnTo>
                    <a:lnTo>
                      <a:pt x="59" y="176"/>
                    </a:lnTo>
                    <a:lnTo>
                      <a:pt x="74" y="176"/>
                    </a:lnTo>
                    <a:close/>
                  </a:path>
                </a:pathLst>
              </a:custGeom>
              <a:solidFill>
                <a:srgbClr val="000000"/>
              </a:solidFill>
              <a:ln w="9525">
                <a:noFill/>
                <a:round/>
                <a:headEnd/>
                <a:tailEnd/>
              </a:ln>
            </p:spPr>
            <p:txBody>
              <a:bodyPr/>
              <a:lstStyle/>
              <a:p>
                <a:endParaRPr lang="en-US"/>
              </a:p>
            </p:txBody>
          </p:sp>
          <p:sp>
            <p:nvSpPr>
              <p:cNvPr id="30741" name="Freeform 78"/>
              <p:cNvSpPr>
                <a:spLocks noEditPoints="1"/>
              </p:cNvSpPr>
              <p:nvPr/>
            </p:nvSpPr>
            <p:spPr bwMode="auto">
              <a:xfrm>
                <a:off x="3807" y="4410"/>
                <a:ext cx="220" cy="205"/>
              </a:xfrm>
              <a:custGeom>
                <a:avLst/>
                <a:gdLst>
                  <a:gd name="T0" fmla="*/ 117 w 220"/>
                  <a:gd name="T1" fmla="*/ 88 h 205"/>
                  <a:gd name="T2" fmla="*/ 88 w 220"/>
                  <a:gd name="T3" fmla="*/ 59 h 205"/>
                  <a:gd name="T4" fmla="*/ 59 w 220"/>
                  <a:gd name="T5" fmla="*/ 59 h 205"/>
                  <a:gd name="T6" fmla="*/ 44 w 220"/>
                  <a:gd name="T7" fmla="*/ 59 h 205"/>
                  <a:gd name="T8" fmla="*/ 44 w 220"/>
                  <a:gd name="T9" fmla="*/ 73 h 205"/>
                  <a:gd name="T10" fmla="*/ 44 w 220"/>
                  <a:gd name="T11" fmla="*/ 88 h 205"/>
                  <a:gd name="T12" fmla="*/ 44 w 220"/>
                  <a:gd name="T13" fmla="*/ 103 h 205"/>
                  <a:gd name="T14" fmla="*/ 29 w 220"/>
                  <a:gd name="T15" fmla="*/ 88 h 205"/>
                  <a:gd name="T16" fmla="*/ 15 w 220"/>
                  <a:gd name="T17" fmla="*/ 44 h 205"/>
                  <a:gd name="T18" fmla="*/ 15 w 220"/>
                  <a:gd name="T19" fmla="*/ 44 h 205"/>
                  <a:gd name="T20" fmla="*/ 15 w 220"/>
                  <a:gd name="T21" fmla="*/ 44 h 205"/>
                  <a:gd name="T22" fmla="*/ 44 w 220"/>
                  <a:gd name="T23" fmla="*/ 44 h 205"/>
                  <a:gd name="T24" fmla="*/ 59 w 220"/>
                  <a:gd name="T25" fmla="*/ 44 h 205"/>
                  <a:gd name="T26" fmla="*/ 117 w 220"/>
                  <a:gd name="T27" fmla="*/ 29 h 205"/>
                  <a:gd name="T28" fmla="*/ 205 w 220"/>
                  <a:gd name="T29" fmla="*/ 0 h 205"/>
                  <a:gd name="T30" fmla="*/ 220 w 220"/>
                  <a:gd name="T31" fmla="*/ 0 h 205"/>
                  <a:gd name="T32" fmla="*/ 190 w 220"/>
                  <a:gd name="T33" fmla="*/ 73 h 205"/>
                  <a:gd name="T34" fmla="*/ 161 w 220"/>
                  <a:gd name="T35" fmla="*/ 161 h 205"/>
                  <a:gd name="T36" fmla="*/ 147 w 220"/>
                  <a:gd name="T37" fmla="*/ 176 h 205"/>
                  <a:gd name="T38" fmla="*/ 147 w 220"/>
                  <a:gd name="T39" fmla="*/ 205 h 205"/>
                  <a:gd name="T40" fmla="*/ 161 w 220"/>
                  <a:gd name="T41" fmla="*/ 205 h 205"/>
                  <a:gd name="T42" fmla="*/ 147 w 220"/>
                  <a:gd name="T43" fmla="*/ 205 h 205"/>
                  <a:gd name="T44" fmla="*/ 117 w 220"/>
                  <a:gd name="T45" fmla="*/ 176 h 205"/>
                  <a:gd name="T46" fmla="*/ 88 w 220"/>
                  <a:gd name="T47" fmla="*/ 147 h 205"/>
                  <a:gd name="T48" fmla="*/ 88 w 220"/>
                  <a:gd name="T49" fmla="*/ 132 h 205"/>
                  <a:gd name="T50" fmla="*/ 88 w 220"/>
                  <a:gd name="T51" fmla="*/ 147 h 205"/>
                  <a:gd name="T52" fmla="*/ 103 w 220"/>
                  <a:gd name="T53" fmla="*/ 147 h 205"/>
                  <a:gd name="T54" fmla="*/ 117 w 220"/>
                  <a:gd name="T55" fmla="*/ 147 h 205"/>
                  <a:gd name="T56" fmla="*/ 132 w 220"/>
                  <a:gd name="T57" fmla="*/ 103 h 205"/>
                  <a:gd name="T58" fmla="*/ 147 w 220"/>
                  <a:gd name="T59" fmla="*/ 73 h 205"/>
                  <a:gd name="T60" fmla="*/ 147 w 220"/>
                  <a:gd name="T61" fmla="*/ 29 h 205"/>
                  <a:gd name="T62" fmla="*/ 88 w 220"/>
                  <a:gd name="T63" fmla="*/ 59 h 205"/>
                  <a:gd name="T64" fmla="*/ 103 w 220"/>
                  <a:gd name="T65" fmla="*/ 73 h 205"/>
                  <a:gd name="T66" fmla="*/ 132 w 220"/>
                  <a:gd name="T67" fmla="*/ 103 h 2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0"/>
                  <a:gd name="T103" fmla="*/ 0 h 205"/>
                  <a:gd name="T104" fmla="*/ 220 w 220"/>
                  <a:gd name="T105" fmla="*/ 205 h 2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0" h="205">
                    <a:moveTo>
                      <a:pt x="132" y="103"/>
                    </a:moveTo>
                    <a:lnTo>
                      <a:pt x="117" y="88"/>
                    </a:lnTo>
                    <a:lnTo>
                      <a:pt x="103" y="73"/>
                    </a:lnTo>
                    <a:lnTo>
                      <a:pt x="88" y="59"/>
                    </a:lnTo>
                    <a:lnTo>
                      <a:pt x="73" y="59"/>
                    </a:lnTo>
                    <a:lnTo>
                      <a:pt x="59" y="59"/>
                    </a:lnTo>
                    <a:lnTo>
                      <a:pt x="44" y="59"/>
                    </a:lnTo>
                    <a:lnTo>
                      <a:pt x="44" y="73"/>
                    </a:lnTo>
                    <a:lnTo>
                      <a:pt x="44" y="88"/>
                    </a:lnTo>
                    <a:lnTo>
                      <a:pt x="59" y="103"/>
                    </a:lnTo>
                    <a:lnTo>
                      <a:pt x="44" y="103"/>
                    </a:lnTo>
                    <a:lnTo>
                      <a:pt x="29" y="88"/>
                    </a:lnTo>
                    <a:lnTo>
                      <a:pt x="15" y="59"/>
                    </a:lnTo>
                    <a:lnTo>
                      <a:pt x="15" y="44"/>
                    </a:lnTo>
                    <a:lnTo>
                      <a:pt x="0" y="44"/>
                    </a:lnTo>
                    <a:lnTo>
                      <a:pt x="15" y="44"/>
                    </a:lnTo>
                    <a:lnTo>
                      <a:pt x="29" y="44"/>
                    </a:lnTo>
                    <a:lnTo>
                      <a:pt x="44" y="44"/>
                    </a:lnTo>
                    <a:lnTo>
                      <a:pt x="59" y="44"/>
                    </a:lnTo>
                    <a:lnTo>
                      <a:pt x="88" y="44"/>
                    </a:lnTo>
                    <a:lnTo>
                      <a:pt x="117" y="29"/>
                    </a:lnTo>
                    <a:lnTo>
                      <a:pt x="161" y="15"/>
                    </a:lnTo>
                    <a:lnTo>
                      <a:pt x="205" y="0"/>
                    </a:lnTo>
                    <a:lnTo>
                      <a:pt x="220" y="0"/>
                    </a:lnTo>
                    <a:lnTo>
                      <a:pt x="205" y="29"/>
                    </a:lnTo>
                    <a:lnTo>
                      <a:pt x="190" y="73"/>
                    </a:lnTo>
                    <a:lnTo>
                      <a:pt x="176" y="117"/>
                    </a:lnTo>
                    <a:lnTo>
                      <a:pt x="161" y="161"/>
                    </a:lnTo>
                    <a:lnTo>
                      <a:pt x="147" y="176"/>
                    </a:lnTo>
                    <a:lnTo>
                      <a:pt x="147" y="190"/>
                    </a:lnTo>
                    <a:lnTo>
                      <a:pt x="147" y="205"/>
                    </a:lnTo>
                    <a:lnTo>
                      <a:pt x="161" y="205"/>
                    </a:lnTo>
                    <a:lnTo>
                      <a:pt x="147" y="205"/>
                    </a:lnTo>
                    <a:lnTo>
                      <a:pt x="132" y="190"/>
                    </a:lnTo>
                    <a:lnTo>
                      <a:pt x="117" y="176"/>
                    </a:lnTo>
                    <a:lnTo>
                      <a:pt x="103" y="161"/>
                    </a:lnTo>
                    <a:lnTo>
                      <a:pt x="88" y="147"/>
                    </a:lnTo>
                    <a:lnTo>
                      <a:pt x="88" y="132"/>
                    </a:lnTo>
                    <a:lnTo>
                      <a:pt x="88" y="147"/>
                    </a:lnTo>
                    <a:lnTo>
                      <a:pt x="103" y="147"/>
                    </a:lnTo>
                    <a:lnTo>
                      <a:pt x="117" y="147"/>
                    </a:lnTo>
                    <a:lnTo>
                      <a:pt x="117" y="132"/>
                    </a:lnTo>
                    <a:lnTo>
                      <a:pt x="132" y="103"/>
                    </a:lnTo>
                    <a:close/>
                    <a:moveTo>
                      <a:pt x="132" y="103"/>
                    </a:moveTo>
                    <a:lnTo>
                      <a:pt x="147" y="73"/>
                    </a:lnTo>
                    <a:lnTo>
                      <a:pt x="161" y="29"/>
                    </a:lnTo>
                    <a:lnTo>
                      <a:pt x="147" y="29"/>
                    </a:lnTo>
                    <a:lnTo>
                      <a:pt x="103" y="44"/>
                    </a:lnTo>
                    <a:lnTo>
                      <a:pt x="88" y="59"/>
                    </a:lnTo>
                    <a:lnTo>
                      <a:pt x="103" y="73"/>
                    </a:lnTo>
                    <a:lnTo>
                      <a:pt x="117" y="88"/>
                    </a:lnTo>
                    <a:lnTo>
                      <a:pt x="132" y="103"/>
                    </a:lnTo>
                    <a:close/>
                  </a:path>
                </a:pathLst>
              </a:custGeom>
              <a:solidFill>
                <a:srgbClr val="000000"/>
              </a:solidFill>
              <a:ln w="9525">
                <a:noFill/>
                <a:round/>
                <a:headEnd/>
                <a:tailEnd/>
              </a:ln>
            </p:spPr>
            <p:txBody>
              <a:bodyPr/>
              <a:lstStyle/>
              <a:p>
                <a:endParaRPr lang="en-US"/>
              </a:p>
            </p:txBody>
          </p:sp>
          <p:sp>
            <p:nvSpPr>
              <p:cNvPr id="30742" name="Freeform 79"/>
              <p:cNvSpPr>
                <a:spLocks/>
              </p:cNvSpPr>
              <p:nvPr/>
            </p:nvSpPr>
            <p:spPr bwMode="auto">
              <a:xfrm>
                <a:off x="3997" y="4542"/>
                <a:ext cx="220" cy="190"/>
              </a:xfrm>
              <a:custGeom>
                <a:avLst/>
                <a:gdLst>
                  <a:gd name="T0" fmla="*/ 176 w 220"/>
                  <a:gd name="T1" fmla="*/ 102 h 190"/>
                  <a:gd name="T2" fmla="*/ 176 w 220"/>
                  <a:gd name="T3" fmla="*/ 73 h 190"/>
                  <a:gd name="T4" fmla="*/ 191 w 220"/>
                  <a:gd name="T5" fmla="*/ 73 h 190"/>
                  <a:gd name="T6" fmla="*/ 176 w 220"/>
                  <a:gd name="T7" fmla="*/ 44 h 190"/>
                  <a:gd name="T8" fmla="*/ 176 w 220"/>
                  <a:gd name="T9" fmla="*/ 44 h 190"/>
                  <a:gd name="T10" fmla="*/ 162 w 220"/>
                  <a:gd name="T11" fmla="*/ 29 h 190"/>
                  <a:gd name="T12" fmla="*/ 162 w 220"/>
                  <a:gd name="T13" fmla="*/ 15 h 190"/>
                  <a:gd name="T14" fmla="*/ 132 w 220"/>
                  <a:gd name="T15" fmla="*/ 15 h 190"/>
                  <a:gd name="T16" fmla="*/ 132 w 220"/>
                  <a:gd name="T17" fmla="*/ 29 h 190"/>
                  <a:gd name="T18" fmla="*/ 118 w 220"/>
                  <a:gd name="T19" fmla="*/ 29 h 190"/>
                  <a:gd name="T20" fmla="*/ 132 w 220"/>
                  <a:gd name="T21" fmla="*/ 58 h 190"/>
                  <a:gd name="T22" fmla="*/ 132 w 220"/>
                  <a:gd name="T23" fmla="*/ 88 h 190"/>
                  <a:gd name="T24" fmla="*/ 147 w 220"/>
                  <a:gd name="T25" fmla="*/ 117 h 190"/>
                  <a:gd name="T26" fmla="*/ 162 w 220"/>
                  <a:gd name="T27" fmla="*/ 132 h 190"/>
                  <a:gd name="T28" fmla="*/ 147 w 220"/>
                  <a:gd name="T29" fmla="*/ 146 h 190"/>
                  <a:gd name="T30" fmla="*/ 132 w 220"/>
                  <a:gd name="T31" fmla="*/ 176 h 190"/>
                  <a:gd name="T32" fmla="*/ 132 w 220"/>
                  <a:gd name="T33" fmla="*/ 176 h 190"/>
                  <a:gd name="T34" fmla="*/ 103 w 220"/>
                  <a:gd name="T35" fmla="*/ 190 h 190"/>
                  <a:gd name="T36" fmla="*/ 88 w 220"/>
                  <a:gd name="T37" fmla="*/ 190 h 190"/>
                  <a:gd name="T38" fmla="*/ 74 w 220"/>
                  <a:gd name="T39" fmla="*/ 176 h 190"/>
                  <a:gd name="T40" fmla="*/ 59 w 220"/>
                  <a:gd name="T41" fmla="*/ 176 h 190"/>
                  <a:gd name="T42" fmla="*/ 44 w 220"/>
                  <a:gd name="T43" fmla="*/ 161 h 190"/>
                  <a:gd name="T44" fmla="*/ 30 w 220"/>
                  <a:gd name="T45" fmla="*/ 132 h 190"/>
                  <a:gd name="T46" fmla="*/ 30 w 220"/>
                  <a:gd name="T47" fmla="*/ 132 h 190"/>
                  <a:gd name="T48" fmla="*/ 15 w 220"/>
                  <a:gd name="T49" fmla="*/ 117 h 190"/>
                  <a:gd name="T50" fmla="*/ 0 w 220"/>
                  <a:gd name="T51" fmla="*/ 117 h 190"/>
                  <a:gd name="T52" fmla="*/ 44 w 220"/>
                  <a:gd name="T53" fmla="*/ 73 h 190"/>
                  <a:gd name="T54" fmla="*/ 44 w 220"/>
                  <a:gd name="T55" fmla="*/ 102 h 190"/>
                  <a:gd name="T56" fmla="*/ 44 w 220"/>
                  <a:gd name="T57" fmla="*/ 102 h 190"/>
                  <a:gd name="T58" fmla="*/ 44 w 220"/>
                  <a:gd name="T59" fmla="*/ 132 h 190"/>
                  <a:gd name="T60" fmla="*/ 44 w 220"/>
                  <a:gd name="T61" fmla="*/ 146 h 190"/>
                  <a:gd name="T62" fmla="*/ 59 w 220"/>
                  <a:gd name="T63" fmla="*/ 161 h 190"/>
                  <a:gd name="T64" fmla="*/ 74 w 220"/>
                  <a:gd name="T65" fmla="*/ 161 h 190"/>
                  <a:gd name="T66" fmla="*/ 88 w 220"/>
                  <a:gd name="T67" fmla="*/ 176 h 190"/>
                  <a:gd name="T68" fmla="*/ 103 w 220"/>
                  <a:gd name="T69" fmla="*/ 161 h 190"/>
                  <a:gd name="T70" fmla="*/ 118 w 220"/>
                  <a:gd name="T71" fmla="*/ 146 h 190"/>
                  <a:gd name="T72" fmla="*/ 103 w 220"/>
                  <a:gd name="T73" fmla="*/ 132 h 190"/>
                  <a:gd name="T74" fmla="*/ 103 w 220"/>
                  <a:gd name="T75" fmla="*/ 102 h 190"/>
                  <a:gd name="T76" fmla="*/ 88 w 220"/>
                  <a:gd name="T77" fmla="*/ 88 h 190"/>
                  <a:gd name="T78" fmla="*/ 88 w 220"/>
                  <a:gd name="T79" fmla="*/ 58 h 190"/>
                  <a:gd name="T80" fmla="*/ 74 w 220"/>
                  <a:gd name="T81" fmla="*/ 44 h 190"/>
                  <a:gd name="T82" fmla="*/ 88 w 220"/>
                  <a:gd name="T83" fmla="*/ 29 h 190"/>
                  <a:gd name="T84" fmla="*/ 103 w 220"/>
                  <a:gd name="T85" fmla="*/ 15 h 190"/>
                  <a:gd name="T86" fmla="*/ 118 w 220"/>
                  <a:gd name="T87" fmla="*/ 0 h 190"/>
                  <a:gd name="T88" fmla="*/ 132 w 220"/>
                  <a:gd name="T89" fmla="*/ 0 h 190"/>
                  <a:gd name="T90" fmla="*/ 147 w 220"/>
                  <a:gd name="T91" fmla="*/ 0 h 190"/>
                  <a:gd name="T92" fmla="*/ 162 w 220"/>
                  <a:gd name="T93" fmla="*/ 15 h 190"/>
                  <a:gd name="T94" fmla="*/ 176 w 220"/>
                  <a:gd name="T95" fmla="*/ 15 h 190"/>
                  <a:gd name="T96" fmla="*/ 176 w 220"/>
                  <a:gd name="T97" fmla="*/ 29 h 190"/>
                  <a:gd name="T98" fmla="*/ 191 w 220"/>
                  <a:gd name="T99" fmla="*/ 44 h 190"/>
                  <a:gd name="T100" fmla="*/ 206 w 220"/>
                  <a:gd name="T101" fmla="*/ 58 h 190"/>
                  <a:gd name="T102" fmla="*/ 220 w 220"/>
                  <a:gd name="T103" fmla="*/ 44 h 1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0"/>
                  <a:gd name="T157" fmla="*/ 0 h 190"/>
                  <a:gd name="T158" fmla="*/ 220 w 220"/>
                  <a:gd name="T159" fmla="*/ 190 h 1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0" h="190">
                    <a:moveTo>
                      <a:pt x="220" y="58"/>
                    </a:moveTo>
                    <a:lnTo>
                      <a:pt x="176" y="102"/>
                    </a:lnTo>
                    <a:lnTo>
                      <a:pt x="176" y="73"/>
                    </a:lnTo>
                    <a:lnTo>
                      <a:pt x="191" y="73"/>
                    </a:lnTo>
                    <a:lnTo>
                      <a:pt x="176" y="58"/>
                    </a:lnTo>
                    <a:lnTo>
                      <a:pt x="176" y="44"/>
                    </a:lnTo>
                    <a:lnTo>
                      <a:pt x="176" y="29"/>
                    </a:lnTo>
                    <a:lnTo>
                      <a:pt x="162" y="29"/>
                    </a:lnTo>
                    <a:lnTo>
                      <a:pt x="162" y="15"/>
                    </a:lnTo>
                    <a:lnTo>
                      <a:pt x="147" y="15"/>
                    </a:lnTo>
                    <a:lnTo>
                      <a:pt x="132" y="15"/>
                    </a:lnTo>
                    <a:lnTo>
                      <a:pt x="132" y="29"/>
                    </a:lnTo>
                    <a:lnTo>
                      <a:pt x="118" y="29"/>
                    </a:lnTo>
                    <a:lnTo>
                      <a:pt x="118" y="44"/>
                    </a:lnTo>
                    <a:lnTo>
                      <a:pt x="132" y="58"/>
                    </a:lnTo>
                    <a:lnTo>
                      <a:pt x="132" y="73"/>
                    </a:lnTo>
                    <a:lnTo>
                      <a:pt x="132" y="88"/>
                    </a:lnTo>
                    <a:lnTo>
                      <a:pt x="147" y="102"/>
                    </a:lnTo>
                    <a:lnTo>
                      <a:pt x="147" y="117"/>
                    </a:lnTo>
                    <a:lnTo>
                      <a:pt x="162" y="132"/>
                    </a:lnTo>
                    <a:lnTo>
                      <a:pt x="162" y="146"/>
                    </a:lnTo>
                    <a:lnTo>
                      <a:pt x="147" y="146"/>
                    </a:lnTo>
                    <a:lnTo>
                      <a:pt x="147" y="161"/>
                    </a:lnTo>
                    <a:lnTo>
                      <a:pt x="132" y="176"/>
                    </a:lnTo>
                    <a:lnTo>
                      <a:pt x="118" y="190"/>
                    </a:lnTo>
                    <a:lnTo>
                      <a:pt x="103" y="190"/>
                    </a:lnTo>
                    <a:lnTo>
                      <a:pt x="88" y="190"/>
                    </a:lnTo>
                    <a:lnTo>
                      <a:pt x="74" y="176"/>
                    </a:lnTo>
                    <a:lnTo>
                      <a:pt x="59" y="176"/>
                    </a:lnTo>
                    <a:lnTo>
                      <a:pt x="59" y="161"/>
                    </a:lnTo>
                    <a:lnTo>
                      <a:pt x="44" y="161"/>
                    </a:lnTo>
                    <a:lnTo>
                      <a:pt x="44" y="146"/>
                    </a:lnTo>
                    <a:lnTo>
                      <a:pt x="30" y="132"/>
                    </a:lnTo>
                    <a:lnTo>
                      <a:pt x="15" y="117"/>
                    </a:lnTo>
                    <a:lnTo>
                      <a:pt x="0" y="117"/>
                    </a:lnTo>
                    <a:lnTo>
                      <a:pt x="44" y="73"/>
                    </a:lnTo>
                    <a:lnTo>
                      <a:pt x="44" y="88"/>
                    </a:lnTo>
                    <a:lnTo>
                      <a:pt x="44" y="102"/>
                    </a:lnTo>
                    <a:lnTo>
                      <a:pt x="44" y="117"/>
                    </a:lnTo>
                    <a:lnTo>
                      <a:pt x="44" y="132"/>
                    </a:lnTo>
                    <a:lnTo>
                      <a:pt x="44" y="146"/>
                    </a:lnTo>
                    <a:lnTo>
                      <a:pt x="59" y="161"/>
                    </a:lnTo>
                    <a:lnTo>
                      <a:pt x="74" y="161"/>
                    </a:lnTo>
                    <a:lnTo>
                      <a:pt x="88" y="176"/>
                    </a:lnTo>
                    <a:lnTo>
                      <a:pt x="103" y="161"/>
                    </a:lnTo>
                    <a:lnTo>
                      <a:pt x="118" y="146"/>
                    </a:lnTo>
                    <a:lnTo>
                      <a:pt x="103" y="132"/>
                    </a:lnTo>
                    <a:lnTo>
                      <a:pt x="103" y="117"/>
                    </a:lnTo>
                    <a:lnTo>
                      <a:pt x="103" y="102"/>
                    </a:lnTo>
                    <a:lnTo>
                      <a:pt x="88" y="102"/>
                    </a:lnTo>
                    <a:lnTo>
                      <a:pt x="88" y="88"/>
                    </a:lnTo>
                    <a:lnTo>
                      <a:pt x="88" y="73"/>
                    </a:lnTo>
                    <a:lnTo>
                      <a:pt x="88" y="58"/>
                    </a:lnTo>
                    <a:lnTo>
                      <a:pt x="74" y="58"/>
                    </a:lnTo>
                    <a:lnTo>
                      <a:pt x="74" y="44"/>
                    </a:lnTo>
                    <a:lnTo>
                      <a:pt x="88" y="44"/>
                    </a:lnTo>
                    <a:lnTo>
                      <a:pt x="88" y="29"/>
                    </a:lnTo>
                    <a:lnTo>
                      <a:pt x="88" y="15"/>
                    </a:lnTo>
                    <a:lnTo>
                      <a:pt x="103" y="15"/>
                    </a:lnTo>
                    <a:lnTo>
                      <a:pt x="103" y="0"/>
                    </a:lnTo>
                    <a:lnTo>
                      <a:pt x="118" y="0"/>
                    </a:lnTo>
                    <a:lnTo>
                      <a:pt x="132" y="0"/>
                    </a:lnTo>
                    <a:lnTo>
                      <a:pt x="147" y="0"/>
                    </a:lnTo>
                    <a:lnTo>
                      <a:pt x="162" y="15"/>
                    </a:lnTo>
                    <a:lnTo>
                      <a:pt x="176" y="15"/>
                    </a:lnTo>
                    <a:lnTo>
                      <a:pt x="176" y="29"/>
                    </a:lnTo>
                    <a:lnTo>
                      <a:pt x="191" y="44"/>
                    </a:lnTo>
                    <a:lnTo>
                      <a:pt x="191" y="58"/>
                    </a:lnTo>
                    <a:lnTo>
                      <a:pt x="206" y="58"/>
                    </a:lnTo>
                    <a:lnTo>
                      <a:pt x="220" y="44"/>
                    </a:lnTo>
                    <a:lnTo>
                      <a:pt x="220" y="58"/>
                    </a:lnTo>
                    <a:close/>
                  </a:path>
                </a:pathLst>
              </a:custGeom>
              <a:solidFill>
                <a:srgbClr val="000000"/>
              </a:solidFill>
              <a:ln w="9525">
                <a:noFill/>
                <a:round/>
                <a:headEnd/>
                <a:tailEnd/>
              </a:ln>
            </p:spPr>
            <p:txBody>
              <a:bodyPr/>
              <a:lstStyle/>
              <a:p>
                <a:endParaRPr lang="en-US"/>
              </a:p>
            </p:txBody>
          </p:sp>
          <p:sp>
            <p:nvSpPr>
              <p:cNvPr id="30743" name="Freeform 80"/>
              <p:cNvSpPr>
                <a:spLocks noEditPoints="1"/>
              </p:cNvSpPr>
              <p:nvPr/>
            </p:nvSpPr>
            <p:spPr bwMode="auto">
              <a:xfrm>
                <a:off x="4115" y="4600"/>
                <a:ext cx="219" cy="206"/>
              </a:xfrm>
              <a:custGeom>
                <a:avLst/>
                <a:gdLst>
                  <a:gd name="T0" fmla="*/ 73 w 219"/>
                  <a:gd name="T1" fmla="*/ 162 h 206"/>
                  <a:gd name="T2" fmla="*/ 73 w 219"/>
                  <a:gd name="T3" fmla="*/ 191 h 206"/>
                  <a:gd name="T4" fmla="*/ 73 w 219"/>
                  <a:gd name="T5" fmla="*/ 191 h 206"/>
                  <a:gd name="T6" fmla="*/ 88 w 219"/>
                  <a:gd name="T7" fmla="*/ 206 h 206"/>
                  <a:gd name="T8" fmla="*/ 73 w 219"/>
                  <a:gd name="T9" fmla="*/ 206 h 206"/>
                  <a:gd name="T10" fmla="*/ 44 w 219"/>
                  <a:gd name="T11" fmla="*/ 176 h 206"/>
                  <a:gd name="T12" fmla="*/ 14 w 219"/>
                  <a:gd name="T13" fmla="*/ 162 h 206"/>
                  <a:gd name="T14" fmla="*/ 0 w 219"/>
                  <a:gd name="T15" fmla="*/ 147 h 206"/>
                  <a:gd name="T16" fmla="*/ 14 w 219"/>
                  <a:gd name="T17" fmla="*/ 147 h 206"/>
                  <a:gd name="T18" fmla="*/ 29 w 219"/>
                  <a:gd name="T19" fmla="*/ 147 h 206"/>
                  <a:gd name="T20" fmla="*/ 102 w 219"/>
                  <a:gd name="T21" fmla="*/ 44 h 206"/>
                  <a:gd name="T22" fmla="*/ 117 w 219"/>
                  <a:gd name="T23" fmla="*/ 15 h 206"/>
                  <a:gd name="T24" fmla="*/ 102 w 219"/>
                  <a:gd name="T25" fmla="*/ 0 h 206"/>
                  <a:gd name="T26" fmla="*/ 117 w 219"/>
                  <a:gd name="T27" fmla="*/ 15 h 206"/>
                  <a:gd name="T28" fmla="*/ 146 w 219"/>
                  <a:gd name="T29" fmla="*/ 30 h 206"/>
                  <a:gd name="T30" fmla="*/ 175 w 219"/>
                  <a:gd name="T31" fmla="*/ 44 h 206"/>
                  <a:gd name="T32" fmla="*/ 190 w 219"/>
                  <a:gd name="T33" fmla="*/ 59 h 206"/>
                  <a:gd name="T34" fmla="*/ 205 w 219"/>
                  <a:gd name="T35" fmla="*/ 74 h 206"/>
                  <a:gd name="T36" fmla="*/ 205 w 219"/>
                  <a:gd name="T37" fmla="*/ 88 h 206"/>
                  <a:gd name="T38" fmla="*/ 219 w 219"/>
                  <a:gd name="T39" fmla="*/ 103 h 206"/>
                  <a:gd name="T40" fmla="*/ 219 w 219"/>
                  <a:gd name="T41" fmla="*/ 118 h 206"/>
                  <a:gd name="T42" fmla="*/ 205 w 219"/>
                  <a:gd name="T43" fmla="*/ 132 h 206"/>
                  <a:gd name="T44" fmla="*/ 190 w 219"/>
                  <a:gd name="T45" fmla="*/ 147 h 206"/>
                  <a:gd name="T46" fmla="*/ 161 w 219"/>
                  <a:gd name="T47" fmla="*/ 147 h 206"/>
                  <a:gd name="T48" fmla="*/ 146 w 219"/>
                  <a:gd name="T49" fmla="*/ 147 h 206"/>
                  <a:gd name="T50" fmla="*/ 131 w 219"/>
                  <a:gd name="T51" fmla="*/ 147 h 206"/>
                  <a:gd name="T52" fmla="*/ 102 w 219"/>
                  <a:gd name="T53" fmla="*/ 132 h 206"/>
                  <a:gd name="T54" fmla="*/ 161 w 219"/>
                  <a:gd name="T55" fmla="*/ 44 h 206"/>
                  <a:gd name="T56" fmla="*/ 117 w 219"/>
                  <a:gd name="T57" fmla="*/ 118 h 206"/>
                  <a:gd name="T58" fmla="*/ 131 w 219"/>
                  <a:gd name="T59" fmla="*/ 132 h 206"/>
                  <a:gd name="T60" fmla="*/ 146 w 219"/>
                  <a:gd name="T61" fmla="*/ 132 h 206"/>
                  <a:gd name="T62" fmla="*/ 161 w 219"/>
                  <a:gd name="T63" fmla="*/ 118 h 206"/>
                  <a:gd name="T64" fmla="*/ 175 w 219"/>
                  <a:gd name="T65" fmla="*/ 88 h 206"/>
                  <a:gd name="T66" fmla="*/ 175 w 219"/>
                  <a:gd name="T67" fmla="*/ 74 h 206"/>
                  <a:gd name="T68" fmla="*/ 175 w 219"/>
                  <a:gd name="T69" fmla="*/ 59 h 206"/>
                  <a:gd name="T70" fmla="*/ 161 w 219"/>
                  <a:gd name="T71" fmla="*/ 44 h 2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206"/>
                  <a:gd name="T110" fmla="*/ 219 w 219"/>
                  <a:gd name="T111" fmla="*/ 206 h 2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206">
                    <a:moveTo>
                      <a:pt x="102" y="118"/>
                    </a:moveTo>
                    <a:lnTo>
                      <a:pt x="73" y="162"/>
                    </a:lnTo>
                    <a:lnTo>
                      <a:pt x="73" y="176"/>
                    </a:lnTo>
                    <a:lnTo>
                      <a:pt x="73" y="191"/>
                    </a:lnTo>
                    <a:lnTo>
                      <a:pt x="73" y="206"/>
                    </a:lnTo>
                    <a:lnTo>
                      <a:pt x="88" y="206"/>
                    </a:lnTo>
                    <a:lnTo>
                      <a:pt x="73" y="206"/>
                    </a:lnTo>
                    <a:lnTo>
                      <a:pt x="58" y="191"/>
                    </a:lnTo>
                    <a:lnTo>
                      <a:pt x="44" y="176"/>
                    </a:lnTo>
                    <a:lnTo>
                      <a:pt x="29" y="176"/>
                    </a:lnTo>
                    <a:lnTo>
                      <a:pt x="14" y="162"/>
                    </a:lnTo>
                    <a:lnTo>
                      <a:pt x="0" y="147"/>
                    </a:lnTo>
                    <a:lnTo>
                      <a:pt x="14" y="147"/>
                    </a:lnTo>
                    <a:lnTo>
                      <a:pt x="29" y="147"/>
                    </a:lnTo>
                    <a:lnTo>
                      <a:pt x="29" y="132"/>
                    </a:lnTo>
                    <a:lnTo>
                      <a:pt x="102" y="44"/>
                    </a:lnTo>
                    <a:lnTo>
                      <a:pt x="117" y="30"/>
                    </a:lnTo>
                    <a:lnTo>
                      <a:pt x="117" y="15"/>
                    </a:lnTo>
                    <a:lnTo>
                      <a:pt x="102" y="15"/>
                    </a:lnTo>
                    <a:lnTo>
                      <a:pt x="102" y="0"/>
                    </a:lnTo>
                    <a:lnTo>
                      <a:pt x="117" y="15"/>
                    </a:lnTo>
                    <a:lnTo>
                      <a:pt x="131" y="15"/>
                    </a:lnTo>
                    <a:lnTo>
                      <a:pt x="146" y="30"/>
                    </a:lnTo>
                    <a:lnTo>
                      <a:pt x="161" y="44"/>
                    </a:lnTo>
                    <a:lnTo>
                      <a:pt x="175" y="44"/>
                    </a:lnTo>
                    <a:lnTo>
                      <a:pt x="175" y="59"/>
                    </a:lnTo>
                    <a:lnTo>
                      <a:pt x="190" y="59"/>
                    </a:lnTo>
                    <a:lnTo>
                      <a:pt x="205" y="74"/>
                    </a:lnTo>
                    <a:lnTo>
                      <a:pt x="205" y="88"/>
                    </a:lnTo>
                    <a:lnTo>
                      <a:pt x="219" y="88"/>
                    </a:lnTo>
                    <a:lnTo>
                      <a:pt x="219" y="103"/>
                    </a:lnTo>
                    <a:lnTo>
                      <a:pt x="219" y="118"/>
                    </a:lnTo>
                    <a:lnTo>
                      <a:pt x="205" y="132"/>
                    </a:lnTo>
                    <a:lnTo>
                      <a:pt x="205" y="147"/>
                    </a:lnTo>
                    <a:lnTo>
                      <a:pt x="190" y="147"/>
                    </a:lnTo>
                    <a:lnTo>
                      <a:pt x="175" y="147"/>
                    </a:lnTo>
                    <a:lnTo>
                      <a:pt x="161" y="147"/>
                    </a:lnTo>
                    <a:lnTo>
                      <a:pt x="146" y="147"/>
                    </a:lnTo>
                    <a:lnTo>
                      <a:pt x="131" y="147"/>
                    </a:lnTo>
                    <a:lnTo>
                      <a:pt x="117" y="132"/>
                    </a:lnTo>
                    <a:lnTo>
                      <a:pt x="102" y="132"/>
                    </a:lnTo>
                    <a:lnTo>
                      <a:pt x="102" y="118"/>
                    </a:lnTo>
                    <a:close/>
                    <a:moveTo>
                      <a:pt x="161" y="44"/>
                    </a:moveTo>
                    <a:lnTo>
                      <a:pt x="117" y="118"/>
                    </a:lnTo>
                    <a:lnTo>
                      <a:pt x="131" y="132"/>
                    </a:lnTo>
                    <a:lnTo>
                      <a:pt x="146" y="132"/>
                    </a:lnTo>
                    <a:lnTo>
                      <a:pt x="161" y="118"/>
                    </a:lnTo>
                    <a:lnTo>
                      <a:pt x="175" y="103"/>
                    </a:lnTo>
                    <a:lnTo>
                      <a:pt x="175" y="88"/>
                    </a:lnTo>
                    <a:lnTo>
                      <a:pt x="175" y="74"/>
                    </a:lnTo>
                    <a:lnTo>
                      <a:pt x="175" y="59"/>
                    </a:lnTo>
                    <a:lnTo>
                      <a:pt x="161" y="59"/>
                    </a:lnTo>
                    <a:lnTo>
                      <a:pt x="161" y="44"/>
                    </a:lnTo>
                    <a:close/>
                  </a:path>
                </a:pathLst>
              </a:custGeom>
              <a:solidFill>
                <a:srgbClr val="000000"/>
              </a:solidFill>
              <a:ln w="9525">
                <a:noFill/>
                <a:round/>
                <a:headEnd/>
                <a:tailEnd/>
              </a:ln>
            </p:spPr>
            <p:txBody>
              <a:bodyPr/>
              <a:lstStyle/>
              <a:p>
                <a:endParaRPr lang="en-US"/>
              </a:p>
            </p:txBody>
          </p:sp>
          <p:sp>
            <p:nvSpPr>
              <p:cNvPr id="30744" name="Freeform 81"/>
              <p:cNvSpPr>
                <a:spLocks/>
              </p:cNvSpPr>
              <p:nvPr/>
            </p:nvSpPr>
            <p:spPr bwMode="auto">
              <a:xfrm>
                <a:off x="4246" y="4688"/>
                <a:ext cx="191" cy="235"/>
              </a:xfrm>
              <a:custGeom>
                <a:avLst/>
                <a:gdLst>
                  <a:gd name="T0" fmla="*/ 191 w 191"/>
                  <a:gd name="T1" fmla="*/ 191 h 235"/>
                  <a:gd name="T2" fmla="*/ 162 w 191"/>
                  <a:gd name="T3" fmla="*/ 235 h 235"/>
                  <a:gd name="T4" fmla="*/ 162 w 191"/>
                  <a:gd name="T5" fmla="*/ 235 h 235"/>
                  <a:gd name="T6" fmla="*/ 147 w 191"/>
                  <a:gd name="T7" fmla="*/ 235 h 235"/>
                  <a:gd name="T8" fmla="*/ 118 w 191"/>
                  <a:gd name="T9" fmla="*/ 220 h 235"/>
                  <a:gd name="T10" fmla="*/ 103 w 191"/>
                  <a:gd name="T11" fmla="*/ 206 h 235"/>
                  <a:gd name="T12" fmla="*/ 88 w 191"/>
                  <a:gd name="T13" fmla="*/ 206 h 235"/>
                  <a:gd name="T14" fmla="*/ 74 w 191"/>
                  <a:gd name="T15" fmla="*/ 191 h 235"/>
                  <a:gd name="T16" fmla="*/ 44 w 191"/>
                  <a:gd name="T17" fmla="*/ 176 h 235"/>
                  <a:gd name="T18" fmla="*/ 30 w 191"/>
                  <a:gd name="T19" fmla="*/ 176 h 235"/>
                  <a:gd name="T20" fmla="*/ 15 w 191"/>
                  <a:gd name="T21" fmla="*/ 162 h 235"/>
                  <a:gd name="T22" fmla="*/ 0 w 191"/>
                  <a:gd name="T23" fmla="*/ 147 h 235"/>
                  <a:gd name="T24" fmla="*/ 0 w 191"/>
                  <a:gd name="T25" fmla="*/ 147 h 235"/>
                  <a:gd name="T26" fmla="*/ 0 w 191"/>
                  <a:gd name="T27" fmla="*/ 147 h 235"/>
                  <a:gd name="T28" fmla="*/ 15 w 191"/>
                  <a:gd name="T29" fmla="*/ 147 h 235"/>
                  <a:gd name="T30" fmla="*/ 15 w 191"/>
                  <a:gd name="T31" fmla="*/ 162 h 235"/>
                  <a:gd name="T32" fmla="*/ 15 w 191"/>
                  <a:gd name="T33" fmla="*/ 162 h 235"/>
                  <a:gd name="T34" fmla="*/ 30 w 191"/>
                  <a:gd name="T35" fmla="*/ 147 h 235"/>
                  <a:gd name="T36" fmla="*/ 44 w 191"/>
                  <a:gd name="T37" fmla="*/ 132 h 235"/>
                  <a:gd name="T38" fmla="*/ 103 w 191"/>
                  <a:gd name="T39" fmla="*/ 44 h 235"/>
                  <a:gd name="T40" fmla="*/ 103 w 191"/>
                  <a:gd name="T41" fmla="*/ 15 h 235"/>
                  <a:gd name="T42" fmla="*/ 103 w 191"/>
                  <a:gd name="T43" fmla="*/ 15 h 235"/>
                  <a:gd name="T44" fmla="*/ 103 w 191"/>
                  <a:gd name="T45" fmla="*/ 15 h 235"/>
                  <a:gd name="T46" fmla="*/ 103 w 191"/>
                  <a:gd name="T47" fmla="*/ 15 h 235"/>
                  <a:gd name="T48" fmla="*/ 88 w 191"/>
                  <a:gd name="T49" fmla="*/ 0 h 235"/>
                  <a:gd name="T50" fmla="*/ 88 w 191"/>
                  <a:gd name="T51" fmla="*/ 0 h 235"/>
                  <a:gd name="T52" fmla="*/ 88 w 191"/>
                  <a:gd name="T53" fmla="*/ 0 h 235"/>
                  <a:gd name="T54" fmla="*/ 103 w 191"/>
                  <a:gd name="T55" fmla="*/ 0 h 235"/>
                  <a:gd name="T56" fmla="*/ 118 w 191"/>
                  <a:gd name="T57" fmla="*/ 15 h 235"/>
                  <a:gd name="T58" fmla="*/ 132 w 191"/>
                  <a:gd name="T59" fmla="*/ 30 h 235"/>
                  <a:gd name="T60" fmla="*/ 162 w 191"/>
                  <a:gd name="T61" fmla="*/ 30 h 235"/>
                  <a:gd name="T62" fmla="*/ 176 w 191"/>
                  <a:gd name="T63" fmla="*/ 44 h 235"/>
                  <a:gd name="T64" fmla="*/ 176 w 191"/>
                  <a:gd name="T65" fmla="*/ 44 h 235"/>
                  <a:gd name="T66" fmla="*/ 176 w 191"/>
                  <a:gd name="T67" fmla="*/ 44 h 235"/>
                  <a:gd name="T68" fmla="*/ 176 w 191"/>
                  <a:gd name="T69" fmla="*/ 44 h 235"/>
                  <a:gd name="T70" fmla="*/ 162 w 191"/>
                  <a:gd name="T71" fmla="*/ 44 h 235"/>
                  <a:gd name="T72" fmla="*/ 162 w 191"/>
                  <a:gd name="T73" fmla="*/ 44 h 235"/>
                  <a:gd name="T74" fmla="*/ 162 w 191"/>
                  <a:gd name="T75" fmla="*/ 44 h 235"/>
                  <a:gd name="T76" fmla="*/ 147 w 191"/>
                  <a:gd name="T77" fmla="*/ 44 h 235"/>
                  <a:gd name="T78" fmla="*/ 147 w 191"/>
                  <a:gd name="T79" fmla="*/ 44 h 235"/>
                  <a:gd name="T80" fmla="*/ 132 w 191"/>
                  <a:gd name="T81" fmla="*/ 59 h 235"/>
                  <a:gd name="T82" fmla="*/ 88 w 191"/>
                  <a:gd name="T83" fmla="*/ 162 h 235"/>
                  <a:gd name="T84" fmla="*/ 74 w 191"/>
                  <a:gd name="T85" fmla="*/ 176 h 235"/>
                  <a:gd name="T86" fmla="*/ 74 w 191"/>
                  <a:gd name="T87" fmla="*/ 176 h 235"/>
                  <a:gd name="T88" fmla="*/ 74 w 191"/>
                  <a:gd name="T89" fmla="*/ 191 h 235"/>
                  <a:gd name="T90" fmla="*/ 88 w 191"/>
                  <a:gd name="T91" fmla="*/ 191 h 235"/>
                  <a:gd name="T92" fmla="*/ 88 w 191"/>
                  <a:gd name="T93" fmla="*/ 191 h 235"/>
                  <a:gd name="T94" fmla="*/ 103 w 191"/>
                  <a:gd name="T95" fmla="*/ 206 h 235"/>
                  <a:gd name="T96" fmla="*/ 118 w 191"/>
                  <a:gd name="T97" fmla="*/ 206 h 235"/>
                  <a:gd name="T98" fmla="*/ 132 w 191"/>
                  <a:gd name="T99" fmla="*/ 206 h 235"/>
                  <a:gd name="T100" fmla="*/ 132 w 191"/>
                  <a:gd name="T101" fmla="*/ 206 h 235"/>
                  <a:gd name="T102" fmla="*/ 132 w 191"/>
                  <a:gd name="T103" fmla="*/ 206 h 235"/>
                  <a:gd name="T104" fmla="*/ 147 w 191"/>
                  <a:gd name="T105" fmla="*/ 206 h 235"/>
                  <a:gd name="T106" fmla="*/ 147 w 191"/>
                  <a:gd name="T107" fmla="*/ 206 h 235"/>
                  <a:gd name="T108" fmla="*/ 162 w 191"/>
                  <a:gd name="T109" fmla="*/ 206 h 235"/>
                  <a:gd name="T110" fmla="*/ 176 w 191"/>
                  <a:gd name="T111" fmla="*/ 191 h 235"/>
                  <a:gd name="T112" fmla="*/ 176 w 191"/>
                  <a:gd name="T113" fmla="*/ 191 h 235"/>
                  <a:gd name="T114" fmla="*/ 191 w 191"/>
                  <a:gd name="T115" fmla="*/ 176 h 235"/>
                  <a:gd name="T116" fmla="*/ 191 w 191"/>
                  <a:gd name="T117" fmla="*/ 191 h 23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1"/>
                  <a:gd name="T178" fmla="*/ 0 h 235"/>
                  <a:gd name="T179" fmla="*/ 191 w 191"/>
                  <a:gd name="T180" fmla="*/ 235 h 23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1" h="235">
                    <a:moveTo>
                      <a:pt x="191" y="191"/>
                    </a:moveTo>
                    <a:lnTo>
                      <a:pt x="162" y="235"/>
                    </a:lnTo>
                    <a:lnTo>
                      <a:pt x="147" y="235"/>
                    </a:lnTo>
                    <a:lnTo>
                      <a:pt x="118" y="220"/>
                    </a:lnTo>
                    <a:lnTo>
                      <a:pt x="103" y="206"/>
                    </a:lnTo>
                    <a:lnTo>
                      <a:pt x="88" y="206"/>
                    </a:lnTo>
                    <a:lnTo>
                      <a:pt x="74" y="191"/>
                    </a:lnTo>
                    <a:lnTo>
                      <a:pt x="44" y="176"/>
                    </a:lnTo>
                    <a:lnTo>
                      <a:pt x="30" y="176"/>
                    </a:lnTo>
                    <a:lnTo>
                      <a:pt x="15" y="162"/>
                    </a:lnTo>
                    <a:lnTo>
                      <a:pt x="0" y="147"/>
                    </a:lnTo>
                    <a:lnTo>
                      <a:pt x="15" y="147"/>
                    </a:lnTo>
                    <a:lnTo>
                      <a:pt x="15" y="162"/>
                    </a:lnTo>
                    <a:lnTo>
                      <a:pt x="30" y="147"/>
                    </a:lnTo>
                    <a:lnTo>
                      <a:pt x="44" y="132"/>
                    </a:lnTo>
                    <a:lnTo>
                      <a:pt x="103" y="44"/>
                    </a:lnTo>
                    <a:lnTo>
                      <a:pt x="103" y="15"/>
                    </a:lnTo>
                    <a:lnTo>
                      <a:pt x="88" y="0"/>
                    </a:lnTo>
                    <a:lnTo>
                      <a:pt x="103" y="0"/>
                    </a:lnTo>
                    <a:lnTo>
                      <a:pt x="118" y="15"/>
                    </a:lnTo>
                    <a:lnTo>
                      <a:pt x="132" y="30"/>
                    </a:lnTo>
                    <a:lnTo>
                      <a:pt x="162" y="30"/>
                    </a:lnTo>
                    <a:lnTo>
                      <a:pt x="176" y="44"/>
                    </a:lnTo>
                    <a:lnTo>
                      <a:pt x="162" y="44"/>
                    </a:lnTo>
                    <a:lnTo>
                      <a:pt x="147" y="44"/>
                    </a:lnTo>
                    <a:lnTo>
                      <a:pt x="132" y="59"/>
                    </a:lnTo>
                    <a:lnTo>
                      <a:pt x="88" y="162"/>
                    </a:lnTo>
                    <a:lnTo>
                      <a:pt x="74" y="176"/>
                    </a:lnTo>
                    <a:lnTo>
                      <a:pt x="74" y="191"/>
                    </a:lnTo>
                    <a:lnTo>
                      <a:pt x="88" y="191"/>
                    </a:lnTo>
                    <a:lnTo>
                      <a:pt x="103" y="206"/>
                    </a:lnTo>
                    <a:lnTo>
                      <a:pt x="118" y="206"/>
                    </a:lnTo>
                    <a:lnTo>
                      <a:pt x="132" y="206"/>
                    </a:lnTo>
                    <a:lnTo>
                      <a:pt x="147" y="206"/>
                    </a:lnTo>
                    <a:lnTo>
                      <a:pt x="162" y="206"/>
                    </a:lnTo>
                    <a:lnTo>
                      <a:pt x="176" y="191"/>
                    </a:lnTo>
                    <a:lnTo>
                      <a:pt x="191" y="176"/>
                    </a:lnTo>
                    <a:lnTo>
                      <a:pt x="191" y="191"/>
                    </a:lnTo>
                    <a:close/>
                  </a:path>
                </a:pathLst>
              </a:custGeom>
              <a:solidFill>
                <a:srgbClr val="000000"/>
              </a:solidFill>
              <a:ln w="9525">
                <a:noFill/>
                <a:round/>
                <a:headEnd/>
                <a:tailEnd/>
              </a:ln>
            </p:spPr>
            <p:txBody>
              <a:bodyPr/>
              <a:lstStyle/>
              <a:p>
                <a:endParaRPr lang="en-US"/>
              </a:p>
            </p:txBody>
          </p:sp>
          <p:sp>
            <p:nvSpPr>
              <p:cNvPr id="30745" name="Freeform 82"/>
              <p:cNvSpPr>
                <a:spLocks/>
              </p:cNvSpPr>
              <p:nvPr/>
            </p:nvSpPr>
            <p:spPr bwMode="auto">
              <a:xfrm>
                <a:off x="4408" y="4762"/>
                <a:ext cx="219" cy="234"/>
              </a:xfrm>
              <a:custGeom>
                <a:avLst/>
                <a:gdLst>
                  <a:gd name="T0" fmla="*/ 102 w 219"/>
                  <a:gd name="T1" fmla="*/ 102 h 234"/>
                  <a:gd name="T2" fmla="*/ 102 w 219"/>
                  <a:gd name="T3" fmla="*/ 102 h 234"/>
                  <a:gd name="T4" fmla="*/ 131 w 219"/>
                  <a:gd name="T5" fmla="*/ 102 h 234"/>
                  <a:gd name="T6" fmla="*/ 146 w 219"/>
                  <a:gd name="T7" fmla="*/ 102 h 234"/>
                  <a:gd name="T8" fmla="*/ 161 w 219"/>
                  <a:gd name="T9" fmla="*/ 88 h 234"/>
                  <a:gd name="T10" fmla="*/ 131 w 219"/>
                  <a:gd name="T11" fmla="*/ 175 h 234"/>
                  <a:gd name="T12" fmla="*/ 117 w 219"/>
                  <a:gd name="T13" fmla="*/ 175 h 234"/>
                  <a:gd name="T14" fmla="*/ 131 w 219"/>
                  <a:gd name="T15" fmla="*/ 146 h 234"/>
                  <a:gd name="T16" fmla="*/ 117 w 219"/>
                  <a:gd name="T17" fmla="*/ 132 h 234"/>
                  <a:gd name="T18" fmla="*/ 117 w 219"/>
                  <a:gd name="T19" fmla="*/ 117 h 234"/>
                  <a:gd name="T20" fmla="*/ 102 w 219"/>
                  <a:gd name="T21" fmla="*/ 117 h 234"/>
                  <a:gd name="T22" fmla="*/ 73 w 219"/>
                  <a:gd name="T23" fmla="*/ 175 h 234"/>
                  <a:gd name="T24" fmla="*/ 73 w 219"/>
                  <a:gd name="T25" fmla="*/ 190 h 234"/>
                  <a:gd name="T26" fmla="*/ 87 w 219"/>
                  <a:gd name="T27" fmla="*/ 190 h 234"/>
                  <a:gd name="T28" fmla="*/ 117 w 219"/>
                  <a:gd name="T29" fmla="*/ 205 h 234"/>
                  <a:gd name="T30" fmla="*/ 131 w 219"/>
                  <a:gd name="T31" fmla="*/ 205 h 234"/>
                  <a:gd name="T32" fmla="*/ 146 w 219"/>
                  <a:gd name="T33" fmla="*/ 205 h 234"/>
                  <a:gd name="T34" fmla="*/ 161 w 219"/>
                  <a:gd name="T35" fmla="*/ 190 h 234"/>
                  <a:gd name="T36" fmla="*/ 190 w 219"/>
                  <a:gd name="T37" fmla="*/ 175 h 234"/>
                  <a:gd name="T38" fmla="*/ 175 w 219"/>
                  <a:gd name="T39" fmla="*/ 190 h 234"/>
                  <a:gd name="T40" fmla="*/ 146 w 219"/>
                  <a:gd name="T41" fmla="*/ 219 h 234"/>
                  <a:gd name="T42" fmla="*/ 102 w 219"/>
                  <a:gd name="T43" fmla="*/ 205 h 234"/>
                  <a:gd name="T44" fmla="*/ 73 w 219"/>
                  <a:gd name="T45" fmla="*/ 190 h 234"/>
                  <a:gd name="T46" fmla="*/ 29 w 219"/>
                  <a:gd name="T47" fmla="*/ 175 h 234"/>
                  <a:gd name="T48" fmla="*/ 0 w 219"/>
                  <a:gd name="T49" fmla="*/ 161 h 234"/>
                  <a:gd name="T50" fmla="*/ 0 w 219"/>
                  <a:gd name="T51" fmla="*/ 161 h 234"/>
                  <a:gd name="T52" fmla="*/ 0 w 219"/>
                  <a:gd name="T53" fmla="*/ 161 h 234"/>
                  <a:gd name="T54" fmla="*/ 14 w 219"/>
                  <a:gd name="T55" fmla="*/ 161 h 234"/>
                  <a:gd name="T56" fmla="*/ 29 w 219"/>
                  <a:gd name="T57" fmla="*/ 161 h 234"/>
                  <a:gd name="T58" fmla="*/ 87 w 219"/>
                  <a:gd name="T59" fmla="*/ 44 h 234"/>
                  <a:gd name="T60" fmla="*/ 87 w 219"/>
                  <a:gd name="T61" fmla="*/ 14 h 234"/>
                  <a:gd name="T62" fmla="*/ 87 w 219"/>
                  <a:gd name="T63" fmla="*/ 14 h 234"/>
                  <a:gd name="T64" fmla="*/ 73 w 219"/>
                  <a:gd name="T65" fmla="*/ 0 h 234"/>
                  <a:gd name="T66" fmla="*/ 73 w 219"/>
                  <a:gd name="T67" fmla="*/ 0 h 234"/>
                  <a:gd name="T68" fmla="*/ 87 w 219"/>
                  <a:gd name="T69" fmla="*/ 14 h 234"/>
                  <a:gd name="T70" fmla="*/ 131 w 219"/>
                  <a:gd name="T71" fmla="*/ 29 h 234"/>
                  <a:gd name="T72" fmla="*/ 161 w 219"/>
                  <a:gd name="T73" fmla="*/ 44 h 234"/>
                  <a:gd name="T74" fmla="*/ 190 w 219"/>
                  <a:gd name="T75" fmla="*/ 44 h 234"/>
                  <a:gd name="T76" fmla="*/ 219 w 219"/>
                  <a:gd name="T77" fmla="*/ 58 h 234"/>
                  <a:gd name="T78" fmla="*/ 190 w 219"/>
                  <a:gd name="T79" fmla="*/ 102 h 234"/>
                  <a:gd name="T80" fmla="*/ 190 w 219"/>
                  <a:gd name="T81" fmla="*/ 88 h 234"/>
                  <a:gd name="T82" fmla="*/ 190 w 219"/>
                  <a:gd name="T83" fmla="*/ 73 h 234"/>
                  <a:gd name="T84" fmla="*/ 175 w 219"/>
                  <a:gd name="T85" fmla="*/ 58 h 234"/>
                  <a:gd name="T86" fmla="*/ 161 w 219"/>
                  <a:gd name="T87" fmla="*/ 58 h 234"/>
                  <a:gd name="T88" fmla="*/ 146 w 219"/>
                  <a:gd name="T89" fmla="*/ 44 h 234"/>
                  <a:gd name="T90" fmla="*/ 131 w 219"/>
                  <a:gd name="T91" fmla="*/ 44 h 2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9"/>
                  <a:gd name="T139" fmla="*/ 0 h 234"/>
                  <a:gd name="T140" fmla="*/ 219 w 219"/>
                  <a:gd name="T141" fmla="*/ 234 h 2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9" h="234">
                    <a:moveTo>
                      <a:pt x="131" y="44"/>
                    </a:moveTo>
                    <a:lnTo>
                      <a:pt x="102" y="102"/>
                    </a:lnTo>
                    <a:lnTo>
                      <a:pt x="117" y="117"/>
                    </a:lnTo>
                    <a:lnTo>
                      <a:pt x="131" y="102"/>
                    </a:lnTo>
                    <a:lnTo>
                      <a:pt x="146" y="102"/>
                    </a:lnTo>
                    <a:lnTo>
                      <a:pt x="161" y="88"/>
                    </a:lnTo>
                    <a:lnTo>
                      <a:pt x="131" y="175"/>
                    </a:lnTo>
                    <a:lnTo>
                      <a:pt x="117" y="175"/>
                    </a:lnTo>
                    <a:lnTo>
                      <a:pt x="131" y="161"/>
                    </a:lnTo>
                    <a:lnTo>
                      <a:pt x="131" y="146"/>
                    </a:lnTo>
                    <a:lnTo>
                      <a:pt x="117" y="132"/>
                    </a:lnTo>
                    <a:lnTo>
                      <a:pt x="117" y="117"/>
                    </a:lnTo>
                    <a:lnTo>
                      <a:pt x="102" y="117"/>
                    </a:lnTo>
                    <a:lnTo>
                      <a:pt x="73" y="161"/>
                    </a:lnTo>
                    <a:lnTo>
                      <a:pt x="73" y="175"/>
                    </a:lnTo>
                    <a:lnTo>
                      <a:pt x="73" y="190"/>
                    </a:lnTo>
                    <a:lnTo>
                      <a:pt x="87" y="190"/>
                    </a:lnTo>
                    <a:lnTo>
                      <a:pt x="102" y="205"/>
                    </a:lnTo>
                    <a:lnTo>
                      <a:pt x="117" y="205"/>
                    </a:lnTo>
                    <a:lnTo>
                      <a:pt x="131" y="205"/>
                    </a:lnTo>
                    <a:lnTo>
                      <a:pt x="146" y="205"/>
                    </a:lnTo>
                    <a:lnTo>
                      <a:pt x="161" y="205"/>
                    </a:lnTo>
                    <a:lnTo>
                      <a:pt x="161" y="190"/>
                    </a:lnTo>
                    <a:lnTo>
                      <a:pt x="190" y="175"/>
                    </a:lnTo>
                    <a:lnTo>
                      <a:pt x="175" y="190"/>
                    </a:lnTo>
                    <a:lnTo>
                      <a:pt x="161" y="234"/>
                    </a:lnTo>
                    <a:lnTo>
                      <a:pt x="146" y="219"/>
                    </a:lnTo>
                    <a:lnTo>
                      <a:pt x="131" y="219"/>
                    </a:lnTo>
                    <a:lnTo>
                      <a:pt x="102" y="205"/>
                    </a:lnTo>
                    <a:lnTo>
                      <a:pt x="87" y="205"/>
                    </a:lnTo>
                    <a:lnTo>
                      <a:pt x="73" y="190"/>
                    </a:lnTo>
                    <a:lnTo>
                      <a:pt x="58" y="190"/>
                    </a:lnTo>
                    <a:lnTo>
                      <a:pt x="29" y="175"/>
                    </a:lnTo>
                    <a:lnTo>
                      <a:pt x="14" y="175"/>
                    </a:lnTo>
                    <a:lnTo>
                      <a:pt x="0" y="161"/>
                    </a:lnTo>
                    <a:lnTo>
                      <a:pt x="14" y="161"/>
                    </a:lnTo>
                    <a:lnTo>
                      <a:pt x="29" y="161"/>
                    </a:lnTo>
                    <a:lnTo>
                      <a:pt x="29" y="146"/>
                    </a:lnTo>
                    <a:lnTo>
                      <a:pt x="87" y="44"/>
                    </a:lnTo>
                    <a:lnTo>
                      <a:pt x="87" y="29"/>
                    </a:lnTo>
                    <a:lnTo>
                      <a:pt x="87" y="14"/>
                    </a:lnTo>
                    <a:lnTo>
                      <a:pt x="73" y="0"/>
                    </a:lnTo>
                    <a:lnTo>
                      <a:pt x="87" y="14"/>
                    </a:lnTo>
                    <a:lnTo>
                      <a:pt x="102" y="14"/>
                    </a:lnTo>
                    <a:lnTo>
                      <a:pt x="131" y="29"/>
                    </a:lnTo>
                    <a:lnTo>
                      <a:pt x="146" y="29"/>
                    </a:lnTo>
                    <a:lnTo>
                      <a:pt x="161" y="44"/>
                    </a:lnTo>
                    <a:lnTo>
                      <a:pt x="175" y="44"/>
                    </a:lnTo>
                    <a:lnTo>
                      <a:pt x="190" y="44"/>
                    </a:lnTo>
                    <a:lnTo>
                      <a:pt x="205" y="58"/>
                    </a:lnTo>
                    <a:lnTo>
                      <a:pt x="219" y="58"/>
                    </a:lnTo>
                    <a:lnTo>
                      <a:pt x="205" y="102"/>
                    </a:lnTo>
                    <a:lnTo>
                      <a:pt x="190" y="102"/>
                    </a:lnTo>
                    <a:lnTo>
                      <a:pt x="190" y="88"/>
                    </a:lnTo>
                    <a:lnTo>
                      <a:pt x="190" y="73"/>
                    </a:lnTo>
                    <a:lnTo>
                      <a:pt x="175" y="58"/>
                    </a:lnTo>
                    <a:lnTo>
                      <a:pt x="161" y="58"/>
                    </a:lnTo>
                    <a:lnTo>
                      <a:pt x="161" y="44"/>
                    </a:lnTo>
                    <a:lnTo>
                      <a:pt x="146" y="44"/>
                    </a:lnTo>
                    <a:lnTo>
                      <a:pt x="131" y="44"/>
                    </a:lnTo>
                    <a:close/>
                  </a:path>
                </a:pathLst>
              </a:custGeom>
              <a:solidFill>
                <a:srgbClr val="000000"/>
              </a:solidFill>
              <a:ln w="9525">
                <a:noFill/>
                <a:round/>
                <a:headEnd/>
                <a:tailEnd/>
              </a:ln>
            </p:spPr>
            <p:txBody>
              <a:bodyPr/>
              <a:lstStyle/>
              <a:p>
                <a:endParaRPr lang="en-US"/>
              </a:p>
            </p:txBody>
          </p:sp>
          <p:sp>
            <p:nvSpPr>
              <p:cNvPr id="30746" name="Freeform 83"/>
              <p:cNvSpPr>
                <a:spLocks/>
              </p:cNvSpPr>
              <p:nvPr/>
            </p:nvSpPr>
            <p:spPr bwMode="auto">
              <a:xfrm>
                <a:off x="4569" y="4820"/>
                <a:ext cx="249" cy="235"/>
              </a:xfrm>
              <a:custGeom>
                <a:avLst/>
                <a:gdLst>
                  <a:gd name="T0" fmla="*/ 131 w 249"/>
                  <a:gd name="T1" fmla="*/ 44 h 235"/>
                  <a:gd name="T2" fmla="*/ 161 w 249"/>
                  <a:gd name="T3" fmla="*/ 103 h 235"/>
                  <a:gd name="T4" fmla="*/ 175 w 249"/>
                  <a:gd name="T5" fmla="*/ 147 h 235"/>
                  <a:gd name="T6" fmla="*/ 205 w 249"/>
                  <a:gd name="T7" fmla="*/ 74 h 235"/>
                  <a:gd name="T8" fmla="*/ 205 w 249"/>
                  <a:gd name="T9" fmla="*/ 59 h 235"/>
                  <a:gd name="T10" fmla="*/ 190 w 249"/>
                  <a:gd name="T11" fmla="*/ 44 h 235"/>
                  <a:gd name="T12" fmla="*/ 175 w 249"/>
                  <a:gd name="T13" fmla="*/ 44 h 235"/>
                  <a:gd name="T14" fmla="*/ 190 w 249"/>
                  <a:gd name="T15" fmla="*/ 44 h 235"/>
                  <a:gd name="T16" fmla="*/ 219 w 249"/>
                  <a:gd name="T17" fmla="*/ 44 h 235"/>
                  <a:gd name="T18" fmla="*/ 249 w 249"/>
                  <a:gd name="T19" fmla="*/ 59 h 235"/>
                  <a:gd name="T20" fmla="*/ 249 w 249"/>
                  <a:gd name="T21" fmla="*/ 59 h 235"/>
                  <a:gd name="T22" fmla="*/ 219 w 249"/>
                  <a:gd name="T23" fmla="*/ 59 h 235"/>
                  <a:gd name="T24" fmla="*/ 219 w 249"/>
                  <a:gd name="T25" fmla="*/ 74 h 235"/>
                  <a:gd name="T26" fmla="*/ 175 w 249"/>
                  <a:gd name="T27" fmla="*/ 235 h 235"/>
                  <a:gd name="T28" fmla="*/ 161 w 249"/>
                  <a:gd name="T29" fmla="*/ 220 h 235"/>
                  <a:gd name="T30" fmla="*/ 131 w 249"/>
                  <a:gd name="T31" fmla="*/ 161 h 235"/>
                  <a:gd name="T32" fmla="*/ 117 w 249"/>
                  <a:gd name="T33" fmla="*/ 117 h 235"/>
                  <a:gd name="T34" fmla="*/ 88 w 249"/>
                  <a:gd name="T35" fmla="*/ 59 h 235"/>
                  <a:gd name="T36" fmla="*/ 44 w 249"/>
                  <a:gd name="T37" fmla="*/ 161 h 235"/>
                  <a:gd name="T38" fmla="*/ 44 w 249"/>
                  <a:gd name="T39" fmla="*/ 176 h 235"/>
                  <a:gd name="T40" fmla="*/ 58 w 249"/>
                  <a:gd name="T41" fmla="*/ 191 h 235"/>
                  <a:gd name="T42" fmla="*/ 73 w 249"/>
                  <a:gd name="T43" fmla="*/ 191 h 235"/>
                  <a:gd name="T44" fmla="*/ 73 w 249"/>
                  <a:gd name="T45" fmla="*/ 191 h 235"/>
                  <a:gd name="T46" fmla="*/ 44 w 249"/>
                  <a:gd name="T47" fmla="*/ 191 h 235"/>
                  <a:gd name="T48" fmla="*/ 0 w 249"/>
                  <a:gd name="T49" fmla="*/ 176 h 235"/>
                  <a:gd name="T50" fmla="*/ 0 w 249"/>
                  <a:gd name="T51" fmla="*/ 176 h 235"/>
                  <a:gd name="T52" fmla="*/ 14 w 249"/>
                  <a:gd name="T53" fmla="*/ 176 h 235"/>
                  <a:gd name="T54" fmla="*/ 29 w 249"/>
                  <a:gd name="T55" fmla="*/ 161 h 235"/>
                  <a:gd name="T56" fmla="*/ 29 w 249"/>
                  <a:gd name="T57" fmla="*/ 147 h 235"/>
                  <a:gd name="T58" fmla="*/ 73 w 249"/>
                  <a:gd name="T59" fmla="*/ 30 h 235"/>
                  <a:gd name="T60" fmla="*/ 73 w 249"/>
                  <a:gd name="T61" fmla="*/ 15 h 235"/>
                  <a:gd name="T62" fmla="*/ 58 w 249"/>
                  <a:gd name="T63" fmla="*/ 0 h 235"/>
                  <a:gd name="T64" fmla="*/ 58 w 249"/>
                  <a:gd name="T65" fmla="*/ 0 h 235"/>
                  <a:gd name="T66" fmla="*/ 102 w 249"/>
                  <a:gd name="T67" fmla="*/ 15 h 235"/>
                  <a:gd name="T68" fmla="*/ 117 w 249"/>
                  <a:gd name="T69" fmla="*/ 15 h 2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9"/>
                  <a:gd name="T106" fmla="*/ 0 h 235"/>
                  <a:gd name="T107" fmla="*/ 249 w 249"/>
                  <a:gd name="T108" fmla="*/ 235 h 2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9" h="235">
                    <a:moveTo>
                      <a:pt x="117" y="15"/>
                    </a:moveTo>
                    <a:lnTo>
                      <a:pt x="131" y="44"/>
                    </a:lnTo>
                    <a:lnTo>
                      <a:pt x="146" y="74"/>
                    </a:lnTo>
                    <a:lnTo>
                      <a:pt x="161" y="103"/>
                    </a:lnTo>
                    <a:lnTo>
                      <a:pt x="161" y="117"/>
                    </a:lnTo>
                    <a:lnTo>
                      <a:pt x="175" y="147"/>
                    </a:lnTo>
                    <a:lnTo>
                      <a:pt x="190" y="161"/>
                    </a:lnTo>
                    <a:lnTo>
                      <a:pt x="205" y="74"/>
                    </a:lnTo>
                    <a:lnTo>
                      <a:pt x="205" y="59"/>
                    </a:lnTo>
                    <a:lnTo>
                      <a:pt x="190" y="44"/>
                    </a:lnTo>
                    <a:lnTo>
                      <a:pt x="175" y="44"/>
                    </a:lnTo>
                    <a:lnTo>
                      <a:pt x="190" y="44"/>
                    </a:lnTo>
                    <a:lnTo>
                      <a:pt x="205" y="44"/>
                    </a:lnTo>
                    <a:lnTo>
                      <a:pt x="219" y="44"/>
                    </a:lnTo>
                    <a:lnTo>
                      <a:pt x="249" y="59"/>
                    </a:lnTo>
                    <a:lnTo>
                      <a:pt x="234" y="59"/>
                    </a:lnTo>
                    <a:lnTo>
                      <a:pt x="219" y="59"/>
                    </a:lnTo>
                    <a:lnTo>
                      <a:pt x="219" y="74"/>
                    </a:lnTo>
                    <a:lnTo>
                      <a:pt x="219" y="88"/>
                    </a:lnTo>
                    <a:lnTo>
                      <a:pt x="175" y="235"/>
                    </a:lnTo>
                    <a:lnTo>
                      <a:pt x="161" y="220"/>
                    </a:lnTo>
                    <a:lnTo>
                      <a:pt x="146" y="191"/>
                    </a:lnTo>
                    <a:lnTo>
                      <a:pt x="131" y="161"/>
                    </a:lnTo>
                    <a:lnTo>
                      <a:pt x="117" y="132"/>
                    </a:lnTo>
                    <a:lnTo>
                      <a:pt x="117" y="117"/>
                    </a:lnTo>
                    <a:lnTo>
                      <a:pt x="102" y="88"/>
                    </a:lnTo>
                    <a:lnTo>
                      <a:pt x="88" y="59"/>
                    </a:lnTo>
                    <a:lnTo>
                      <a:pt x="88" y="44"/>
                    </a:lnTo>
                    <a:lnTo>
                      <a:pt x="44" y="161"/>
                    </a:lnTo>
                    <a:lnTo>
                      <a:pt x="44" y="176"/>
                    </a:lnTo>
                    <a:lnTo>
                      <a:pt x="58" y="191"/>
                    </a:lnTo>
                    <a:lnTo>
                      <a:pt x="73" y="191"/>
                    </a:lnTo>
                    <a:lnTo>
                      <a:pt x="58" y="191"/>
                    </a:lnTo>
                    <a:lnTo>
                      <a:pt x="44" y="191"/>
                    </a:lnTo>
                    <a:lnTo>
                      <a:pt x="29" y="191"/>
                    </a:lnTo>
                    <a:lnTo>
                      <a:pt x="0" y="176"/>
                    </a:lnTo>
                    <a:lnTo>
                      <a:pt x="14" y="176"/>
                    </a:lnTo>
                    <a:lnTo>
                      <a:pt x="29" y="176"/>
                    </a:lnTo>
                    <a:lnTo>
                      <a:pt x="29" y="161"/>
                    </a:lnTo>
                    <a:lnTo>
                      <a:pt x="29" y="147"/>
                    </a:lnTo>
                    <a:lnTo>
                      <a:pt x="73" y="30"/>
                    </a:lnTo>
                    <a:lnTo>
                      <a:pt x="73" y="15"/>
                    </a:lnTo>
                    <a:lnTo>
                      <a:pt x="58" y="15"/>
                    </a:lnTo>
                    <a:lnTo>
                      <a:pt x="58" y="0"/>
                    </a:lnTo>
                    <a:lnTo>
                      <a:pt x="88" y="15"/>
                    </a:lnTo>
                    <a:lnTo>
                      <a:pt x="102" y="15"/>
                    </a:lnTo>
                    <a:lnTo>
                      <a:pt x="117" y="15"/>
                    </a:lnTo>
                    <a:close/>
                  </a:path>
                </a:pathLst>
              </a:custGeom>
              <a:solidFill>
                <a:srgbClr val="000000"/>
              </a:solidFill>
              <a:ln w="9525">
                <a:noFill/>
                <a:round/>
                <a:headEnd/>
                <a:tailEnd/>
              </a:ln>
            </p:spPr>
            <p:txBody>
              <a:bodyPr/>
              <a:lstStyle/>
              <a:p>
                <a:endParaRPr lang="en-US"/>
              </a:p>
            </p:txBody>
          </p:sp>
          <p:sp>
            <p:nvSpPr>
              <p:cNvPr id="30747" name="Freeform 84"/>
              <p:cNvSpPr>
                <a:spLocks noEditPoints="1"/>
              </p:cNvSpPr>
              <p:nvPr/>
            </p:nvSpPr>
            <p:spPr bwMode="auto">
              <a:xfrm>
                <a:off x="4759" y="4864"/>
                <a:ext cx="205" cy="205"/>
              </a:xfrm>
              <a:custGeom>
                <a:avLst/>
                <a:gdLst>
                  <a:gd name="T0" fmla="*/ 0 w 205"/>
                  <a:gd name="T1" fmla="*/ 176 h 205"/>
                  <a:gd name="T2" fmla="*/ 15 w 205"/>
                  <a:gd name="T3" fmla="*/ 176 h 205"/>
                  <a:gd name="T4" fmla="*/ 15 w 205"/>
                  <a:gd name="T5" fmla="*/ 176 h 205"/>
                  <a:gd name="T6" fmla="*/ 29 w 205"/>
                  <a:gd name="T7" fmla="*/ 161 h 205"/>
                  <a:gd name="T8" fmla="*/ 59 w 205"/>
                  <a:gd name="T9" fmla="*/ 30 h 205"/>
                  <a:gd name="T10" fmla="*/ 44 w 205"/>
                  <a:gd name="T11" fmla="*/ 15 h 205"/>
                  <a:gd name="T12" fmla="*/ 44 w 205"/>
                  <a:gd name="T13" fmla="*/ 15 h 205"/>
                  <a:gd name="T14" fmla="*/ 29 w 205"/>
                  <a:gd name="T15" fmla="*/ 0 h 205"/>
                  <a:gd name="T16" fmla="*/ 73 w 205"/>
                  <a:gd name="T17" fmla="*/ 15 h 205"/>
                  <a:gd name="T18" fmla="*/ 103 w 205"/>
                  <a:gd name="T19" fmla="*/ 15 h 205"/>
                  <a:gd name="T20" fmla="*/ 117 w 205"/>
                  <a:gd name="T21" fmla="*/ 15 h 205"/>
                  <a:gd name="T22" fmla="*/ 146 w 205"/>
                  <a:gd name="T23" fmla="*/ 30 h 205"/>
                  <a:gd name="T24" fmla="*/ 176 w 205"/>
                  <a:gd name="T25" fmla="*/ 30 h 205"/>
                  <a:gd name="T26" fmla="*/ 176 w 205"/>
                  <a:gd name="T27" fmla="*/ 44 h 205"/>
                  <a:gd name="T28" fmla="*/ 190 w 205"/>
                  <a:gd name="T29" fmla="*/ 59 h 205"/>
                  <a:gd name="T30" fmla="*/ 205 w 205"/>
                  <a:gd name="T31" fmla="*/ 73 h 205"/>
                  <a:gd name="T32" fmla="*/ 205 w 205"/>
                  <a:gd name="T33" fmla="*/ 88 h 205"/>
                  <a:gd name="T34" fmla="*/ 205 w 205"/>
                  <a:gd name="T35" fmla="*/ 132 h 205"/>
                  <a:gd name="T36" fmla="*/ 205 w 205"/>
                  <a:gd name="T37" fmla="*/ 161 h 205"/>
                  <a:gd name="T38" fmla="*/ 190 w 205"/>
                  <a:gd name="T39" fmla="*/ 176 h 205"/>
                  <a:gd name="T40" fmla="*/ 176 w 205"/>
                  <a:gd name="T41" fmla="*/ 191 h 205"/>
                  <a:gd name="T42" fmla="*/ 161 w 205"/>
                  <a:gd name="T43" fmla="*/ 205 h 205"/>
                  <a:gd name="T44" fmla="*/ 132 w 205"/>
                  <a:gd name="T45" fmla="*/ 205 h 205"/>
                  <a:gd name="T46" fmla="*/ 117 w 205"/>
                  <a:gd name="T47" fmla="*/ 205 h 205"/>
                  <a:gd name="T48" fmla="*/ 88 w 205"/>
                  <a:gd name="T49" fmla="*/ 205 h 205"/>
                  <a:gd name="T50" fmla="*/ 59 w 205"/>
                  <a:gd name="T51" fmla="*/ 191 h 205"/>
                  <a:gd name="T52" fmla="*/ 15 w 205"/>
                  <a:gd name="T53" fmla="*/ 191 h 205"/>
                  <a:gd name="T54" fmla="*/ 0 w 205"/>
                  <a:gd name="T55" fmla="*/ 191 h 205"/>
                  <a:gd name="T56" fmla="*/ 73 w 205"/>
                  <a:gd name="T57" fmla="*/ 176 h 205"/>
                  <a:gd name="T58" fmla="*/ 73 w 205"/>
                  <a:gd name="T59" fmla="*/ 191 h 205"/>
                  <a:gd name="T60" fmla="*/ 88 w 205"/>
                  <a:gd name="T61" fmla="*/ 191 h 205"/>
                  <a:gd name="T62" fmla="*/ 103 w 205"/>
                  <a:gd name="T63" fmla="*/ 191 h 205"/>
                  <a:gd name="T64" fmla="*/ 117 w 205"/>
                  <a:gd name="T65" fmla="*/ 191 h 205"/>
                  <a:gd name="T66" fmla="*/ 132 w 205"/>
                  <a:gd name="T67" fmla="*/ 191 h 205"/>
                  <a:gd name="T68" fmla="*/ 146 w 205"/>
                  <a:gd name="T69" fmla="*/ 176 h 205"/>
                  <a:gd name="T70" fmla="*/ 161 w 205"/>
                  <a:gd name="T71" fmla="*/ 147 h 205"/>
                  <a:gd name="T72" fmla="*/ 161 w 205"/>
                  <a:gd name="T73" fmla="*/ 103 h 205"/>
                  <a:gd name="T74" fmla="*/ 161 w 205"/>
                  <a:gd name="T75" fmla="*/ 73 h 205"/>
                  <a:gd name="T76" fmla="*/ 161 w 205"/>
                  <a:gd name="T77" fmla="*/ 59 h 205"/>
                  <a:gd name="T78" fmla="*/ 132 w 205"/>
                  <a:gd name="T79" fmla="*/ 44 h 205"/>
                  <a:gd name="T80" fmla="*/ 117 w 205"/>
                  <a:gd name="T81" fmla="*/ 30 h 205"/>
                  <a:gd name="T82" fmla="*/ 103 w 205"/>
                  <a:gd name="T83" fmla="*/ 30 h 2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5"/>
                  <a:gd name="T127" fmla="*/ 0 h 205"/>
                  <a:gd name="T128" fmla="*/ 205 w 205"/>
                  <a:gd name="T129" fmla="*/ 205 h 2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5" h="205">
                    <a:moveTo>
                      <a:pt x="0" y="191"/>
                    </a:moveTo>
                    <a:lnTo>
                      <a:pt x="0" y="176"/>
                    </a:lnTo>
                    <a:lnTo>
                      <a:pt x="15" y="176"/>
                    </a:lnTo>
                    <a:lnTo>
                      <a:pt x="29" y="176"/>
                    </a:lnTo>
                    <a:lnTo>
                      <a:pt x="29" y="161"/>
                    </a:lnTo>
                    <a:lnTo>
                      <a:pt x="59" y="44"/>
                    </a:lnTo>
                    <a:lnTo>
                      <a:pt x="59" y="30"/>
                    </a:lnTo>
                    <a:lnTo>
                      <a:pt x="44" y="15"/>
                    </a:lnTo>
                    <a:lnTo>
                      <a:pt x="29" y="15"/>
                    </a:lnTo>
                    <a:lnTo>
                      <a:pt x="29" y="0"/>
                    </a:lnTo>
                    <a:lnTo>
                      <a:pt x="44" y="15"/>
                    </a:lnTo>
                    <a:lnTo>
                      <a:pt x="73" y="15"/>
                    </a:lnTo>
                    <a:lnTo>
                      <a:pt x="88" y="15"/>
                    </a:lnTo>
                    <a:lnTo>
                      <a:pt x="103" y="15"/>
                    </a:lnTo>
                    <a:lnTo>
                      <a:pt x="117" y="15"/>
                    </a:lnTo>
                    <a:lnTo>
                      <a:pt x="146" y="30"/>
                    </a:lnTo>
                    <a:lnTo>
                      <a:pt x="161" y="30"/>
                    </a:lnTo>
                    <a:lnTo>
                      <a:pt x="176" y="30"/>
                    </a:lnTo>
                    <a:lnTo>
                      <a:pt x="176" y="44"/>
                    </a:lnTo>
                    <a:lnTo>
                      <a:pt x="190" y="59"/>
                    </a:lnTo>
                    <a:lnTo>
                      <a:pt x="205" y="73"/>
                    </a:lnTo>
                    <a:lnTo>
                      <a:pt x="205" y="88"/>
                    </a:lnTo>
                    <a:lnTo>
                      <a:pt x="205" y="103"/>
                    </a:lnTo>
                    <a:lnTo>
                      <a:pt x="205" y="132"/>
                    </a:lnTo>
                    <a:lnTo>
                      <a:pt x="205" y="147"/>
                    </a:lnTo>
                    <a:lnTo>
                      <a:pt x="205" y="161"/>
                    </a:lnTo>
                    <a:lnTo>
                      <a:pt x="190" y="176"/>
                    </a:lnTo>
                    <a:lnTo>
                      <a:pt x="176" y="191"/>
                    </a:lnTo>
                    <a:lnTo>
                      <a:pt x="161" y="191"/>
                    </a:lnTo>
                    <a:lnTo>
                      <a:pt x="161" y="205"/>
                    </a:lnTo>
                    <a:lnTo>
                      <a:pt x="146" y="205"/>
                    </a:lnTo>
                    <a:lnTo>
                      <a:pt x="132" y="205"/>
                    </a:lnTo>
                    <a:lnTo>
                      <a:pt x="117" y="205"/>
                    </a:lnTo>
                    <a:lnTo>
                      <a:pt x="88" y="205"/>
                    </a:lnTo>
                    <a:lnTo>
                      <a:pt x="73" y="205"/>
                    </a:lnTo>
                    <a:lnTo>
                      <a:pt x="59" y="191"/>
                    </a:lnTo>
                    <a:lnTo>
                      <a:pt x="29" y="191"/>
                    </a:lnTo>
                    <a:lnTo>
                      <a:pt x="15" y="191"/>
                    </a:lnTo>
                    <a:lnTo>
                      <a:pt x="0" y="191"/>
                    </a:lnTo>
                    <a:close/>
                    <a:moveTo>
                      <a:pt x="103" y="30"/>
                    </a:moveTo>
                    <a:lnTo>
                      <a:pt x="73" y="176"/>
                    </a:lnTo>
                    <a:lnTo>
                      <a:pt x="73" y="191"/>
                    </a:lnTo>
                    <a:lnTo>
                      <a:pt x="88" y="191"/>
                    </a:lnTo>
                    <a:lnTo>
                      <a:pt x="103" y="191"/>
                    </a:lnTo>
                    <a:lnTo>
                      <a:pt x="117" y="191"/>
                    </a:lnTo>
                    <a:lnTo>
                      <a:pt x="132" y="191"/>
                    </a:lnTo>
                    <a:lnTo>
                      <a:pt x="146" y="176"/>
                    </a:lnTo>
                    <a:lnTo>
                      <a:pt x="146" y="161"/>
                    </a:lnTo>
                    <a:lnTo>
                      <a:pt x="161" y="147"/>
                    </a:lnTo>
                    <a:lnTo>
                      <a:pt x="161" y="117"/>
                    </a:lnTo>
                    <a:lnTo>
                      <a:pt x="161" y="103"/>
                    </a:lnTo>
                    <a:lnTo>
                      <a:pt x="161" y="88"/>
                    </a:lnTo>
                    <a:lnTo>
                      <a:pt x="161" y="73"/>
                    </a:lnTo>
                    <a:lnTo>
                      <a:pt x="161" y="59"/>
                    </a:lnTo>
                    <a:lnTo>
                      <a:pt x="146" y="44"/>
                    </a:lnTo>
                    <a:lnTo>
                      <a:pt x="132" y="44"/>
                    </a:lnTo>
                    <a:lnTo>
                      <a:pt x="117" y="30"/>
                    </a:lnTo>
                    <a:lnTo>
                      <a:pt x="103" y="30"/>
                    </a:lnTo>
                    <a:close/>
                  </a:path>
                </a:pathLst>
              </a:custGeom>
              <a:solidFill>
                <a:srgbClr val="000000"/>
              </a:solidFill>
              <a:ln w="9525">
                <a:noFill/>
                <a:round/>
                <a:headEnd/>
                <a:tailEnd/>
              </a:ln>
            </p:spPr>
            <p:txBody>
              <a:bodyPr/>
              <a:lstStyle/>
              <a:p>
                <a:endParaRPr lang="en-US"/>
              </a:p>
            </p:txBody>
          </p:sp>
          <p:sp>
            <p:nvSpPr>
              <p:cNvPr id="30748" name="Freeform 85"/>
              <p:cNvSpPr>
                <a:spLocks/>
              </p:cNvSpPr>
              <p:nvPr/>
            </p:nvSpPr>
            <p:spPr bwMode="auto">
              <a:xfrm>
                <a:off x="4949" y="4894"/>
                <a:ext cx="191" cy="190"/>
              </a:xfrm>
              <a:custGeom>
                <a:avLst/>
                <a:gdLst>
                  <a:gd name="T0" fmla="*/ 88 w 191"/>
                  <a:gd name="T1" fmla="*/ 87 h 190"/>
                  <a:gd name="T2" fmla="*/ 88 w 191"/>
                  <a:gd name="T3" fmla="*/ 87 h 190"/>
                  <a:gd name="T4" fmla="*/ 118 w 191"/>
                  <a:gd name="T5" fmla="*/ 87 h 190"/>
                  <a:gd name="T6" fmla="*/ 118 w 191"/>
                  <a:gd name="T7" fmla="*/ 73 h 190"/>
                  <a:gd name="T8" fmla="*/ 132 w 191"/>
                  <a:gd name="T9" fmla="*/ 58 h 190"/>
                  <a:gd name="T10" fmla="*/ 132 w 191"/>
                  <a:gd name="T11" fmla="*/ 146 h 190"/>
                  <a:gd name="T12" fmla="*/ 118 w 191"/>
                  <a:gd name="T13" fmla="*/ 131 h 190"/>
                  <a:gd name="T14" fmla="*/ 118 w 191"/>
                  <a:gd name="T15" fmla="*/ 117 h 190"/>
                  <a:gd name="T16" fmla="*/ 103 w 191"/>
                  <a:gd name="T17" fmla="*/ 102 h 190"/>
                  <a:gd name="T18" fmla="*/ 88 w 191"/>
                  <a:gd name="T19" fmla="*/ 102 h 190"/>
                  <a:gd name="T20" fmla="*/ 74 w 191"/>
                  <a:gd name="T21" fmla="*/ 175 h 190"/>
                  <a:gd name="T22" fmla="*/ 88 w 191"/>
                  <a:gd name="T23" fmla="*/ 175 h 190"/>
                  <a:gd name="T24" fmla="*/ 103 w 191"/>
                  <a:gd name="T25" fmla="*/ 175 h 190"/>
                  <a:gd name="T26" fmla="*/ 118 w 191"/>
                  <a:gd name="T27" fmla="*/ 175 h 190"/>
                  <a:gd name="T28" fmla="*/ 132 w 191"/>
                  <a:gd name="T29" fmla="*/ 175 h 190"/>
                  <a:gd name="T30" fmla="*/ 147 w 191"/>
                  <a:gd name="T31" fmla="*/ 175 h 190"/>
                  <a:gd name="T32" fmla="*/ 176 w 191"/>
                  <a:gd name="T33" fmla="*/ 161 h 190"/>
                  <a:gd name="T34" fmla="*/ 176 w 191"/>
                  <a:gd name="T35" fmla="*/ 131 h 190"/>
                  <a:gd name="T36" fmla="*/ 176 w 191"/>
                  <a:gd name="T37" fmla="*/ 190 h 190"/>
                  <a:gd name="T38" fmla="*/ 147 w 191"/>
                  <a:gd name="T39" fmla="*/ 190 h 190"/>
                  <a:gd name="T40" fmla="*/ 103 w 191"/>
                  <a:gd name="T41" fmla="*/ 190 h 190"/>
                  <a:gd name="T42" fmla="*/ 74 w 191"/>
                  <a:gd name="T43" fmla="*/ 190 h 190"/>
                  <a:gd name="T44" fmla="*/ 30 w 191"/>
                  <a:gd name="T45" fmla="*/ 190 h 190"/>
                  <a:gd name="T46" fmla="*/ 0 w 191"/>
                  <a:gd name="T47" fmla="*/ 190 h 190"/>
                  <a:gd name="T48" fmla="*/ 0 w 191"/>
                  <a:gd name="T49" fmla="*/ 175 h 190"/>
                  <a:gd name="T50" fmla="*/ 15 w 191"/>
                  <a:gd name="T51" fmla="*/ 175 h 190"/>
                  <a:gd name="T52" fmla="*/ 30 w 191"/>
                  <a:gd name="T53" fmla="*/ 175 h 190"/>
                  <a:gd name="T54" fmla="*/ 30 w 191"/>
                  <a:gd name="T55" fmla="*/ 161 h 190"/>
                  <a:gd name="T56" fmla="*/ 44 w 191"/>
                  <a:gd name="T57" fmla="*/ 29 h 190"/>
                  <a:gd name="T58" fmla="*/ 30 w 191"/>
                  <a:gd name="T59" fmla="*/ 14 h 190"/>
                  <a:gd name="T60" fmla="*/ 15 w 191"/>
                  <a:gd name="T61" fmla="*/ 14 h 190"/>
                  <a:gd name="T62" fmla="*/ 15 w 191"/>
                  <a:gd name="T63" fmla="*/ 14 h 190"/>
                  <a:gd name="T64" fmla="*/ 30 w 191"/>
                  <a:gd name="T65" fmla="*/ 0 h 190"/>
                  <a:gd name="T66" fmla="*/ 59 w 191"/>
                  <a:gd name="T67" fmla="*/ 14 h 190"/>
                  <a:gd name="T68" fmla="*/ 103 w 191"/>
                  <a:gd name="T69" fmla="*/ 14 h 190"/>
                  <a:gd name="T70" fmla="*/ 132 w 191"/>
                  <a:gd name="T71" fmla="*/ 14 h 190"/>
                  <a:gd name="T72" fmla="*/ 176 w 191"/>
                  <a:gd name="T73" fmla="*/ 14 h 190"/>
                  <a:gd name="T74" fmla="*/ 176 w 191"/>
                  <a:gd name="T75" fmla="*/ 58 h 190"/>
                  <a:gd name="T76" fmla="*/ 176 w 191"/>
                  <a:gd name="T77" fmla="*/ 58 h 190"/>
                  <a:gd name="T78" fmla="*/ 162 w 191"/>
                  <a:gd name="T79" fmla="*/ 43 h 190"/>
                  <a:gd name="T80" fmla="*/ 147 w 191"/>
                  <a:gd name="T81" fmla="*/ 29 h 190"/>
                  <a:gd name="T82" fmla="*/ 132 w 191"/>
                  <a:gd name="T83" fmla="*/ 29 h 190"/>
                  <a:gd name="T84" fmla="*/ 118 w 191"/>
                  <a:gd name="T85" fmla="*/ 14 h 190"/>
                  <a:gd name="T86" fmla="*/ 103 w 191"/>
                  <a:gd name="T87" fmla="*/ 14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1"/>
                  <a:gd name="T133" fmla="*/ 0 h 190"/>
                  <a:gd name="T134" fmla="*/ 191 w 191"/>
                  <a:gd name="T135" fmla="*/ 190 h 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1" h="190">
                    <a:moveTo>
                      <a:pt x="88" y="14"/>
                    </a:moveTo>
                    <a:lnTo>
                      <a:pt x="88" y="87"/>
                    </a:lnTo>
                    <a:lnTo>
                      <a:pt x="103" y="87"/>
                    </a:lnTo>
                    <a:lnTo>
                      <a:pt x="118" y="87"/>
                    </a:lnTo>
                    <a:lnTo>
                      <a:pt x="118" y="73"/>
                    </a:lnTo>
                    <a:lnTo>
                      <a:pt x="132" y="58"/>
                    </a:lnTo>
                    <a:lnTo>
                      <a:pt x="132" y="146"/>
                    </a:lnTo>
                    <a:lnTo>
                      <a:pt x="118" y="146"/>
                    </a:lnTo>
                    <a:lnTo>
                      <a:pt x="118" y="131"/>
                    </a:lnTo>
                    <a:lnTo>
                      <a:pt x="118" y="117"/>
                    </a:lnTo>
                    <a:lnTo>
                      <a:pt x="103" y="102"/>
                    </a:lnTo>
                    <a:lnTo>
                      <a:pt x="88" y="102"/>
                    </a:lnTo>
                    <a:lnTo>
                      <a:pt x="74" y="161"/>
                    </a:lnTo>
                    <a:lnTo>
                      <a:pt x="74" y="175"/>
                    </a:lnTo>
                    <a:lnTo>
                      <a:pt x="88" y="175"/>
                    </a:lnTo>
                    <a:lnTo>
                      <a:pt x="103" y="175"/>
                    </a:lnTo>
                    <a:lnTo>
                      <a:pt x="118" y="175"/>
                    </a:lnTo>
                    <a:lnTo>
                      <a:pt x="132" y="175"/>
                    </a:lnTo>
                    <a:lnTo>
                      <a:pt x="147" y="175"/>
                    </a:lnTo>
                    <a:lnTo>
                      <a:pt x="162" y="175"/>
                    </a:lnTo>
                    <a:lnTo>
                      <a:pt x="176" y="161"/>
                    </a:lnTo>
                    <a:lnTo>
                      <a:pt x="176" y="131"/>
                    </a:lnTo>
                    <a:lnTo>
                      <a:pt x="191" y="131"/>
                    </a:lnTo>
                    <a:lnTo>
                      <a:pt x="176" y="190"/>
                    </a:lnTo>
                    <a:lnTo>
                      <a:pt x="147" y="190"/>
                    </a:lnTo>
                    <a:lnTo>
                      <a:pt x="132" y="190"/>
                    </a:lnTo>
                    <a:lnTo>
                      <a:pt x="103" y="190"/>
                    </a:lnTo>
                    <a:lnTo>
                      <a:pt x="88" y="190"/>
                    </a:lnTo>
                    <a:lnTo>
                      <a:pt x="74" y="190"/>
                    </a:lnTo>
                    <a:lnTo>
                      <a:pt x="44" y="190"/>
                    </a:lnTo>
                    <a:lnTo>
                      <a:pt x="30" y="190"/>
                    </a:lnTo>
                    <a:lnTo>
                      <a:pt x="0" y="190"/>
                    </a:lnTo>
                    <a:lnTo>
                      <a:pt x="0" y="175"/>
                    </a:lnTo>
                    <a:lnTo>
                      <a:pt x="15" y="175"/>
                    </a:lnTo>
                    <a:lnTo>
                      <a:pt x="30" y="175"/>
                    </a:lnTo>
                    <a:lnTo>
                      <a:pt x="30" y="161"/>
                    </a:lnTo>
                    <a:lnTo>
                      <a:pt x="44" y="43"/>
                    </a:lnTo>
                    <a:lnTo>
                      <a:pt x="44" y="29"/>
                    </a:lnTo>
                    <a:lnTo>
                      <a:pt x="44" y="14"/>
                    </a:lnTo>
                    <a:lnTo>
                      <a:pt x="30" y="14"/>
                    </a:lnTo>
                    <a:lnTo>
                      <a:pt x="15" y="14"/>
                    </a:lnTo>
                    <a:lnTo>
                      <a:pt x="15" y="0"/>
                    </a:lnTo>
                    <a:lnTo>
                      <a:pt x="30" y="0"/>
                    </a:lnTo>
                    <a:lnTo>
                      <a:pt x="44" y="0"/>
                    </a:lnTo>
                    <a:lnTo>
                      <a:pt x="59" y="14"/>
                    </a:lnTo>
                    <a:lnTo>
                      <a:pt x="74" y="14"/>
                    </a:lnTo>
                    <a:lnTo>
                      <a:pt x="103" y="14"/>
                    </a:lnTo>
                    <a:lnTo>
                      <a:pt x="118" y="14"/>
                    </a:lnTo>
                    <a:lnTo>
                      <a:pt x="132" y="14"/>
                    </a:lnTo>
                    <a:lnTo>
                      <a:pt x="147" y="14"/>
                    </a:lnTo>
                    <a:lnTo>
                      <a:pt x="176" y="14"/>
                    </a:lnTo>
                    <a:lnTo>
                      <a:pt x="176" y="58"/>
                    </a:lnTo>
                    <a:lnTo>
                      <a:pt x="162" y="43"/>
                    </a:lnTo>
                    <a:lnTo>
                      <a:pt x="147" y="29"/>
                    </a:lnTo>
                    <a:lnTo>
                      <a:pt x="132" y="29"/>
                    </a:lnTo>
                    <a:lnTo>
                      <a:pt x="118" y="29"/>
                    </a:lnTo>
                    <a:lnTo>
                      <a:pt x="118" y="14"/>
                    </a:lnTo>
                    <a:lnTo>
                      <a:pt x="103" y="14"/>
                    </a:lnTo>
                    <a:lnTo>
                      <a:pt x="88" y="14"/>
                    </a:lnTo>
                    <a:close/>
                  </a:path>
                </a:pathLst>
              </a:custGeom>
              <a:solidFill>
                <a:srgbClr val="000000"/>
              </a:solidFill>
              <a:ln w="9525">
                <a:noFill/>
                <a:round/>
                <a:headEnd/>
                <a:tailEnd/>
              </a:ln>
            </p:spPr>
            <p:txBody>
              <a:bodyPr/>
              <a:lstStyle/>
              <a:p>
                <a:endParaRPr lang="en-US"/>
              </a:p>
            </p:txBody>
          </p:sp>
          <p:sp>
            <p:nvSpPr>
              <p:cNvPr id="30749" name="Freeform 86"/>
              <p:cNvSpPr>
                <a:spLocks/>
              </p:cNvSpPr>
              <p:nvPr/>
            </p:nvSpPr>
            <p:spPr bwMode="auto">
              <a:xfrm>
                <a:off x="5125" y="4894"/>
                <a:ext cx="176" cy="190"/>
              </a:xfrm>
              <a:custGeom>
                <a:avLst/>
                <a:gdLst>
                  <a:gd name="T0" fmla="*/ 176 w 176"/>
                  <a:gd name="T1" fmla="*/ 0 h 190"/>
                  <a:gd name="T2" fmla="*/ 176 w 176"/>
                  <a:gd name="T3" fmla="*/ 43 h 190"/>
                  <a:gd name="T4" fmla="*/ 176 w 176"/>
                  <a:gd name="T5" fmla="*/ 43 h 190"/>
                  <a:gd name="T6" fmla="*/ 161 w 176"/>
                  <a:gd name="T7" fmla="*/ 29 h 190"/>
                  <a:gd name="T8" fmla="*/ 161 w 176"/>
                  <a:gd name="T9" fmla="*/ 29 h 190"/>
                  <a:gd name="T10" fmla="*/ 161 w 176"/>
                  <a:gd name="T11" fmla="*/ 29 h 190"/>
                  <a:gd name="T12" fmla="*/ 161 w 176"/>
                  <a:gd name="T13" fmla="*/ 14 h 190"/>
                  <a:gd name="T14" fmla="*/ 147 w 176"/>
                  <a:gd name="T15" fmla="*/ 14 h 190"/>
                  <a:gd name="T16" fmla="*/ 147 w 176"/>
                  <a:gd name="T17" fmla="*/ 14 h 190"/>
                  <a:gd name="T18" fmla="*/ 132 w 176"/>
                  <a:gd name="T19" fmla="*/ 14 h 190"/>
                  <a:gd name="T20" fmla="*/ 132 w 176"/>
                  <a:gd name="T21" fmla="*/ 14 h 190"/>
                  <a:gd name="T22" fmla="*/ 117 w 176"/>
                  <a:gd name="T23" fmla="*/ 14 h 190"/>
                  <a:gd name="T24" fmla="*/ 117 w 176"/>
                  <a:gd name="T25" fmla="*/ 14 h 190"/>
                  <a:gd name="T26" fmla="*/ 117 w 176"/>
                  <a:gd name="T27" fmla="*/ 161 h 190"/>
                  <a:gd name="T28" fmla="*/ 132 w 176"/>
                  <a:gd name="T29" fmla="*/ 175 h 190"/>
                  <a:gd name="T30" fmla="*/ 132 w 176"/>
                  <a:gd name="T31" fmla="*/ 175 h 190"/>
                  <a:gd name="T32" fmla="*/ 132 w 176"/>
                  <a:gd name="T33" fmla="*/ 175 h 190"/>
                  <a:gd name="T34" fmla="*/ 147 w 176"/>
                  <a:gd name="T35" fmla="*/ 175 h 190"/>
                  <a:gd name="T36" fmla="*/ 147 w 176"/>
                  <a:gd name="T37" fmla="*/ 175 h 190"/>
                  <a:gd name="T38" fmla="*/ 161 w 176"/>
                  <a:gd name="T39" fmla="*/ 175 h 190"/>
                  <a:gd name="T40" fmla="*/ 161 w 176"/>
                  <a:gd name="T41" fmla="*/ 190 h 190"/>
                  <a:gd name="T42" fmla="*/ 132 w 176"/>
                  <a:gd name="T43" fmla="*/ 190 h 190"/>
                  <a:gd name="T44" fmla="*/ 117 w 176"/>
                  <a:gd name="T45" fmla="*/ 190 h 190"/>
                  <a:gd name="T46" fmla="*/ 103 w 176"/>
                  <a:gd name="T47" fmla="*/ 190 h 190"/>
                  <a:gd name="T48" fmla="*/ 73 w 176"/>
                  <a:gd name="T49" fmla="*/ 190 h 190"/>
                  <a:gd name="T50" fmla="*/ 59 w 176"/>
                  <a:gd name="T51" fmla="*/ 190 h 190"/>
                  <a:gd name="T52" fmla="*/ 44 w 176"/>
                  <a:gd name="T53" fmla="*/ 190 h 190"/>
                  <a:gd name="T54" fmla="*/ 44 w 176"/>
                  <a:gd name="T55" fmla="*/ 190 h 190"/>
                  <a:gd name="T56" fmla="*/ 59 w 176"/>
                  <a:gd name="T57" fmla="*/ 190 h 190"/>
                  <a:gd name="T58" fmla="*/ 59 w 176"/>
                  <a:gd name="T59" fmla="*/ 190 h 190"/>
                  <a:gd name="T60" fmla="*/ 59 w 176"/>
                  <a:gd name="T61" fmla="*/ 190 h 190"/>
                  <a:gd name="T62" fmla="*/ 73 w 176"/>
                  <a:gd name="T63" fmla="*/ 190 h 190"/>
                  <a:gd name="T64" fmla="*/ 73 w 176"/>
                  <a:gd name="T65" fmla="*/ 175 h 190"/>
                  <a:gd name="T66" fmla="*/ 73 w 176"/>
                  <a:gd name="T67" fmla="*/ 161 h 190"/>
                  <a:gd name="T68" fmla="*/ 73 w 176"/>
                  <a:gd name="T69" fmla="*/ 161 h 190"/>
                  <a:gd name="T70" fmla="*/ 73 w 176"/>
                  <a:gd name="T71" fmla="*/ 14 h 190"/>
                  <a:gd name="T72" fmla="*/ 73 w 176"/>
                  <a:gd name="T73" fmla="*/ 14 h 190"/>
                  <a:gd name="T74" fmla="*/ 59 w 176"/>
                  <a:gd name="T75" fmla="*/ 14 h 190"/>
                  <a:gd name="T76" fmla="*/ 44 w 176"/>
                  <a:gd name="T77" fmla="*/ 14 h 190"/>
                  <a:gd name="T78" fmla="*/ 44 w 176"/>
                  <a:gd name="T79" fmla="*/ 29 h 190"/>
                  <a:gd name="T80" fmla="*/ 29 w 176"/>
                  <a:gd name="T81" fmla="*/ 29 h 190"/>
                  <a:gd name="T82" fmla="*/ 29 w 176"/>
                  <a:gd name="T83" fmla="*/ 29 h 190"/>
                  <a:gd name="T84" fmla="*/ 15 w 176"/>
                  <a:gd name="T85" fmla="*/ 43 h 190"/>
                  <a:gd name="T86" fmla="*/ 15 w 176"/>
                  <a:gd name="T87" fmla="*/ 58 h 190"/>
                  <a:gd name="T88" fmla="*/ 15 w 176"/>
                  <a:gd name="T89" fmla="*/ 58 h 190"/>
                  <a:gd name="T90" fmla="*/ 0 w 176"/>
                  <a:gd name="T91" fmla="*/ 58 h 190"/>
                  <a:gd name="T92" fmla="*/ 0 w 176"/>
                  <a:gd name="T93" fmla="*/ 14 h 190"/>
                  <a:gd name="T94" fmla="*/ 15 w 176"/>
                  <a:gd name="T95" fmla="*/ 14 h 190"/>
                  <a:gd name="T96" fmla="*/ 29 w 176"/>
                  <a:gd name="T97" fmla="*/ 14 h 190"/>
                  <a:gd name="T98" fmla="*/ 44 w 176"/>
                  <a:gd name="T99" fmla="*/ 14 h 190"/>
                  <a:gd name="T100" fmla="*/ 73 w 176"/>
                  <a:gd name="T101" fmla="*/ 14 h 190"/>
                  <a:gd name="T102" fmla="*/ 88 w 176"/>
                  <a:gd name="T103" fmla="*/ 14 h 190"/>
                  <a:gd name="T104" fmla="*/ 103 w 176"/>
                  <a:gd name="T105" fmla="*/ 0 h 190"/>
                  <a:gd name="T106" fmla="*/ 117 w 176"/>
                  <a:gd name="T107" fmla="*/ 0 h 190"/>
                  <a:gd name="T108" fmla="*/ 147 w 176"/>
                  <a:gd name="T109" fmla="*/ 0 h 190"/>
                  <a:gd name="T110" fmla="*/ 161 w 176"/>
                  <a:gd name="T111" fmla="*/ 0 h 190"/>
                  <a:gd name="T112" fmla="*/ 176 w 176"/>
                  <a:gd name="T113" fmla="*/ 0 h 1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6"/>
                  <a:gd name="T172" fmla="*/ 0 h 190"/>
                  <a:gd name="T173" fmla="*/ 176 w 176"/>
                  <a:gd name="T174" fmla="*/ 190 h 1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6" h="190">
                    <a:moveTo>
                      <a:pt x="176" y="0"/>
                    </a:moveTo>
                    <a:lnTo>
                      <a:pt x="176" y="43"/>
                    </a:lnTo>
                    <a:lnTo>
                      <a:pt x="161" y="29"/>
                    </a:lnTo>
                    <a:lnTo>
                      <a:pt x="161" y="14"/>
                    </a:lnTo>
                    <a:lnTo>
                      <a:pt x="147" y="14"/>
                    </a:lnTo>
                    <a:lnTo>
                      <a:pt x="132" y="14"/>
                    </a:lnTo>
                    <a:lnTo>
                      <a:pt x="117" y="14"/>
                    </a:lnTo>
                    <a:lnTo>
                      <a:pt x="117" y="161"/>
                    </a:lnTo>
                    <a:lnTo>
                      <a:pt x="132" y="175"/>
                    </a:lnTo>
                    <a:lnTo>
                      <a:pt x="147" y="175"/>
                    </a:lnTo>
                    <a:lnTo>
                      <a:pt x="161" y="175"/>
                    </a:lnTo>
                    <a:lnTo>
                      <a:pt x="161" y="190"/>
                    </a:lnTo>
                    <a:lnTo>
                      <a:pt x="132" y="190"/>
                    </a:lnTo>
                    <a:lnTo>
                      <a:pt x="117" y="190"/>
                    </a:lnTo>
                    <a:lnTo>
                      <a:pt x="103" y="190"/>
                    </a:lnTo>
                    <a:lnTo>
                      <a:pt x="73" y="190"/>
                    </a:lnTo>
                    <a:lnTo>
                      <a:pt x="59" y="190"/>
                    </a:lnTo>
                    <a:lnTo>
                      <a:pt x="44" y="190"/>
                    </a:lnTo>
                    <a:lnTo>
                      <a:pt x="59" y="190"/>
                    </a:lnTo>
                    <a:lnTo>
                      <a:pt x="73" y="190"/>
                    </a:lnTo>
                    <a:lnTo>
                      <a:pt x="73" y="175"/>
                    </a:lnTo>
                    <a:lnTo>
                      <a:pt x="73" y="161"/>
                    </a:lnTo>
                    <a:lnTo>
                      <a:pt x="73" y="14"/>
                    </a:lnTo>
                    <a:lnTo>
                      <a:pt x="59" y="14"/>
                    </a:lnTo>
                    <a:lnTo>
                      <a:pt x="44" y="14"/>
                    </a:lnTo>
                    <a:lnTo>
                      <a:pt x="44" y="29"/>
                    </a:lnTo>
                    <a:lnTo>
                      <a:pt x="29" y="29"/>
                    </a:lnTo>
                    <a:lnTo>
                      <a:pt x="15" y="43"/>
                    </a:lnTo>
                    <a:lnTo>
                      <a:pt x="15" y="58"/>
                    </a:lnTo>
                    <a:lnTo>
                      <a:pt x="0" y="58"/>
                    </a:lnTo>
                    <a:lnTo>
                      <a:pt x="0" y="14"/>
                    </a:lnTo>
                    <a:lnTo>
                      <a:pt x="15" y="14"/>
                    </a:lnTo>
                    <a:lnTo>
                      <a:pt x="29" y="14"/>
                    </a:lnTo>
                    <a:lnTo>
                      <a:pt x="44" y="14"/>
                    </a:lnTo>
                    <a:lnTo>
                      <a:pt x="73" y="14"/>
                    </a:lnTo>
                    <a:lnTo>
                      <a:pt x="88" y="14"/>
                    </a:lnTo>
                    <a:lnTo>
                      <a:pt x="103" y="0"/>
                    </a:lnTo>
                    <a:lnTo>
                      <a:pt x="117" y="0"/>
                    </a:lnTo>
                    <a:lnTo>
                      <a:pt x="147" y="0"/>
                    </a:lnTo>
                    <a:lnTo>
                      <a:pt x="161" y="0"/>
                    </a:lnTo>
                    <a:lnTo>
                      <a:pt x="176" y="0"/>
                    </a:lnTo>
                    <a:close/>
                  </a:path>
                </a:pathLst>
              </a:custGeom>
              <a:solidFill>
                <a:srgbClr val="000000"/>
              </a:solidFill>
              <a:ln w="9525">
                <a:noFill/>
                <a:round/>
                <a:headEnd/>
                <a:tailEnd/>
              </a:ln>
            </p:spPr>
            <p:txBody>
              <a:bodyPr/>
              <a:lstStyle/>
              <a:p>
                <a:endParaRPr lang="en-US"/>
              </a:p>
            </p:txBody>
          </p:sp>
          <p:sp>
            <p:nvSpPr>
              <p:cNvPr id="30750" name="Freeform 87"/>
              <p:cNvSpPr>
                <a:spLocks/>
              </p:cNvSpPr>
              <p:nvPr/>
            </p:nvSpPr>
            <p:spPr bwMode="auto">
              <a:xfrm>
                <a:off x="5345" y="4850"/>
                <a:ext cx="205" cy="219"/>
              </a:xfrm>
              <a:custGeom>
                <a:avLst/>
                <a:gdLst>
                  <a:gd name="T0" fmla="*/ 88 w 205"/>
                  <a:gd name="T1" fmla="*/ 102 h 219"/>
                  <a:gd name="T2" fmla="*/ 102 w 205"/>
                  <a:gd name="T3" fmla="*/ 102 h 219"/>
                  <a:gd name="T4" fmla="*/ 117 w 205"/>
                  <a:gd name="T5" fmla="*/ 87 h 219"/>
                  <a:gd name="T6" fmla="*/ 117 w 205"/>
                  <a:gd name="T7" fmla="*/ 73 h 219"/>
                  <a:gd name="T8" fmla="*/ 117 w 205"/>
                  <a:gd name="T9" fmla="*/ 58 h 219"/>
                  <a:gd name="T10" fmla="*/ 132 w 205"/>
                  <a:gd name="T11" fmla="*/ 146 h 219"/>
                  <a:gd name="T12" fmla="*/ 132 w 205"/>
                  <a:gd name="T13" fmla="*/ 131 h 219"/>
                  <a:gd name="T14" fmla="*/ 117 w 205"/>
                  <a:gd name="T15" fmla="*/ 117 h 219"/>
                  <a:gd name="T16" fmla="*/ 102 w 205"/>
                  <a:gd name="T17" fmla="*/ 117 h 219"/>
                  <a:gd name="T18" fmla="*/ 88 w 205"/>
                  <a:gd name="T19" fmla="*/ 117 h 219"/>
                  <a:gd name="T20" fmla="*/ 102 w 205"/>
                  <a:gd name="T21" fmla="*/ 190 h 219"/>
                  <a:gd name="T22" fmla="*/ 117 w 205"/>
                  <a:gd name="T23" fmla="*/ 190 h 219"/>
                  <a:gd name="T24" fmla="*/ 132 w 205"/>
                  <a:gd name="T25" fmla="*/ 190 h 219"/>
                  <a:gd name="T26" fmla="*/ 146 w 205"/>
                  <a:gd name="T27" fmla="*/ 190 h 219"/>
                  <a:gd name="T28" fmla="*/ 161 w 205"/>
                  <a:gd name="T29" fmla="*/ 175 h 219"/>
                  <a:gd name="T30" fmla="*/ 176 w 205"/>
                  <a:gd name="T31" fmla="*/ 175 h 219"/>
                  <a:gd name="T32" fmla="*/ 190 w 205"/>
                  <a:gd name="T33" fmla="*/ 146 h 219"/>
                  <a:gd name="T34" fmla="*/ 190 w 205"/>
                  <a:gd name="T35" fmla="*/ 117 h 219"/>
                  <a:gd name="T36" fmla="*/ 205 w 205"/>
                  <a:gd name="T37" fmla="*/ 175 h 219"/>
                  <a:gd name="T38" fmla="*/ 176 w 205"/>
                  <a:gd name="T39" fmla="*/ 190 h 219"/>
                  <a:gd name="T40" fmla="*/ 132 w 205"/>
                  <a:gd name="T41" fmla="*/ 205 h 219"/>
                  <a:gd name="T42" fmla="*/ 102 w 205"/>
                  <a:gd name="T43" fmla="*/ 205 h 219"/>
                  <a:gd name="T44" fmla="*/ 58 w 205"/>
                  <a:gd name="T45" fmla="*/ 219 h 219"/>
                  <a:gd name="T46" fmla="*/ 29 w 205"/>
                  <a:gd name="T47" fmla="*/ 219 h 219"/>
                  <a:gd name="T48" fmla="*/ 29 w 205"/>
                  <a:gd name="T49" fmla="*/ 219 h 219"/>
                  <a:gd name="T50" fmla="*/ 44 w 205"/>
                  <a:gd name="T51" fmla="*/ 205 h 219"/>
                  <a:gd name="T52" fmla="*/ 58 w 205"/>
                  <a:gd name="T53" fmla="*/ 205 h 219"/>
                  <a:gd name="T54" fmla="*/ 29 w 205"/>
                  <a:gd name="T55" fmla="*/ 58 h 219"/>
                  <a:gd name="T56" fmla="*/ 15 w 205"/>
                  <a:gd name="T57" fmla="*/ 44 h 219"/>
                  <a:gd name="T58" fmla="*/ 15 w 205"/>
                  <a:gd name="T59" fmla="*/ 44 h 219"/>
                  <a:gd name="T60" fmla="*/ 0 w 205"/>
                  <a:gd name="T61" fmla="*/ 44 h 219"/>
                  <a:gd name="T62" fmla="*/ 15 w 205"/>
                  <a:gd name="T63" fmla="*/ 29 h 219"/>
                  <a:gd name="T64" fmla="*/ 44 w 205"/>
                  <a:gd name="T65" fmla="*/ 29 h 219"/>
                  <a:gd name="T66" fmla="*/ 88 w 205"/>
                  <a:gd name="T67" fmla="*/ 14 h 219"/>
                  <a:gd name="T68" fmla="*/ 117 w 205"/>
                  <a:gd name="T69" fmla="*/ 14 h 219"/>
                  <a:gd name="T70" fmla="*/ 146 w 205"/>
                  <a:gd name="T71" fmla="*/ 0 h 219"/>
                  <a:gd name="T72" fmla="*/ 161 w 205"/>
                  <a:gd name="T73" fmla="*/ 58 h 219"/>
                  <a:gd name="T74" fmla="*/ 161 w 205"/>
                  <a:gd name="T75" fmla="*/ 58 h 219"/>
                  <a:gd name="T76" fmla="*/ 146 w 205"/>
                  <a:gd name="T77" fmla="*/ 29 h 219"/>
                  <a:gd name="T78" fmla="*/ 132 w 205"/>
                  <a:gd name="T79" fmla="*/ 29 h 219"/>
                  <a:gd name="T80" fmla="*/ 117 w 205"/>
                  <a:gd name="T81" fmla="*/ 29 h 219"/>
                  <a:gd name="T82" fmla="*/ 102 w 205"/>
                  <a:gd name="T83" fmla="*/ 29 h 219"/>
                  <a:gd name="T84" fmla="*/ 88 w 205"/>
                  <a:gd name="T85" fmla="*/ 29 h 2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5"/>
                  <a:gd name="T130" fmla="*/ 0 h 219"/>
                  <a:gd name="T131" fmla="*/ 205 w 205"/>
                  <a:gd name="T132" fmla="*/ 219 h 2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5" h="219">
                    <a:moveTo>
                      <a:pt x="73" y="29"/>
                    </a:moveTo>
                    <a:lnTo>
                      <a:pt x="88" y="102"/>
                    </a:lnTo>
                    <a:lnTo>
                      <a:pt x="102" y="102"/>
                    </a:lnTo>
                    <a:lnTo>
                      <a:pt x="117" y="87"/>
                    </a:lnTo>
                    <a:lnTo>
                      <a:pt x="117" y="73"/>
                    </a:lnTo>
                    <a:lnTo>
                      <a:pt x="117" y="58"/>
                    </a:lnTo>
                    <a:lnTo>
                      <a:pt x="146" y="146"/>
                    </a:lnTo>
                    <a:lnTo>
                      <a:pt x="132" y="146"/>
                    </a:lnTo>
                    <a:lnTo>
                      <a:pt x="132" y="131"/>
                    </a:lnTo>
                    <a:lnTo>
                      <a:pt x="117" y="117"/>
                    </a:lnTo>
                    <a:lnTo>
                      <a:pt x="102" y="117"/>
                    </a:lnTo>
                    <a:lnTo>
                      <a:pt x="88" y="117"/>
                    </a:lnTo>
                    <a:lnTo>
                      <a:pt x="102" y="175"/>
                    </a:lnTo>
                    <a:lnTo>
                      <a:pt x="102" y="190"/>
                    </a:lnTo>
                    <a:lnTo>
                      <a:pt x="117" y="190"/>
                    </a:lnTo>
                    <a:lnTo>
                      <a:pt x="132" y="190"/>
                    </a:lnTo>
                    <a:lnTo>
                      <a:pt x="146" y="190"/>
                    </a:lnTo>
                    <a:lnTo>
                      <a:pt x="161" y="175"/>
                    </a:lnTo>
                    <a:lnTo>
                      <a:pt x="176" y="175"/>
                    </a:lnTo>
                    <a:lnTo>
                      <a:pt x="176" y="161"/>
                    </a:lnTo>
                    <a:lnTo>
                      <a:pt x="190" y="146"/>
                    </a:lnTo>
                    <a:lnTo>
                      <a:pt x="190" y="117"/>
                    </a:lnTo>
                    <a:lnTo>
                      <a:pt x="205" y="117"/>
                    </a:lnTo>
                    <a:lnTo>
                      <a:pt x="205" y="175"/>
                    </a:lnTo>
                    <a:lnTo>
                      <a:pt x="205" y="190"/>
                    </a:lnTo>
                    <a:lnTo>
                      <a:pt x="176" y="190"/>
                    </a:lnTo>
                    <a:lnTo>
                      <a:pt x="161" y="190"/>
                    </a:lnTo>
                    <a:lnTo>
                      <a:pt x="132" y="205"/>
                    </a:lnTo>
                    <a:lnTo>
                      <a:pt x="117" y="205"/>
                    </a:lnTo>
                    <a:lnTo>
                      <a:pt x="102" y="205"/>
                    </a:lnTo>
                    <a:lnTo>
                      <a:pt x="73" y="205"/>
                    </a:lnTo>
                    <a:lnTo>
                      <a:pt x="58" y="219"/>
                    </a:lnTo>
                    <a:lnTo>
                      <a:pt x="44" y="219"/>
                    </a:lnTo>
                    <a:lnTo>
                      <a:pt x="29" y="219"/>
                    </a:lnTo>
                    <a:lnTo>
                      <a:pt x="44" y="219"/>
                    </a:lnTo>
                    <a:lnTo>
                      <a:pt x="44" y="205"/>
                    </a:lnTo>
                    <a:lnTo>
                      <a:pt x="58" y="205"/>
                    </a:lnTo>
                    <a:lnTo>
                      <a:pt x="44" y="190"/>
                    </a:lnTo>
                    <a:lnTo>
                      <a:pt x="29" y="58"/>
                    </a:lnTo>
                    <a:lnTo>
                      <a:pt x="29" y="44"/>
                    </a:lnTo>
                    <a:lnTo>
                      <a:pt x="15" y="44"/>
                    </a:lnTo>
                    <a:lnTo>
                      <a:pt x="0" y="44"/>
                    </a:lnTo>
                    <a:lnTo>
                      <a:pt x="0" y="29"/>
                    </a:lnTo>
                    <a:lnTo>
                      <a:pt x="15" y="29"/>
                    </a:lnTo>
                    <a:lnTo>
                      <a:pt x="29" y="29"/>
                    </a:lnTo>
                    <a:lnTo>
                      <a:pt x="44" y="29"/>
                    </a:lnTo>
                    <a:lnTo>
                      <a:pt x="58" y="29"/>
                    </a:lnTo>
                    <a:lnTo>
                      <a:pt x="88" y="14"/>
                    </a:lnTo>
                    <a:lnTo>
                      <a:pt x="102" y="14"/>
                    </a:lnTo>
                    <a:lnTo>
                      <a:pt x="117" y="14"/>
                    </a:lnTo>
                    <a:lnTo>
                      <a:pt x="132" y="14"/>
                    </a:lnTo>
                    <a:lnTo>
                      <a:pt x="146" y="0"/>
                    </a:lnTo>
                    <a:lnTo>
                      <a:pt x="161" y="58"/>
                    </a:lnTo>
                    <a:lnTo>
                      <a:pt x="146" y="44"/>
                    </a:lnTo>
                    <a:lnTo>
                      <a:pt x="146" y="29"/>
                    </a:lnTo>
                    <a:lnTo>
                      <a:pt x="132" y="29"/>
                    </a:lnTo>
                    <a:lnTo>
                      <a:pt x="117" y="29"/>
                    </a:lnTo>
                    <a:lnTo>
                      <a:pt x="102" y="29"/>
                    </a:lnTo>
                    <a:lnTo>
                      <a:pt x="88" y="29"/>
                    </a:lnTo>
                    <a:lnTo>
                      <a:pt x="73" y="29"/>
                    </a:lnTo>
                    <a:close/>
                  </a:path>
                </a:pathLst>
              </a:custGeom>
              <a:solidFill>
                <a:srgbClr val="000000"/>
              </a:solidFill>
              <a:ln w="9525">
                <a:noFill/>
                <a:round/>
                <a:headEnd/>
                <a:tailEnd/>
              </a:ln>
            </p:spPr>
            <p:txBody>
              <a:bodyPr/>
              <a:lstStyle/>
              <a:p>
                <a:endParaRPr lang="en-US"/>
              </a:p>
            </p:txBody>
          </p:sp>
          <p:sp>
            <p:nvSpPr>
              <p:cNvPr id="30751" name="Freeform 88"/>
              <p:cNvSpPr>
                <a:spLocks/>
              </p:cNvSpPr>
              <p:nvPr/>
            </p:nvSpPr>
            <p:spPr bwMode="auto">
              <a:xfrm>
                <a:off x="5506" y="4806"/>
                <a:ext cx="190" cy="205"/>
              </a:xfrm>
              <a:custGeom>
                <a:avLst/>
                <a:gdLst>
                  <a:gd name="T0" fmla="*/ 161 w 190"/>
                  <a:gd name="T1" fmla="*/ 0 h 205"/>
                  <a:gd name="T2" fmla="*/ 176 w 190"/>
                  <a:gd name="T3" fmla="*/ 44 h 205"/>
                  <a:gd name="T4" fmla="*/ 176 w 190"/>
                  <a:gd name="T5" fmla="*/ 44 h 205"/>
                  <a:gd name="T6" fmla="*/ 161 w 190"/>
                  <a:gd name="T7" fmla="*/ 29 h 205"/>
                  <a:gd name="T8" fmla="*/ 161 w 190"/>
                  <a:gd name="T9" fmla="*/ 29 h 205"/>
                  <a:gd name="T10" fmla="*/ 161 w 190"/>
                  <a:gd name="T11" fmla="*/ 29 h 205"/>
                  <a:gd name="T12" fmla="*/ 146 w 190"/>
                  <a:gd name="T13" fmla="*/ 14 h 205"/>
                  <a:gd name="T14" fmla="*/ 132 w 190"/>
                  <a:gd name="T15" fmla="*/ 14 h 205"/>
                  <a:gd name="T16" fmla="*/ 132 w 190"/>
                  <a:gd name="T17" fmla="*/ 14 h 205"/>
                  <a:gd name="T18" fmla="*/ 132 w 190"/>
                  <a:gd name="T19" fmla="*/ 14 h 205"/>
                  <a:gd name="T20" fmla="*/ 117 w 190"/>
                  <a:gd name="T21" fmla="*/ 29 h 205"/>
                  <a:gd name="T22" fmla="*/ 117 w 190"/>
                  <a:gd name="T23" fmla="*/ 29 h 205"/>
                  <a:gd name="T24" fmla="*/ 102 w 190"/>
                  <a:gd name="T25" fmla="*/ 29 h 205"/>
                  <a:gd name="T26" fmla="*/ 146 w 190"/>
                  <a:gd name="T27" fmla="*/ 161 h 205"/>
                  <a:gd name="T28" fmla="*/ 161 w 190"/>
                  <a:gd name="T29" fmla="*/ 175 h 205"/>
                  <a:gd name="T30" fmla="*/ 161 w 190"/>
                  <a:gd name="T31" fmla="*/ 175 h 205"/>
                  <a:gd name="T32" fmla="*/ 176 w 190"/>
                  <a:gd name="T33" fmla="*/ 175 h 205"/>
                  <a:gd name="T34" fmla="*/ 176 w 190"/>
                  <a:gd name="T35" fmla="*/ 175 h 205"/>
                  <a:gd name="T36" fmla="*/ 176 w 190"/>
                  <a:gd name="T37" fmla="*/ 175 h 205"/>
                  <a:gd name="T38" fmla="*/ 190 w 190"/>
                  <a:gd name="T39" fmla="*/ 175 h 205"/>
                  <a:gd name="T40" fmla="*/ 190 w 190"/>
                  <a:gd name="T41" fmla="*/ 175 h 205"/>
                  <a:gd name="T42" fmla="*/ 176 w 190"/>
                  <a:gd name="T43" fmla="*/ 190 h 205"/>
                  <a:gd name="T44" fmla="*/ 161 w 190"/>
                  <a:gd name="T45" fmla="*/ 190 h 205"/>
                  <a:gd name="T46" fmla="*/ 132 w 190"/>
                  <a:gd name="T47" fmla="*/ 190 h 205"/>
                  <a:gd name="T48" fmla="*/ 117 w 190"/>
                  <a:gd name="T49" fmla="*/ 205 h 205"/>
                  <a:gd name="T50" fmla="*/ 102 w 190"/>
                  <a:gd name="T51" fmla="*/ 205 h 205"/>
                  <a:gd name="T52" fmla="*/ 88 w 190"/>
                  <a:gd name="T53" fmla="*/ 205 h 205"/>
                  <a:gd name="T54" fmla="*/ 88 w 190"/>
                  <a:gd name="T55" fmla="*/ 205 h 205"/>
                  <a:gd name="T56" fmla="*/ 88 w 190"/>
                  <a:gd name="T57" fmla="*/ 205 h 205"/>
                  <a:gd name="T58" fmla="*/ 102 w 190"/>
                  <a:gd name="T59" fmla="*/ 205 h 205"/>
                  <a:gd name="T60" fmla="*/ 102 w 190"/>
                  <a:gd name="T61" fmla="*/ 205 h 205"/>
                  <a:gd name="T62" fmla="*/ 102 w 190"/>
                  <a:gd name="T63" fmla="*/ 205 h 205"/>
                  <a:gd name="T64" fmla="*/ 102 w 190"/>
                  <a:gd name="T65" fmla="*/ 190 h 205"/>
                  <a:gd name="T66" fmla="*/ 102 w 190"/>
                  <a:gd name="T67" fmla="*/ 175 h 205"/>
                  <a:gd name="T68" fmla="*/ 59 w 190"/>
                  <a:gd name="T69" fmla="*/ 44 h 205"/>
                  <a:gd name="T70" fmla="*/ 44 w 190"/>
                  <a:gd name="T71" fmla="*/ 44 h 205"/>
                  <a:gd name="T72" fmla="*/ 44 w 190"/>
                  <a:gd name="T73" fmla="*/ 44 h 205"/>
                  <a:gd name="T74" fmla="*/ 29 w 190"/>
                  <a:gd name="T75" fmla="*/ 58 h 205"/>
                  <a:gd name="T76" fmla="*/ 29 w 190"/>
                  <a:gd name="T77" fmla="*/ 58 h 205"/>
                  <a:gd name="T78" fmla="*/ 29 w 190"/>
                  <a:gd name="T79" fmla="*/ 58 h 205"/>
                  <a:gd name="T80" fmla="*/ 15 w 190"/>
                  <a:gd name="T81" fmla="*/ 73 h 205"/>
                  <a:gd name="T82" fmla="*/ 15 w 190"/>
                  <a:gd name="T83" fmla="*/ 73 h 205"/>
                  <a:gd name="T84" fmla="*/ 15 w 190"/>
                  <a:gd name="T85" fmla="*/ 88 h 205"/>
                  <a:gd name="T86" fmla="*/ 15 w 190"/>
                  <a:gd name="T87" fmla="*/ 102 h 205"/>
                  <a:gd name="T88" fmla="*/ 0 w 190"/>
                  <a:gd name="T89" fmla="*/ 44 h 205"/>
                  <a:gd name="T90" fmla="*/ 15 w 190"/>
                  <a:gd name="T91" fmla="*/ 44 h 205"/>
                  <a:gd name="T92" fmla="*/ 29 w 190"/>
                  <a:gd name="T93" fmla="*/ 44 h 205"/>
                  <a:gd name="T94" fmla="*/ 44 w 190"/>
                  <a:gd name="T95" fmla="*/ 29 h 205"/>
                  <a:gd name="T96" fmla="*/ 59 w 190"/>
                  <a:gd name="T97" fmla="*/ 29 h 205"/>
                  <a:gd name="T98" fmla="*/ 73 w 190"/>
                  <a:gd name="T99" fmla="*/ 29 h 205"/>
                  <a:gd name="T100" fmla="*/ 102 w 190"/>
                  <a:gd name="T101" fmla="*/ 14 h 205"/>
                  <a:gd name="T102" fmla="*/ 117 w 190"/>
                  <a:gd name="T103" fmla="*/ 14 h 205"/>
                  <a:gd name="T104" fmla="*/ 132 w 190"/>
                  <a:gd name="T105" fmla="*/ 0 h 205"/>
                  <a:gd name="T106" fmla="*/ 146 w 190"/>
                  <a:gd name="T107" fmla="*/ 0 h 205"/>
                  <a:gd name="T108" fmla="*/ 161 w 190"/>
                  <a:gd name="T109" fmla="*/ 0 h 2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0"/>
                  <a:gd name="T166" fmla="*/ 0 h 205"/>
                  <a:gd name="T167" fmla="*/ 190 w 190"/>
                  <a:gd name="T168" fmla="*/ 205 h 2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0" h="205">
                    <a:moveTo>
                      <a:pt x="161" y="0"/>
                    </a:moveTo>
                    <a:lnTo>
                      <a:pt x="176" y="44"/>
                    </a:lnTo>
                    <a:lnTo>
                      <a:pt x="161" y="29"/>
                    </a:lnTo>
                    <a:lnTo>
                      <a:pt x="146" y="14"/>
                    </a:lnTo>
                    <a:lnTo>
                      <a:pt x="132" y="14"/>
                    </a:lnTo>
                    <a:lnTo>
                      <a:pt x="117" y="29"/>
                    </a:lnTo>
                    <a:lnTo>
                      <a:pt x="102" y="29"/>
                    </a:lnTo>
                    <a:lnTo>
                      <a:pt x="146" y="161"/>
                    </a:lnTo>
                    <a:lnTo>
                      <a:pt x="161" y="175"/>
                    </a:lnTo>
                    <a:lnTo>
                      <a:pt x="176" y="175"/>
                    </a:lnTo>
                    <a:lnTo>
                      <a:pt x="190" y="175"/>
                    </a:lnTo>
                    <a:lnTo>
                      <a:pt x="176" y="190"/>
                    </a:lnTo>
                    <a:lnTo>
                      <a:pt x="161" y="190"/>
                    </a:lnTo>
                    <a:lnTo>
                      <a:pt x="132" y="190"/>
                    </a:lnTo>
                    <a:lnTo>
                      <a:pt x="117" y="205"/>
                    </a:lnTo>
                    <a:lnTo>
                      <a:pt x="102" y="205"/>
                    </a:lnTo>
                    <a:lnTo>
                      <a:pt x="88" y="205"/>
                    </a:lnTo>
                    <a:lnTo>
                      <a:pt x="102" y="205"/>
                    </a:lnTo>
                    <a:lnTo>
                      <a:pt x="102" y="190"/>
                    </a:lnTo>
                    <a:lnTo>
                      <a:pt x="102" y="175"/>
                    </a:lnTo>
                    <a:lnTo>
                      <a:pt x="59" y="44"/>
                    </a:lnTo>
                    <a:lnTo>
                      <a:pt x="44" y="44"/>
                    </a:lnTo>
                    <a:lnTo>
                      <a:pt x="29" y="58"/>
                    </a:lnTo>
                    <a:lnTo>
                      <a:pt x="15" y="73"/>
                    </a:lnTo>
                    <a:lnTo>
                      <a:pt x="15" y="88"/>
                    </a:lnTo>
                    <a:lnTo>
                      <a:pt x="15" y="102"/>
                    </a:lnTo>
                    <a:lnTo>
                      <a:pt x="0" y="44"/>
                    </a:lnTo>
                    <a:lnTo>
                      <a:pt x="15" y="44"/>
                    </a:lnTo>
                    <a:lnTo>
                      <a:pt x="29" y="44"/>
                    </a:lnTo>
                    <a:lnTo>
                      <a:pt x="44" y="29"/>
                    </a:lnTo>
                    <a:lnTo>
                      <a:pt x="59" y="29"/>
                    </a:lnTo>
                    <a:lnTo>
                      <a:pt x="73" y="29"/>
                    </a:lnTo>
                    <a:lnTo>
                      <a:pt x="102" y="14"/>
                    </a:lnTo>
                    <a:lnTo>
                      <a:pt x="117" y="14"/>
                    </a:lnTo>
                    <a:lnTo>
                      <a:pt x="132" y="0"/>
                    </a:lnTo>
                    <a:lnTo>
                      <a:pt x="146" y="0"/>
                    </a:lnTo>
                    <a:lnTo>
                      <a:pt x="161" y="0"/>
                    </a:lnTo>
                    <a:close/>
                  </a:path>
                </a:pathLst>
              </a:custGeom>
              <a:solidFill>
                <a:srgbClr val="000000"/>
              </a:solidFill>
              <a:ln w="9525">
                <a:noFill/>
                <a:round/>
                <a:headEnd/>
                <a:tailEnd/>
              </a:ln>
            </p:spPr>
            <p:txBody>
              <a:bodyPr/>
              <a:lstStyle/>
              <a:p>
                <a:endParaRPr lang="en-US"/>
              </a:p>
            </p:txBody>
          </p:sp>
          <p:sp>
            <p:nvSpPr>
              <p:cNvPr id="30752" name="Freeform 89"/>
              <p:cNvSpPr>
                <a:spLocks/>
              </p:cNvSpPr>
              <p:nvPr/>
            </p:nvSpPr>
            <p:spPr bwMode="auto">
              <a:xfrm>
                <a:off x="5740" y="4703"/>
                <a:ext cx="205" cy="220"/>
              </a:xfrm>
              <a:custGeom>
                <a:avLst/>
                <a:gdLst>
                  <a:gd name="T0" fmla="*/ 161 w 205"/>
                  <a:gd name="T1" fmla="*/ 44 h 220"/>
                  <a:gd name="T2" fmla="*/ 161 w 205"/>
                  <a:gd name="T3" fmla="*/ 44 h 220"/>
                  <a:gd name="T4" fmla="*/ 132 w 205"/>
                  <a:gd name="T5" fmla="*/ 29 h 220"/>
                  <a:gd name="T6" fmla="*/ 117 w 205"/>
                  <a:gd name="T7" fmla="*/ 29 h 220"/>
                  <a:gd name="T8" fmla="*/ 103 w 205"/>
                  <a:gd name="T9" fmla="*/ 29 h 220"/>
                  <a:gd name="T10" fmla="*/ 88 w 205"/>
                  <a:gd name="T11" fmla="*/ 29 h 220"/>
                  <a:gd name="T12" fmla="*/ 74 w 205"/>
                  <a:gd name="T13" fmla="*/ 44 h 220"/>
                  <a:gd name="T14" fmla="*/ 59 w 205"/>
                  <a:gd name="T15" fmla="*/ 59 h 220"/>
                  <a:gd name="T16" fmla="*/ 44 w 205"/>
                  <a:gd name="T17" fmla="*/ 73 h 220"/>
                  <a:gd name="T18" fmla="*/ 44 w 205"/>
                  <a:gd name="T19" fmla="*/ 88 h 220"/>
                  <a:gd name="T20" fmla="*/ 59 w 205"/>
                  <a:gd name="T21" fmla="*/ 132 h 220"/>
                  <a:gd name="T22" fmla="*/ 88 w 205"/>
                  <a:gd name="T23" fmla="*/ 176 h 220"/>
                  <a:gd name="T24" fmla="*/ 103 w 205"/>
                  <a:gd name="T25" fmla="*/ 191 h 220"/>
                  <a:gd name="T26" fmla="*/ 117 w 205"/>
                  <a:gd name="T27" fmla="*/ 191 h 220"/>
                  <a:gd name="T28" fmla="*/ 147 w 205"/>
                  <a:gd name="T29" fmla="*/ 191 h 220"/>
                  <a:gd name="T30" fmla="*/ 161 w 205"/>
                  <a:gd name="T31" fmla="*/ 176 h 220"/>
                  <a:gd name="T32" fmla="*/ 176 w 205"/>
                  <a:gd name="T33" fmla="*/ 161 h 220"/>
                  <a:gd name="T34" fmla="*/ 191 w 205"/>
                  <a:gd name="T35" fmla="*/ 147 h 220"/>
                  <a:gd name="T36" fmla="*/ 205 w 205"/>
                  <a:gd name="T37" fmla="*/ 117 h 220"/>
                  <a:gd name="T38" fmla="*/ 205 w 205"/>
                  <a:gd name="T39" fmla="*/ 132 h 220"/>
                  <a:gd name="T40" fmla="*/ 205 w 205"/>
                  <a:gd name="T41" fmla="*/ 161 h 220"/>
                  <a:gd name="T42" fmla="*/ 191 w 205"/>
                  <a:gd name="T43" fmla="*/ 176 h 220"/>
                  <a:gd name="T44" fmla="*/ 176 w 205"/>
                  <a:gd name="T45" fmla="*/ 191 h 220"/>
                  <a:gd name="T46" fmla="*/ 147 w 205"/>
                  <a:gd name="T47" fmla="*/ 205 h 220"/>
                  <a:gd name="T48" fmla="*/ 132 w 205"/>
                  <a:gd name="T49" fmla="*/ 205 h 220"/>
                  <a:gd name="T50" fmla="*/ 103 w 205"/>
                  <a:gd name="T51" fmla="*/ 220 h 220"/>
                  <a:gd name="T52" fmla="*/ 88 w 205"/>
                  <a:gd name="T53" fmla="*/ 220 h 220"/>
                  <a:gd name="T54" fmla="*/ 74 w 205"/>
                  <a:gd name="T55" fmla="*/ 220 h 220"/>
                  <a:gd name="T56" fmla="*/ 44 w 205"/>
                  <a:gd name="T57" fmla="*/ 205 h 220"/>
                  <a:gd name="T58" fmla="*/ 30 w 205"/>
                  <a:gd name="T59" fmla="*/ 191 h 220"/>
                  <a:gd name="T60" fmla="*/ 15 w 205"/>
                  <a:gd name="T61" fmla="*/ 161 h 220"/>
                  <a:gd name="T62" fmla="*/ 0 w 205"/>
                  <a:gd name="T63" fmla="*/ 132 h 220"/>
                  <a:gd name="T64" fmla="*/ 0 w 205"/>
                  <a:gd name="T65" fmla="*/ 117 h 220"/>
                  <a:gd name="T66" fmla="*/ 15 w 205"/>
                  <a:gd name="T67" fmla="*/ 88 h 220"/>
                  <a:gd name="T68" fmla="*/ 30 w 205"/>
                  <a:gd name="T69" fmla="*/ 59 h 220"/>
                  <a:gd name="T70" fmla="*/ 30 w 205"/>
                  <a:gd name="T71" fmla="*/ 59 h 220"/>
                  <a:gd name="T72" fmla="*/ 44 w 205"/>
                  <a:gd name="T73" fmla="*/ 44 h 220"/>
                  <a:gd name="T74" fmla="*/ 59 w 205"/>
                  <a:gd name="T75" fmla="*/ 29 h 220"/>
                  <a:gd name="T76" fmla="*/ 88 w 205"/>
                  <a:gd name="T77" fmla="*/ 15 h 220"/>
                  <a:gd name="T78" fmla="*/ 103 w 205"/>
                  <a:gd name="T79" fmla="*/ 15 h 220"/>
                  <a:gd name="T80" fmla="*/ 117 w 205"/>
                  <a:gd name="T81" fmla="*/ 15 h 220"/>
                  <a:gd name="T82" fmla="*/ 132 w 205"/>
                  <a:gd name="T83" fmla="*/ 0 h 220"/>
                  <a:gd name="T84" fmla="*/ 132 w 205"/>
                  <a:gd name="T85" fmla="*/ 0 h 2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5"/>
                  <a:gd name="T130" fmla="*/ 0 h 220"/>
                  <a:gd name="T131" fmla="*/ 205 w 205"/>
                  <a:gd name="T132" fmla="*/ 220 h 2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5" h="220">
                    <a:moveTo>
                      <a:pt x="132" y="0"/>
                    </a:moveTo>
                    <a:lnTo>
                      <a:pt x="161" y="44"/>
                    </a:lnTo>
                    <a:lnTo>
                      <a:pt x="147" y="44"/>
                    </a:lnTo>
                    <a:lnTo>
                      <a:pt x="132" y="29"/>
                    </a:lnTo>
                    <a:lnTo>
                      <a:pt x="117" y="29"/>
                    </a:lnTo>
                    <a:lnTo>
                      <a:pt x="103" y="29"/>
                    </a:lnTo>
                    <a:lnTo>
                      <a:pt x="88" y="29"/>
                    </a:lnTo>
                    <a:lnTo>
                      <a:pt x="74" y="29"/>
                    </a:lnTo>
                    <a:lnTo>
                      <a:pt x="74" y="44"/>
                    </a:lnTo>
                    <a:lnTo>
                      <a:pt x="59" y="44"/>
                    </a:lnTo>
                    <a:lnTo>
                      <a:pt x="59" y="59"/>
                    </a:lnTo>
                    <a:lnTo>
                      <a:pt x="44" y="73"/>
                    </a:lnTo>
                    <a:lnTo>
                      <a:pt x="44" y="88"/>
                    </a:lnTo>
                    <a:lnTo>
                      <a:pt x="44" y="117"/>
                    </a:lnTo>
                    <a:lnTo>
                      <a:pt x="59" y="132"/>
                    </a:lnTo>
                    <a:lnTo>
                      <a:pt x="74" y="161"/>
                    </a:lnTo>
                    <a:lnTo>
                      <a:pt x="88" y="176"/>
                    </a:lnTo>
                    <a:lnTo>
                      <a:pt x="88" y="191"/>
                    </a:lnTo>
                    <a:lnTo>
                      <a:pt x="103" y="191"/>
                    </a:lnTo>
                    <a:lnTo>
                      <a:pt x="117" y="191"/>
                    </a:lnTo>
                    <a:lnTo>
                      <a:pt x="132" y="191"/>
                    </a:lnTo>
                    <a:lnTo>
                      <a:pt x="147" y="191"/>
                    </a:lnTo>
                    <a:lnTo>
                      <a:pt x="161" y="191"/>
                    </a:lnTo>
                    <a:lnTo>
                      <a:pt x="161" y="176"/>
                    </a:lnTo>
                    <a:lnTo>
                      <a:pt x="176" y="176"/>
                    </a:lnTo>
                    <a:lnTo>
                      <a:pt x="176" y="161"/>
                    </a:lnTo>
                    <a:lnTo>
                      <a:pt x="191" y="161"/>
                    </a:lnTo>
                    <a:lnTo>
                      <a:pt x="191" y="147"/>
                    </a:lnTo>
                    <a:lnTo>
                      <a:pt x="205" y="117"/>
                    </a:lnTo>
                    <a:lnTo>
                      <a:pt x="205" y="132"/>
                    </a:lnTo>
                    <a:lnTo>
                      <a:pt x="205" y="161"/>
                    </a:lnTo>
                    <a:lnTo>
                      <a:pt x="191" y="161"/>
                    </a:lnTo>
                    <a:lnTo>
                      <a:pt x="191" y="176"/>
                    </a:lnTo>
                    <a:lnTo>
                      <a:pt x="176" y="176"/>
                    </a:lnTo>
                    <a:lnTo>
                      <a:pt x="176" y="191"/>
                    </a:lnTo>
                    <a:lnTo>
                      <a:pt x="161" y="191"/>
                    </a:lnTo>
                    <a:lnTo>
                      <a:pt x="147" y="205"/>
                    </a:lnTo>
                    <a:lnTo>
                      <a:pt x="132" y="205"/>
                    </a:lnTo>
                    <a:lnTo>
                      <a:pt x="117" y="205"/>
                    </a:lnTo>
                    <a:lnTo>
                      <a:pt x="103" y="220"/>
                    </a:lnTo>
                    <a:lnTo>
                      <a:pt x="88" y="220"/>
                    </a:lnTo>
                    <a:lnTo>
                      <a:pt x="74" y="220"/>
                    </a:lnTo>
                    <a:lnTo>
                      <a:pt x="59" y="205"/>
                    </a:lnTo>
                    <a:lnTo>
                      <a:pt x="44" y="205"/>
                    </a:lnTo>
                    <a:lnTo>
                      <a:pt x="30" y="191"/>
                    </a:lnTo>
                    <a:lnTo>
                      <a:pt x="15" y="161"/>
                    </a:lnTo>
                    <a:lnTo>
                      <a:pt x="0" y="147"/>
                    </a:lnTo>
                    <a:lnTo>
                      <a:pt x="0" y="132"/>
                    </a:lnTo>
                    <a:lnTo>
                      <a:pt x="0" y="117"/>
                    </a:lnTo>
                    <a:lnTo>
                      <a:pt x="15" y="88"/>
                    </a:lnTo>
                    <a:lnTo>
                      <a:pt x="15" y="73"/>
                    </a:lnTo>
                    <a:lnTo>
                      <a:pt x="30" y="59"/>
                    </a:lnTo>
                    <a:lnTo>
                      <a:pt x="44" y="44"/>
                    </a:lnTo>
                    <a:lnTo>
                      <a:pt x="59" y="29"/>
                    </a:lnTo>
                    <a:lnTo>
                      <a:pt x="74" y="29"/>
                    </a:lnTo>
                    <a:lnTo>
                      <a:pt x="88" y="15"/>
                    </a:lnTo>
                    <a:lnTo>
                      <a:pt x="103" y="15"/>
                    </a:lnTo>
                    <a:lnTo>
                      <a:pt x="117" y="15"/>
                    </a:lnTo>
                    <a:lnTo>
                      <a:pt x="132" y="0"/>
                    </a:lnTo>
                    <a:close/>
                  </a:path>
                </a:pathLst>
              </a:custGeom>
              <a:solidFill>
                <a:srgbClr val="000000"/>
              </a:solidFill>
              <a:ln w="9525">
                <a:noFill/>
                <a:round/>
                <a:headEnd/>
                <a:tailEnd/>
              </a:ln>
            </p:spPr>
            <p:txBody>
              <a:bodyPr/>
              <a:lstStyle/>
              <a:p>
                <a:endParaRPr lang="en-US"/>
              </a:p>
            </p:txBody>
          </p:sp>
          <p:sp>
            <p:nvSpPr>
              <p:cNvPr id="30753" name="Freeform 90"/>
              <p:cNvSpPr>
                <a:spLocks noEditPoints="1"/>
              </p:cNvSpPr>
              <p:nvPr/>
            </p:nvSpPr>
            <p:spPr bwMode="auto">
              <a:xfrm>
                <a:off x="5901" y="4630"/>
                <a:ext cx="205" cy="190"/>
              </a:xfrm>
              <a:custGeom>
                <a:avLst/>
                <a:gdLst>
                  <a:gd name="T0" fmla="*/ 59 w 205"/>
                  <a:gd name="T1" fmla="*/ 14 h 190"/>
                  <a:gd name="T2" fmla="*/ 74 w 205"/>
                  <a:gd name="T3" fmla="*/ 0 h 190"/>
                  <a:gd name="T4" fmla="*/ 88 w 205"/>
                  <a:gd name="T5" fmla="*/ 0 h 190"/>
                  <a:gd name="T6" fmla="*/ 118 w 205"/>
                  <a:gd name="T7" fmla="*/ 0 h 190"/>
                  <a:gd name="T8" fmla="*/ 132 w 205"/>
                  <a:gd name="T9" fmla="*/ 0 h 190"/>
                  <a:gd name="T10" fmla="*/ 161 w 205"/>
                  <a:gd name="T11" fmla="*/ 0 h 190"/>
                  <a:gd name="T12" fmla="*/ 191 w 205"/>
                  <a:gd name="T13" fmla="*/ 29 h 190"/>
                  <a:gd name="T14" fmla="*/ 191 w 205"/>
                  <a:gd name="T15" fmla="*/ 29 h 190"/>
                  <a:gd name="T16" fmla="*/ 205 w 205"/>
                  <a:gd name="T17" fmla="*/ 58 h 190"/>
                  <a:gd name="T18" fmla="*/ 205 w 205"/>
                  <a:gd name="T19" fmla="*/ 88 h 190"/>
                  <a:gd name="T20" fmla="*/ 205 w 205"/>
                  <a:gd name="T21" fmla="*/ 117 h 190"/>
                  <a:gd name="T22" fmla="*/ 191 w 205"/>
                  <a:gd name="T23" fmla="*/ 132 h 190"/>
                  <a:gd name="T24" fmla="*/ 176 w 205"/>
                  <a:gd name="T25" fmla="*/ 146 h 190"/>
                  <a:gd name="T26" fmla="*/ 161 w 205"/>
                  <a:gd name="T27" fmla="*/ 161 h 190"/>
                  <a:gd name="T28" fmla="*/ 147 w 205"/>
                  <a:gd name="T29" fmla="*/ 176 h 190"/>
                  <a:gd name="T30" fmla="*/ 132 w 205"/>
                  <a:gd name="T31" fmla="*/ 190 h 190"/>
                  <a:gd name="T32" fmla="*/ 103 w 205"/>
                  <a:gd name="T33" fmla="*/ 190 h 190"/>
                  <a:gd name="T34" fmla="*/ 88 w 205"/>
                  <a:gd name="T35" fmla="*/ 190 h 190"/>
                  <a:gd name="T36" fmla="*/ 59 w 205"/>
                  <a:gd name="T37" fmla="*/ 190 h 190"/>
                  <a:gd name="T38" fmla="*/ 30 w 205"/>
                  <a:gd name="T39" fmla="*/ 176 h 190"/>
                  <a:gd name="T40" fmla="*/ 15 w 205"/>
                  <a:gd name="T41" fmla="*/ 146 h 190"/>
                  <a:gd name="T42" fmla="*/ 0 w 205"/>
                  <a:gd name="T43" fmla="*/ 117 h 190"/>
                  <a:gd name="T44" fmla="*/ 0 w 205"/>
                  <a:gd name="T45" fmla="*/ 88 h 190"/>
                  <a:gd name="T46" fmla="*/ 0 w 205"/>
                  <a:gd name="T47" fmla="*/ 73 h 190"/>
                  <a:gd name="T48" fmla="*/ 15 w 205"/>
                  <a:gd name="T49" fmla="*/ 44 h 190"/>
                  <a:gd name="T50" fmla="*/ 30 w 205"/>
                  <a:gd name="T51" fmla="*/ 29 h 190"/>
                  <a:gd name="T52" fmla="*/ 44 w 205"/>
                  <a:gd name="T53" fmla="*/ 29 h 190"/>
                  <a:gd name="T54" fmla="*/ 59 w 205"/>
                  <a:gd name="T55" fmla="*/ 29 h 190"/>
                  <a:gd name="T56" fmla="*/ 44 w 205"/>
                  <a:gd name="T57" fmla="*/ 29 h 190"/>
                  <a:gd name="T58" fmla="*/ 44 w 205"/>
                  <a:gd name="T59" fmla="*/ 44 h 190"/>
                  <a:gd name="T60" fmla="*/ 30 w 205"/>
                  <a:gd name="T61" fmla="*/ 73 h 190"/>
                  <a:gd name="T62" fmla="*/ 44 w 205"/>
                  <a:gd name="T63" fmla="*/ 88 h 190"/>
                  <a:gd name="T64" fmla="*/ 44 w 205"/>
                  <a:gd name="T65" fmla="*/ 102 h 190"/>
                  <a:gd name="T66" fmla="*/ 74 w 205"/>
                  <a:gd name="T67" fmla="*/ 146 h 190"/>
                  <a:gd name="T68" fmla="*/ 88 w 205"/>
                  <a:gd name="T69" fmla="*/ 161 h 190"/>
                  <a:gd name="T70" fmla="*/ 118 w 205"/>
                  <a:gd name="T71" fmla="*/ 176 h 190"/>
                  <a:gd name="T72" fmla="*/ 118 w 205"/>
                  <a:gd name="T73" fmla="*/ 176 h 190"/>
                  <a:gd name="T74" fmla="*/ 147 w 205"/>
                  <a:gd name="T75" fmla="*/ 176 h 190"/>
                  <a:gd name="T76" fmla="*/ 147 w 205"/>
                  <a:gd name="T77" fmla="*/ 161 h 190"/>
                  <a:gd name="T78" fmla="*/ 161 w 205"/>
                  <a:gd name="T79" fmla="*/ 161 h 190"/>
                  <a:gd name="T80" fmla="*/ 176 w 205"/>
                  <a:gd name="T81" fmla="*/ 146 h 190"/>
                  <a:gd name="T82" fmla="*/ 176 w 205"/>
                  <a:gd name="T83" fmla="*/ 102 h 190"/>
                  <a:gd name="T84" fmla="*/ 161 w 205"/>
                  <a:gd name="T85" fmla="*/ 88 h 190"/>
                  <a:gd name="T86" fmla="*/ 132 w 205"/>
                  <a:gd name="T87" fmla="*/ 44 h 190"/>
                  <a:gd name="T88" fmla="*/ 103 w 205"/>
                  <a:gd name="T89" fmla="*/ 29 h 190"/>
                  <a:gd name="T90" fmla="*/ 88 w 205"/>
                  <a:gd name="T91" fmla="*/ 14 h 190"/>
                  <a:gd name="T92" fmla="*/ 74 w 205"/>
                  <a:gd name="T93" fmla="*/ 14 h 190"/>
                  <a:gd name="T94" fmla="*/ 59 w 205"/>
                  <a:gd name="T95" fmla="*/ 29 h 1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5"/>
                  <a:gd name="T145" fmla="*/ 0 h 190"/>
                  <a:gd name="T146" fmla="*/ 205 w 205"/>
                  <a:gd name="T147" fmla="*/ 190 h 1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5" h="190">
                    <a:moveTo>
                      <a:pt x="44" y="14"/>
                    </a:moveTo>
                    <a:lnTo>
                      <a:pt x="59" y="14"/>
                    </a:lnTo>
                    <a:lnTo>
                      <a:pt x="74" y="0"/>
                    </a:lnTo>
                    <a:lnTo>
                      <a:pt x="88" y="0"/>
                    </a:lnTo>
                    <a:lnTo>
                      <a:pt x="103" y="0"/>
                    </a:lnTo>
                    <a:lnTo>
                      <a:pt x="118" y="0"/>
                    </a:lnTo>
                    <a:lnTo>
                      <a:pt x="132" y="0"/>
                    </a:lnTo>
                    <a:lnTo>
                      <a:pt x="147" y="0"/>
                    </a:lnTo>
                    <a:lnTo>
                      <a:pt x="161" y="0"/>
                    </a:lnTo>
                    <a:lnTo>
                      <a:pt x="176" y="14"/>
                    </a:lnTo>
                    <a:lnTo>
                      <a:pt x="191" y="29"/>
                    </a:lnTo>
                    <a:lnTo>
                      <a:pt x="205" y="44"/>
                    </a:lnTo>
                    <a:lnTo>
                      <a:pt x="205" y="58"/>
                    </a:lnTo>
                    <a:lnTo>
                      <a:pt x="205" y="73"/>
                    </a:lnTo>
                    <a:lnTo>
                      <a:pt x="205" y="88"/>
                    </a:lnTo>
                    <a:lnTo>
                      <a:pt x="205" y="117"/>
                    </a:lnTo>
                    <a:lnTo>
                      <a:pt x="191" y="132"/>
                    </a:lnTo>
                    <a:lnTo>
                      <a:pt x="176" y="146"/>
                    </a:lnTo>
                    <a:lnTo>
                      <a:pt x="176" y="161"/>
                    </a:lnTo>
                    <a:lnTo>
                      <a:pt x="161" y="161"/>
                    </a:lnTo>
                    <a:lnTo>
                      <a:pt x="161" y="176"/>
                    </a:lnTo>
                    <a:lnTo>
                      <a:pt x="147" y="176"/>
                    </a:lnTo>
                    <a:lnTo>
                      <a:pt x="132" y="190"/>
                    </a:lnTo>
                    <a:lnTo>
                      <a:pt x="118" y="190"/>
                    </a:lnTo>
                    <a:lnTo>
                      <a:pt x="103" y="190"/>
                    </a:lnTo>
                    <a:lnTo>
                      <a:pt x="88" y="190"/>
                    </a:lnTo>
                    <a:lnTo>
                      <a:pt x="59" y="190"/>
                    </a:lnTo>
                    <a:lnTo>
                      <a:pt x="44" y="190"/>
                    </a:lnTo>
                    <a:lnTo>
                      <a:pt x="30" y="176"/>
                    </a:lnTo>
                    <a:lnTo>
                      <a:pt x="30" y="161"/>
                    </a:lnTo>
                    <a:lnTo>
                      <a:pt x="15" y="146"/>
                    </a:lnTo>
                    <a:lnTo>
                      <a:pt x="0" y="132"/>
                    </a:lnTo>
                    <a:lnTo>
                      <a:pt x="0" y="117"/>
                    </a:lnTo>
                    <a:lnTo>
                      <a:pt x="0" y="102"/>
                    </a:lnTo>
                    <a:lnTo>
                      <a:pt x="0" y="88"/>
                    </a:lnTo>
                    <a:lnTo>
                      <a:pt x="0" y="73"/>
                    </a:lnTo>
                    <a:lnTo>
                      <a:pt x="15" y="58"/>
                    </a:lnTo>
                    <a:lnTo>
                      <a:pt x="15" y="44"/>
                    </a:lnTo>
                    <a:lnTo>
                      <a:pt x="30" y="29"/>
                    </a:lnTo>
                    <a:lnTo>
                      <a:pt x="44" y="29"/>
                    </a:lnTo>
                    <a:lnTo>
                      <a:pt x="44" y="14"/>
                    </a:lnTo>
                    <a:close/>
                    <a:moveTo>
                      <a:pt x="59" y="29"/>
                    </a:moveTo>
                    <a:lnTo>
                      <a:pt x="44" y="29"/>
                    </a:lnTo>
                    <a:lnTo>
                      <a:pt x="44" y="44"/>
                    </a:lnTo>
                    <a:lnTo>
                      <a:pt x="30" y="58"/>
                    </a:lnTo>
                    <a:lnTo>
                      <a:pt x="30" y="73"/>
                    </a:lnTo>
                    <a:lnTo>
                      <a:pt x="44" y="73"/>
                    </a:lnTo>
                    <a:lnTo>
                      <a:pt x="44" y="88"/>
                    </a:lnTo>
                    <a:lnTo>
                      <a:pt x="44" y="102"/>
                    </a:lnTo>
                    <a:lnTo>
                      <a:pt x="59" y="117"/>
                    </a:lnTo>
                    <a:lnTo>
                      <a:pt x="74" y="146"/>
                    </a:lnTo>
                    <a:lnTo>
                      <a:pt x="88" y="161"/>
                    </a:lnTo>
                    <a:lnTo>
                      <a:pt x="103" y="161"/>
                    </a:lnTo>
                    <a:lnTo>
                      <a:pt x="118" y="176"/>
                    </a:lnTo>
                    <a:lnTo>
                      <a:pt x="132" y="176"/>
                    </a:lnTo>
                    <a:lnTo>
                      <a:pt x="147" y="176"/>
                    </a:lnTo>
                    <a:lnTo>
                      <a:pt x="147" y="161"/>
                    </a:lnTo>
                    <a:lnTo>
                      <a:pt x="161" y="161"/>
                    </a:lnTo>
                    <a:lnTo>
                      <a:pt x="176" y="146"/>
                    </a:lnTo>
                    <a:lnTo>
                      <a:pt x="176" y="132"/>
                    </a:lnTo>
                    <a:lnTo>
                      <a:pt x="176" y="102"/>
                    </a:lnTo>
                    <a:lnTo>
                      <a:pt x="161" y="88"/>
                    </a:lnTo>
                    <a:lnTo>
                      <a:pt x="147" y="58"/>
                    </a:lnTo>
                    <a:lnTo>
                      <a:pt x="132" y="44"/>
                    </a:lnTo>
                    <a:lnTo>
                      <a:pt x="118" y="29"/>
                    </a:lnTo>
                    <a:lnTo>
                      <a:pt x="103" y="29"/>
                    </a:lnTo>
                    <a:lnTo>
                      <a:pt x="88" y="14"/>
                    </a:lnTo>
                    <a:lnTo>
                      <a:pt x="74" y="14"/>
                    </a:lnTo>
                    <a:lnTo>
                      <a:pt x="59" y="14"/>
                    </a:lnTo>
                    <a:lnTo>
                      <a:pt x="59" y="29"/>
                    </a:lnTo>
                    <a:close/>
                  </a:path>
                </a:pathLst>
              </a:custGeom>
              <a:solidFill>
                <a:srgbClr val="000000"/>
              </a:solidFill>
              <a:ln w="9525">
                <a:noFill/>
                <a:round/>
                <a:headEnd/>
                <a:tailEnd/>
              </a:ln>
            </p:spPr>
            <p:txBody>
              <a:bodyPr/>
              <a:lstStyle/>
              <a:p>
                <a:endParaRPr lang="en-US"/>
              </a:p>
            </p:txBody>
          </p:sp>
          <p:sp>
            <p:nvSpPr>
              <p:cNvPr id="30754" name="Freeform 91"/>
              <p:cNvSpPr>
                <a:spLocks/>
              </p:cNvSpPr>
              <p:nvPr/>
            </p:nvSpPr>
            <p:spPr bwMode="auto">
              <a:xfrm>
                <a:off x="6019" y="4483"/>
                <a:ext cx="263" cy="264"/>
              </a:xfrm>
              <a:custGeom>
                <a:avLst/>
                <a:gdLst>
                  <a:gd name="T0" fmla="*/ 58 w 263"/>
                  <a:gd name="T1" fmla="*/ 74 h 264"/>
                  <a:gd name="T2" fmla="*/ 117 w 263"/>
                  <a:gd name="T3" fmla="*/ 88 h 264"/>
                  <a:gd name="T4" fmla="*/ 175 w 263"/>
                  <a:gd name="T5" fmla="*/ 103 h 264"/>
                  <a:gd name="T6" fmla="*/ 146 w 263"/>
                  <a:gd name="T7" fmla="*/ 44 h 264"/>
                  <a:gd name="T8" fmla="*/ 131 w 263"/>
                  <a:gd name="T9" fmla="*/ 30 h 264"/>
                  <a:gd name="T10" fmla="*/ 117 w 263"/>
                  <a:gd name="T11" fmla="*/ 30 h 264"/>
                  <a:gd name="T12" fmla="*/ 102 w 263"/>
                  <a:gd name="T13" fmla="*/ 30 h 264"/>
                  <a:gd name="T14" fmla="*/ 131 w 263"/>
                  <a:gd name="T15" fmla="*/ 15 h 264"/>
                  <a:gd name="T16" fmla="*/ 146 w 263"/>
                  <a:gd name="T17" fmla="*/ 0 h 264"/>
                  <a:gd name="T18" fmla="*/ 146 w 263"/>
                  <a:gd name="T19" fmla="*/ 0 h 264"/>
                  <a:gd name="T20" fmla="*/ 146 w 263"/>
                  <a:gd name="T21" fmla="*/ 15 h 264"/>
                  <a:gd name="T22" fmla="*/ 161 w 263"/>
                  <a:gd name="T23" fmla="*/ 30 h 264"/>
                  <a:gd name="T24" fmla="*/ 249 w 263"/>
                  <a:gd name="T25" fmla="*/ 147 h 264"/>
                  <a:gd name="T26" fmla="*/ 219 w 263"/>
                  <a:gd name="T27" fmla="*/ 147 h 264"/>
                  <a:gd name="T28" fmla="*/ 161 w 263"/>
                  <a:gd name="T29" fmla="*/ 147 h 264"/>
                  <a:gd name="T30" fmla="*/ 102 w 263"/>
                  <a:gd name="T31" fmla="*/ 132 h 264"/>
                  <a:gd name="T32" fmla="*/ 58 w 263"/>
                  <a:gd name="T33" fmla="*/ 117 h 264"/>
                  <a:gd name="T34" fmla="*/ 131 w 263"/>
                  <a:gd name="T35" fmla="*/ 220 h 264"/>
                  <a:gd name="T36" fmla="*/ 161 w 263"/>
                  <a:gd name="T37" fmla="*/ 220 h 264"/>
                  <a:gd name="T38" fmla="*/ 161 w 263"/>
                  <a:gd name="T39" fmla="*/ 220 h 264"/>
                  <a:gd name="T40" fmla="*/ 175 w 263"/>
                  <a:gd name="T41" fmla="*/ 220 h 264"/>
                  <a:gd name="T42" fmla="*/ 146 w 263"/>
                  <a:gd name="T43" fmla="*/ 235 h 264"/>
                  <a:gd name="T44" fmla="*/ 117 w 263"/>
                  <a:gd name="T45" fmla="*/ 264 h 264"/>
                  <a:gd name="T46" fmla="*/ 102 w 263"/>
                  <a:gd name="T47" fmla="*/ 264 h 264"/>
                  <a:gd name="T48" fmla="*/ 117 w 263"/>
                  <a:gd name="T49" fmla="*/ 249 h 264"/>
                  <a:gd name="T50" fmla="*/ 117 w 263"/>
                  <a:gd name="T51" fmla="*/ 235 h 264"/>
                  <a:gd name="T52" fmla="*/ 117 w 263"/>
                  <a:gd name="T53" fmla="*/ 220 h 264"/>
                  <a:gd name="T54" fmla="*/ 29 w 263"/>
                  <a:gd name="T55" fmla="*/ 117 h 264"/>
                  <a:gd name="T56" fmla="*/ 14 w 263"/>
                  <a:gd name="T57" fmla="*/ 117 h 264"/>
                  <a:gd name="T58" fmla="*/ 0 w 263"/>
                  <a:gd name="T59" fmla="*/ 117 h 264"/>
                  <a:gd name="T60" fmla="*/ 0 w 263"/>
                  <a:gd name="T61" fmla="*/ 117 h 264"/>
                  <a:gd name="T62" fmla="*/ 29 w 263"/>
                  <a:gd name="T63" fmla="*/ 103 h 264"/>
                  <a:gd name="T64" fmla="*/ 58 w 263"/>
                  <a:gd name="T65" fmla="*/ 74 h 2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264"/>
                  <a:gd name="T101" fmla="*/ 263 w 263"/>
                  <a:gd name="T102" fmla="*/ 264 h 2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264">
                    <a:moveTo>
                      <a:pt x="58" y="74"/>
                    </a:moveTo>
                    <a:lnTo>
                      <a:pt x="58" y="74"/>
                    </a:lnTo>
                    <a:lnTo>
                      <a:pt x="87" y="88"/>
                    </a:lnTo>
                    <a:lnTo>
                      <a:pt x="117" y="88"/>
                    </a:lnTo>
                    <a:lnTo>
                      <a:pt x="146" y="88"/>
                    </a:lnTo>
                    <a:lnTo>
                      <a:pt x="175" y="103"/>
                    </a:lnTo>
                    <a:lnTo>
                      <a:pt x="205" y="103"/>
                    </a:lnTo>
                    <a:lnTo>
                      <a:pt x="146" y="44"/>
                    </a:lnTo>
                    <a:lnTo>
                      <a:pt x="131" y="30"/>
                    </a:lnTo>
                    <a:lnTo>
                      <a:pt x="117" y="30"/>
                    </a:lnTo>
                    <a:lnTo>
                      <a:pt x="102" y="44"/>
                    </a:lnTo>
                    <a:lnTo>
                      <a:pt x="102" y="30"/>
                    </a:lnTo>
                    <a:lnTo>
                      <a:pt x="117" y="30"/>
                    </a:lnTo>
                    <a:lnTo>
                      <a:pt x="131" y="15"/>
                    </a:lnTo>
                    <a:lnTo>
                      <a:pt x="146" y="0"/>
                    </a:lnTo>
                    <a:lnTo>
                      <a:pt x="146" y="15"/>
                    </a:lnTo>
                    <a:lnTo>
                      <a:pt x="146" y="30"/>
                    </a:lnTo>
                    <a:lnTo>
                      <a:pt x="161" y="30"/>
                    </a:lnTo>
                    <a:lnTo>
                      <a:pt x="263" y="147"/>
                    </a:lnTo>
                    <a:lnTo>
                      <a:pt x="249" y="147"/>
                    </a:lnTo>
                    <a:lnTo>
                      <a:pt x="219" y="147"/>
                    </a:lnTo>
                    <a:lnTo>
                      <a:pt x="190" y="147"/>
                    </a:lnTo>
                    <a:lnTo>
                      <a:pt x="161" y="147"/>
                    </a:lnTo>
                    <a:lnTo>
                      <a:pt x="131" y="132"/>
                    </a:lnTo>
                    <a:lnTo>
                      <a:pt x="102" y="132"/>
                    </a:lnTo>
                    <a:lnTo>
                      <a:pt x="73" y="132"/>
                    </a:lnTo>
                    <a:lnTo>
                      <a:pt x="58" y="117"/>
                    </a:lnTo>
                    <a:lnTo>
                      <a:pt x="131" y="220"/>
                    </a:lnTo>
                    <a:lnTo>
                      <a:pt x="146" y="220"/>
                    </a:lnTo>
                    <a:lnTo>
                      <a:pt x="161" y="220"/>
                    </a:lnTo>
                    <a:lnTo>
                      <a:pt x="175" y="220"/>
                    </a:lnTo>
                    <a:lnTo>
                      <a:pt x="161" y="220"/>
                    </a:lnTo>
                    <a:lnTo>
                      <a:pt x="146" y="235"/>
                    </a:lnTo>
                    <a:lnTo>
                      <a:pt x="131" y="249"/>
                    </a:lnTo>
                    <a:lnTo>
                      <a:pt x="117" y="264"/>
                    </a:lnTo>
                    <a:lnTo>
                      <a:pt x="102" y="264"/>
                    </a:lnTo>
                    <a:lnTo>
                      <a:pt x="117" y="249"/>
                    </a:lnTo>
                    <a:lnTo>
                      <a:pt x="117" y="235"/>
                    </a:lnTo>
                    <a:lnTo>
                      <a:pt x="117" y="220"/>
                    </a:lnTo>
                    <a:lnTo>
                      <a:pt x="29" y="117"/>
                    </a:lnTo>
                    <a:lnTo>
                      <a:pt x="14" y="117"/>
                    </a:lnTo>
                    <a:lnTo>
                      <a:pt x="0" y="117"/>
                    </a:lnTo>
                    <a:lnTo>
                      <a:pt x="14" y="103"/>
                    </a:lnTo>
                    <a:lnTo>
                      <a:pt x="29" y="103"/>
                    </a:lnTo>
                    <a:lnTo>
                      <a:pt x="43" y="88"/>
                    </a:lnTo>
                    <a:lnTo>
                      <a:pt x="58" y="74"/>
                    </a:lnTo>
                    <a:close/>
                  </a:path>
                </a:pathLst>
              </a:custGeom>
              <a:solidFill>
                <a:srgbClr val="000000"/>
              </a:solidFill>
              <a:ln w="9525">
                <a:noFill/>
                <a:round/>
                <a:headEnd/>
                <a:tailEnd/>
              </a:ln>
            </p:spPr>
            <p:txBody>
              <a:bodyPr/>
              <a:lstStyle/>
              <a:p>
                <a:endParaRPr lang="en-US"/>
              </a:p>
            </p:txBody>
          </p:sp>
          <p:sp>
            <p:nvSpPr>
              <p:cNvPr id="30755" name="Freeform 92"/>
              <p:cNvSpPr>
                <a:spLocks/>
              </p:cNvSpPr>
              <p:nvPr/>
            </p:nvSpPr>
            <p:spPr bwMode="auto">
              <a:xfrm>
                <a:off x="6180" y="4395"/>
                <a:ext cx="190" cy="220"/>
              </a:xfrm>
              <a:custGeom>
                <a:avLst/>
                <a:gdLst>
                  <a:gd name="T0" fmla="*/ 102 w 190"/>
                  <a:gd name="T1" fmla="*/ 30 h 220"/>
                  <a:gd name="T2" fmla="*/ 88 w 190"/>
                  <a:gd name="T3" fmla="*/ 30 h 220"/>
                  <a:gd name="T4" fmla="*/ 73 w 190"/>
                  <a:gd name="T5" fmla="*/ 30 h 220"/>
                  <a:gd name="T6" fmla="*/ 58 w 190"/>
                  <a:gd name="T7" fmla="*/ 30 h 220"/>
                  <a:gd name="T8" fmla="*/ 44 w 190"/>
                  <a:gd name="T9" fmla="*/ 30 h 220"/>
                  <a:gd name="T10" fmla="*/ 29 w 190"/>
                  <a:gd name="T11" fmla="*/ 44 h 220"/>
                  <a:gd name="T12" fmla="*/ 14 w 190"/>
                  <a:gd name="T13" fmla="*/ 59 h 220"/>
                  <a:gd name="T14" fmla="*/ 14 w 190"/>
                  <a:gd name="T15" fmla="*/ 74 h 220"/>
                  <a:gd name="T16" fmla="*/ 29 w 190"/>
                  <a:gd name="T17" fmla="*/ 88 h 220"/>
                  <a:gd name="T18" fmla="*/ 29 w 190"/>
                  <a:gd name="T19" fmla="*/ 88 h 220"/>
                  <a:gd name="T20" fmla="*/ 58 w 190"/>
                  <a:gd name="T21" fmla="*/ 88 h 220"/>
                  <a:gd name="T22" fmla="*/ 88 w 190"/>
                  <a:gd name="T23" fmla="*/ 74 h 220"/>
                  <a:gd name="T24" fmla="*/ 117 w 190"/>
                  <a:gd name="T25" fmla="*/ 74 h 220"/>
                  <a:gd name="T26" fmla="*/ 131 w 190"/>
                  <a:gd name="T27" fmla="*/ 59 h 220"/>
                  <a:gd name="T28" fmla="*/ 161 w 190"/>
                  <a:gd name="T29" fmla="*/ 74 h 220"/>
                  <a:gd name="T30" fmla="*/ 175 w 190"/>
                  <a:gd name="T31" fmla="*/ 88 h 220"/>
                  <a:gd name="T32" fmla="*/ 175 w 190"/>
                  <a:gd name="T33" fmla="*/ 88 h 220"/>
                  <a:gd name="T34" fmla="*/ 190 w 190"/>
                  <a:gd name="T35" fmla="*/ 118 h 220"/>
                  <a:gd name="T36" fmla="*/ 190 w 190"/>
                  <a:gd name="T37" fmla="*/ 132 h 220"/>
                  <a:gd name="T38" fmla="*/ 175 w 190"/>
                  <a:gd name="T39" fmla="*/ 147 h 220"/>
                  <a:gd name="T40" fmla="*/ 161 w 190"/>
                  <a:gd name="T41" fmla="*/ 162 h 220"/>
                  <a:gd name="T42" fmla="*/ 146 w 190"/>
                  <a:gd name="T43" fmla="*/ 176 h 220"/>
                  <a:gd name="T44" fmla="*/ 131 w 190"/>
                  <a:gd name="T45" fmla="*/ 191 h 220"/>
                  <a:gd name="T46" fmla="*/ 117 w 190"/>
                  <a:gd name="T47" fmla="*/ 191 h 220"/>
                  <a:gd name="T48" fmla="*/ 117 w 190"/>
                  <a:gd name="T49" fmla="*/ 205 h 220"/>
                  <a:gd name="T50" fmla="*/ 117 w 190"/>
                  <a:gd name="T51" fmla="*/ 220 h 220"/>
                  <a:gd name="T52" fmla="*/ 73 w 190"/>
                  <a:gd name="T53" fmla="*/ 162 h 220"/>
                  <a:gd name="T54" fmla="*/ 88 w 190"/>
                  <a:gd name="T55" fmla="*/ 176 h 220"/>
                  <a:gd name="T56" fmla="*/ 102 w 190"/>
                  <a:gd name="T57" fmla="*/ 176 h 220"/>
                  <a:gd name="T58" fmla="*/ 131 w 190"/>
                  <a:gd name="T59" fmla="*/ 176 h 220"/>
                  <a:gd name="T60" fmla="*/ 131 w 190"/>
                  <a:gd name="T61" fmla="*/ 176 h 220"/>
                  <a:gd name="T62" fmla="*/ 161 w 190"/>
                  <a:gd name="T63" fmla="*/ 162 h 220"/>
                  <a:gd name="T64" fmla="*/ 161 w 190"/>
                  <a:gd name="T65" fmla="*/ 147 h 220"/>
                  <a:gd name="T66" fmla="*/ 175 w 190"/>
                  <a:gd name="T67" fmla="*/ 132 h 220"/>
                  <a:gd name="T68" fmla="*/ 161 w 190"/>
                  <a:gd name="T69" fmla="*/ 118 h 220"/>
                  <a:gd name="T70" fmla="*/ 146 w 190"/>
                  <a:gd name="T71" fmla="*/ 103 h 220"/>
                  <a:gd name="T72" fmla="*/ 131 w 190"/>
                  <a:gd name="T73" fmla="*/ 103 h 220"/>
                  <a:gd name="T74" fmla="*/ 102 w 190"/>
                  <a:gd name="T75" fmla="*/ 118 h 220"/>
                  <a:gd name="T76" fmla="*/ 73 w 190"/>
                  <a:gd name="T77" fmla="*/ 132 h 220"/>
                  <a:gd name="T78" fmla="*/ 58 w 190"/>
                  <a:gd name="T79" fmla="*/ 132 h 220"/>
                  <a:gd name="T80" fmla="*/ 44 w 190"/>
                  <a:gd name="T81" fmla="*/ 132 h 220"/>
                  <a:gd name="T82" fmla="*/ 29 w 190"/>
                  <a:gd name="T83" fmla="*/ 132 h 220"/>
                  <a:gd name="T84" fmla="*/ 0 w 190"/>
                  <a:gd name="T85" fmla="*/ 118 h 220"/>
                  <a:gd name="T86" fmla="*/ 0 w 190"/>
                  <a:gd name="T87" fmla="*/ 88 h 220"/>
                  <a:gd name="T88" fmla="*/ 0 w 190"/>
                  <a:gd name="T89" fmla="*/ 88 h 220"/>
                  <a:gd name="T90" fmla="*/ 0 w 190"/>
                  <a:gd name="T91" fmla="*/ 59 h 220"/>
                  <a:gd name="T92" fmla="*/ 14 w 190"/>
                  <a:gd name="T93" fmla="*/ 44 h 220"/>
                  <a:gd name="T94" fmla="*/ 14 w 190"/>
                  <a:gd name="T95" fmla="*/ 44 h 220"/>
                  <a:gd name="T96" fmla="*/ 29 w 190"/>
                  <a:gd name="T97" fmla="*/ 30 h 220"/>
                  <a:gd name="T98" fmla="*/ 44 w 190"/>
                  <a:gd name="T99" fmla="*/ 30 h 220"/>
                  <a:gd name="T100" fmla="*/ 58 w 190"/>
                  <a:gd name="T101" fmla="*/ 15 h 220"/>
                  <a:gd name="T102" fmla="*/ 58 w 190"/>
                  <a:gd name="T103" fmla="*/ 0 h 2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0"/>
                  <a:gd name="T157" fmla="*/ 0 h 220"/>
                  <a:gd name="T158" fmla="*/ 190 w 190"/>
                  <a:gd name="T159" fmla="*/ 220 h 2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0" h="220">
                    <a:moveTo>
                      <a:pt x="58" y="0"/>
                    </a:moveTo>
                    <a:lnTo>
                      <a:pt x="102" y="30"/>
                    </a:lnTo>
                    <a:lnTo>
                      <a:pt x="102" y="44"/>
                    </a:lnTo>
                    <a:lnTo>
                      <a:pt x="88" y="30"/>
                    </a:lnTo>
                    <a:lnTo>
                      <a:pt x="73" y="30"/>
                    </a:lnTo>
                    <a:lnTo>
                      <a:pt x="58" y="30"/>
                    </a:lnTo>
                    <a:lnTo>
                      <a:pt x="44" y="30"/>
                    </a:lnTo>
                    <a:lnTo>
                      <a:pt x="29" y="44"/>
                    </a:lnTo>
                    <a:lnTo>
                      <a:pt x="29" y="59"/>
                    </a:lnTo>
                    <a:lnTo>
                      <a:pt x="14" y="59"/>
                    </a:lnTo>
                    <a:lnTo>
                      <a:pt x="14" y="74"/>
                    </a:lnTo>
                    <a:lnTo>
                      <a:pt x="29" y="88"/>
                    </a:lnTo>
                    <a:lnTo>
                      <a:pt x="44" y="88"/>
                    </a:lnTo>
                    <a:lnTo>
                      <a:pt x="58" y="88"/>
                    </a:lnTo>
                    <a:lnTo>
                      <a:pt x="73" y="74"/>
                    </a:lnTo>
                    <a:lnTo>
                      <a:pt x="88" y="74"/>
                    </a:lnTo>
                    <a:lnTo>
                      <a:pt x="102" y="74"/>
                    </a:lnTo>
                    <a:lnTo>
                      <a:pt x="117" y="74"/>
                    </a:lnTo>
                    <a:lnTo>
                      <a:pt x="131" y="59"/>
                    </a:lnTo>
                    <a:lnTo>
                      <a:pt x="146" y="59"/>
                    </a:lnTo>
                    <a:lnTo>
                      <a:pt x="161" y="74"/>
                    </a:lnTo>
                    <a:lnTo>
                      <a:pt x="175" y="74"/>
                    </a:lnTo>
                    <a:lnTo>
                      <a:pt x="175" y="88"/>
                    </a:lnTo>
                    <a:lnTo>
                      <a:pt x="190" y="103"/>
                    </a:lnTo>
                    <a:lnTo>
                      <a:pt x="190" y="118"/>
                    </a:lnTo>
                    <a:lnTo>
                      <a:pt x="190" y="132"/>
                    </a:lnTo>
                    <a:lnTo>
                      <a:pt x="175" y="147"/>
                    </a:lnTo>
                    <a:lnTo>
                      <a:pt x="175" y="162"/>
                    </a:lnTo>
                    <a:lnTo>
                      <a:pt x="161" y="162"/>
                    </a:lnTo>
                    <a:lnTo>
                      <a:pt x="146" y="176"/>
                    </a:lnTo>
                    <a:lnTo>
                      <a:pt x="131" y="191"/>
                    </a:lnTo>
                    <a:lnTo>
                      <a:pt x="117" y="191"/>
                    </a:lnTo>
                    <a:lnTo>
                      <a:pt x="117" y="205"/>
                    </a:lnTo>
                    <a:lnTo>
                      <a:pt x="117" y="220"/>
                    </a:lnTo>
                    <a:lnTo>
                      <a:pt x="58" y="176"/>
                    </a:lnTo>
                    <a:lnTo>
                      <a:pt x="73" y="162"/>
                    </a:lnTo>
                    <a:lnTo>
                      <a:pt x="73" y="176"/>
                    </a:lnTo>
                    <a:lnTo>
                      <a:pt x="88" y="176"/>
                    </a:lnTo>
                    <a:lnTo>
                      <a:pt x="102" y="176"/>
                    </a:lnTo>
                    <a:lnTo>
                      <a:pt x="117" y="176"/>
                    </a:lnTo>
                    <a:lnTo>
                      <a:pt x="131" y="176"/>
                    </a:lnTo>
                    <a:lnTo>
                      <a:pt x="146" y="176"/>
                    </a:lnTo>
                    <a:lnTo>
                      <a:pt x="161" y="162"/>
                    </a:lnTo>
                    <a:lnTo>
                      <a:pt x="161" y="147"/>
                    </a:lnTo>
                    <a:lnTo>
                      <a:pt x="175" y="132"/>
                    </a:lnTo>
                    <a:lnTo>
                      <a:pt x="161" y="118"/>
                    </a:lnTo>
                    <a:lnTo>
                      <a:pt x="146" y="103"/>
                    </a:lnTo>
                    <a:lnTo>
                      <a:pt x="131" y="103"/>
                    </a:lnTo>
                    <a:lnTo>
                      <a:pt x="117" y="118"/>
                    </a:lnTo>
                    <a:lnTo>
                      <a:pt x="102" y="118"/>
                    </a:lnTo>
                    <a:lnTo>
                      <a:pt x="73" y="132"/>
                    </a:lnTo>
                    <a:lnTo>
                      <a:pt x="58" y="132"/>
                    </a:lnTo>
                    <a:lnTo>
                      <a:pt x="44" y="132"/>
                    </a:lnTo>
                    <a:lnTo>
                      <a:pt x="29" y="132"/>
                    </a:lnTo>
                    <a:lnTo>
                      <a:pt x="14" y="118"/>
                    </a:lnTo>
                    <a:lnTo>
                      <a:pt x="0" y="118"/>
                    </a:lnTo>
                    <a:lnTo>
                      <a:pt x="0" y="103"/>
                    </a:lnTo>
                    <a:lnTo>
                      <a:pt x="0" y="88"/>
                    </a:lnTo>
                    <a:lnTo>
                      <a:pt x="0" y="74"/>
                    </a:lnTo>
                    <a:lnTo>
                      <a:pt x="0" y="59"/>
                    </a:lnTo>
                    <a:lnTo>
                      <a:pt x="14" y="44"/>
                    </a:lnTo>
                    <a:lnTo>
                      <a:pt x="29" y="30"/>
                    </a:lnTo>
                    <a:lnTo>
                      <a:pt x="44" y="30"/>
                    </a:lnTo>
                    <a:lnTo>
                      <a:pt x="58" y="15"/>
                    </a:lnTo>
                    <a:lnTo>
                      <a:pt x="58" y="0"/>
                    </a:lnTo>
                    <a:close/>
                  </a:path>
                </a:pathLst>
              </a:custGeom>
              <a:solidFill>
                <a:srgbClr val="000000"/>
              </a:solidFill>
              <a:ln w="9525">
                <a:noFill/>
                <a:round/>
                <a:headEnd/>
                <a:tailEnd/>
              </a:ln>
            </p:spPr>
            <p:txBody>
              <a:bodyPr/>
              <a:lstStyle/>
              <a:p>
                <a:endParaRPr lang="en-US"/>
              </a:p>
            </p:txBody>
          </p:sp>
          <p:sp>
            <p:nvSpPr>
              <p:cNvPr id="30756" name="Freeform 93"/>
              <p:cNvSpPr>
                <a:spLocks/>
              </p:cNvSpPr>
              <p:nvPr/>
            </p:nvSpPr>
            <p:spPr bwMode="auto">
              <a:xfrm>
                <a:off x="6282" y="4249"/>
                <a:ext cx="205" cy="220"/>
              </a:xfrm>
              <a:custGeom>
                <a:avLst/>
                <a:gdLst>
                  <a:gd name="T0" fmla="*/ 117 w 205"/>
                  <a:gd name="T1" fmla="*/ 29 h 220"/>
                  <a:gd name="T2" fmla="*/ 103 w 205"/>
                  <a:gd name="T3" fmla="*/ 29 h 220"/>
                  <a:gd name="T4" fmla="*/ 88 w 205"/>
                  <a:gd name="T5" fmla="*/ 29 h 220"/>
                  <a:gd name="T6" fmla="*/ 59 w 205"/>
                  <a:gd name="T7" fmla="*/ 29 h 220"/>
                  <a:gd name="T8" fmla="*/ 59 w 205"/>
                  <a:gd name="T9" fmla="*/ 44 h 220"/>
                  <a:gd name="T10" fmla="*/ 44 w 205"/>
                  <a:gd name="T11" fmla="*/ 58 h 220"/>
                  <a:gd name="T12" fmla="*/ 29 w 205"/>
                  <a:gd name="T13" fmla="*/ 73 h 220"/>
                  <a:gd name="T14" fmla="*/ 29 w 205"/>
                  <a:gd name="T15" fmla="*/ 88 h 220"/>
                  <a:gd name="T16" fmla="*/ 29 w 205"/>
                  <a:gd name="T17" fmla="*/ 102 h 220"/>
                  <a:gd name="T18" fmla="*/ 44 w 205"/>
                  <a:gd name="T19" fmla="*/ 132 h 220"/>
                  <a:gd name="T20" fmla="*/ 73 w 205"/>
                  <a:gd name="T21" fmla="*/ 161 h 220"/>
                  <a:gd name="T22" fmla="*/ 88 w 205"/>
                  <a:gd name="T23" fmla="*/ 176 h 220"/>
                  <a:gd name="T24" fmla="*/ 132 w 205"/>
                  <a:gd name="T25" fmla="*/ 176 h 220"/>
                  <a:gd name="T26" fmla="*/ 147 w 205"/>
                  <a:gd name="T27" fmla="*/ 176 h 220"/>
                  <a:gd name="T28" fmla="*/ 161 w 205"/>
                  <a:gd name="T29" fmla="*/ 176 h 220"/>
                  <a:gd name="T30" fmla="*/ 176 w 205"/>
                  <a:gd name="T31" fmla="*/ 161 h 220"/>
                  <a:gd name="T32" fmla="*/ 191 w 205"/>
                  <a:gd name="T33" fmla="*/ 132 h 220"/>
                  <a:gd name="T34" fmla="*/ 191 w 205"/>
                  <a:gd name="T35" fmla="*/ 117 h 220"/>
                  <a:gd name="T36" fmla="*/ 191 w 205"/>
                  <a:gd name="T37" fmla="*/ 102 h 220"/>
                  <a:gd name="T38" fmla="*/ 205 w 205"/>
                  <a:gd name="T39" fmla="*/ 88 h 220"/>
                  <a:gd name="T40" fmla="*/ 205 w 205"/>
                  <a:gd name="T41" fmla="*/ 102 h 220"/>
                  <a:gd name="T42" fmla="*/ 205 w 205"/>
                  <a:gd name="T43" fmla="*/ 132 h 220"/>
                  <a:gd name="T44" fmla="*/ 191 w 205"/>
                  <a:gd name="T45" fmla="*/ 146 h 220"/>
                  <a:gd name="T46" fmla="*/ 176 w 205"/>
                  <a:gd name="T47" fmla="*/ 176 h 220"/>
                  <a:gd name="T48" fmla="*/ 161 w 205"/>
                  <a:gd name="T49" fmla="*/ 190 h 220"/>
                  <a:gd name="T50" fmla="*/ 147 w 205"/>
                  <a:gd name="T51" fmla="*/ 205 h 220"/>
                  <a:gd name="T52" fmla="*/ 132 w 205"/>
                  <a:gd name="T53" fmla="*/ 205 h 220"/>
                  <a:gd name="T54" fmla="*/ 103 w 205"/>
                  <a:gd name="T55" fmla="*/ 220 h 220"/>
                  <a:gd name="T56" fmla="*/ 88 w 205"/>
                  <a:gd name="T57" fmla="*/ 220 h 220"/>
                  <a:gd name="T58" fmla="*/ 59 w 205"/>
                  <a:gd name="T59" fmla="*/ 220 h 220"/>
                  <a:gd name="T60" fmla="*/ 15 w 205"/>
                  <a:gd name="T61" fmla="*/ 176 h 220"/>
                  <a:gd name="T62" fmla="*/ 15 w 205"/>
                  <a:gd name="T63" fmla="*/ 161 h 220"/>
                  <a:gd name="T64" fmla="*/ 0 w 205"/>
                  <a:gd name="T65" fmla="*/ 132 h 220"/>
                  <a:gd name="T66" fmla="*/ 0 w 205"/>
                  <a:gd name="T67" fmla="*/ 102 h 220"/>
                  <a:gd name="T68" fmla="*/ 15 w 205"/>
                  <a:gd name="T69" fmla="*/ 88 h 220"/>
                  <a:gd name="T70" fmla="*/ 15 w 205"/>
                  <a:gd name="T71" fmla="*/ 73 h 220"/>
                  <a:gd name="T72" fmla="*/ 29 w 205"/>
                  <a:gd name="T73" fmla="*/ 58 h 220"/>
                  <a:gd name="T74" fmla="*/ 44 w 205"/>
                  <a:gd name="T75" fmla="*/ 44 h 220"/>
                  <a:gd name="T76" fmla="*/ 59 w 205"/>
                  <a:gd name="T77" fmla="*/ 29 h 220"/>
                  <a:gd name="T78" fmla="*/ 73 w 205"/>
                  <a:gd name="T79" fmla="*/ 15 h 220"/>
                  <a:gd name="T80" fmla="*/ 73 w 205"/>
                  <a:gd name="T81" fmla="*/ 0 h 220"/>
                  <a:gd name="T82" fmla="*/ 73 w 205"/>
                  <a:gd name="T83" fmla="*/ 0 h 2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5"/>
                  <a:gd name="T127" fmla="*/ 0 h 220"/>
                  <a:gd name="T128" fmla="*/ 205 w 205"/>
                  <a:gd name="T129" fmla="*/ 220 h 2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5" h="220">
                    <a:moveTo>
                      <a:pt x="73" y="0"/>
                    </a:moveTo>
                    <a:lnTo>
                      <a:pt x="117" y="29"/>
                    </a:lnTo>
                    <a:lnTo>
                      <a:pt x="103" y="29"/>
                    </a:lnTo>
                    <a:lnTo>
                      <a:pt x="88" y="29"/>
                    </a:lnTo>
                    <a:lnTo>
                      <a:pt x="73" y="29"/>
                    </a:lnTo>
                    <a:lnTo>
                      <a:pt x="59" y="29"/>
                    </a:lnTo>
                    <a:lnTo>
                      <a:pt x="59" y="44"/>
                    </a:lnTo>
                    <a:lnTo>
                      <a:pt x="44" y="44"/>
                    </a:lnTo>
                    <a:lnTo>
                      <a:pt x="44" y="58"/>
                    </a:lnTo>
                    <a:lnTo>
                      <a:pt x="29" y="73"/>
                    </a:lnTo>
                    <a:lnTo>
                      <a:pt x="29" y="88"/>
                    </a:lnTo>
                    <a:lnTo>
                      <a:pt x="29" y="102"/>
                    </a:lnTo>
                    <a:lnTo>
                      <a:pt x="29" y="117"/>
                    </a:lnTo>
                    <a:lnTo>
                      <a:pt x="44" y="132"/>
                    </a:lnTo>
                    <a:lnTo>
                      <a:pt x="59" y="146"/>
                    </a:lnTo>
                    <a:lnTo>
                      <a:pt x="73" y="161"/>
                    </a:lnTo>
                    <a:lnTo>
                      <a:pt x="88" y="161"/>
                    </a:lnTo>
                    <a:lnTo>
                      <a:pt x="88" y="176"/>
                    </a:lnTo>
                    <a:lnTo>
                      <a:pt x="103" y="176"/>
                    </a:lnTo>
                    <a:lnTo>
                      <a:pt x="132" y="176"/>
                    </a:lnTo>
                    <a:lnTo>
                      <a:pt x="147" y="176"/>
                    </a:lnTo>
                    <a:lnTo>
                      <a:pt x="161" y="176"/>
                    </a:lnTo>
                    <a:lnTo>
                      <a:pt x="176" y="161"/>
                    </a:lnTo>
                    <a:lnTo>
                      <a:pt x="176" y="146"/>
                    </a:lnTo>
                    <a:lnTo>
                      <a:pt x="191" y="132"/>
                    </a:lnTo>
                    <a:lnTo>
                      <a:pt x="191" y="117"/>
                    </a:lnTo>
                    <a:lnTo>
                      <a:pt x="191" y="102"/>
                    </a:lnTo>
                    <a:lnTo>
                      <a:pt x="191" y="73"/>
                    </a:lnTo>
                    <a:lnTo>
                      <a:pt x="205" y="88"/>
                    </a:lnTo>
                    <a:lnTo>
                      <a:pt x="205" y="102"/>
                    </a:lnTo>
                    <a:lnTo>
                      <a:pt x="205" y="132"/>
                    </a:lnTo>
                    <a:lnTo>
                      <a:pt x="191" y="146"/>
                    </a:lnTo>
                    <a:lnTo>
                      <a:pt x="176" y="161"/>
                    </a:lnTo>
                    <a:lnTo>
                      <a:pt x="176" y="176"/>
                    </a:lnTo>
                    <a:lnTo>
                      <a:pt x="161" y="176"/>
                    </a:lnTo>
                    <a:lnTo>
                      <a:pt x="161" y="190"/>
                    </a:lnTo>
                    <a:lnTo>
                      <a:pt x="147" y="190"/>
                    </a:lnTo>
                    <a:lnTo>
                      <a:pt x="147" y="205"/>
                    </a:lnTo>
                    <a:lnTo>
                      <a:pt x="132" y="205"/>
                    </a:lnTo>
                    <a:lnTo>
                      <a:pt x="117" y="220"/>
                    </a:lnTo>
                    <a:lnTo>
                      <a:pt x="103" y="220"/>
                    </a:lnTo>
                    <a:lnTo>
                      <a:pt x="88" y="220"/>
                    </a:lnTo>
                    <a:lnTo>
                      <a:pt x="73" y="220"/>
                    </a:lnTo>
                    <a:lnTo>
                      <a:pt x="59" y="220"/>
                    </a:lnTo>
                    <a:lnTo>
                      <a:pt x="44" y="205"/>
                    </a:lnTo>
                    <a:lnTo>
                      <a:pt x="15" y="176"/>
                    </a:lnTo>
                    <a:lnTo>
                      <a:pt x="15" y="161"/>
                    </a:lnTo>
                    <a:lnTo>
                      <a:pt x="0" y="132"/>
                    </a:lnTo>
                    <a:lnTo>
                      <a:pt x="0" y="102"/>
                    </a:lnTo>
                    <a:lnTo>
                      <a:pt x="15" y="88"/>
                    </a:lnTo>
                    <a:lnTo>
                      <a:pt x="15" y="73"/>
                    </a:lnTo>
                    <a:lnTo>
                      <a:pt x="29" y="58"/>
                    </a:lnTo>
                    <a:lnTo>
                      <a:pt x="44" y="44"/>
                    </a:lnTo>
                    <a:lnTo>
                      <a:pt x="59" y="29"/>
                    </a:lnTo>
                    <a:lnTo>
                      <a:pt x="73" y="15"/>
                    </a:lnTo>
                    <a:lnTo>
                      <a:pt x="73" y="0"/>
                    </a:lnTo>
                    <a:close/>
                  </a:path>
                </a:pathLst>
              </a:custGeom>
              <a:solidFill>
                <a:srgbClr val="000000"/>
              </a:solidFill>
              <a:ln w="9525">
                <a:noFill/>
                <a:round/>
                <a:headEnd/>
                <a:tailEnd/>
              </a:ln>
            </p:spPr>
            <p:txBody>
              <a:bodyPr/>
              <a:lstStyle/>
              <a:p>
                <a:endParaRPr lang="en-US"/>
              </a:p>
            </p:txBody>
          </p:sp>
          <p:sp>
            <p:nvSpPr>
              <p:cNvPr id="30757" name="Freeform 94"/>
              <p:cNvSpPr>
                <a:spLocks/>
              </p:cNvSpPr>
              <p:nvPr/>
            </p:nvSpPr>
            <p:spPr bwMode="auto">
              <a:xfrm>
                <a:off x="6355" y="4176"/>
                <a:ext cx="205" cy="175"/>
              </a:xfrm>
              <a:custGeom>
                <a:avLst/>
                <a:gdLst>
                  <a:gd name="T0" fmla="*/ 205 w 205"/>
                  <a:gd name="T1" fmla="*/ 88 h 175"/>
                  <a:gd name="T2" fmla="*/ 205 w 205"/>
                  <a:gd name="T3" fmla="*/ 88 h 175"/>
                  <a:gd name="T4" fmla="*/ 191 w 205"/>
                  <a:gd name="T5" fmla="*/ 102 h 175"/>
                  <a:gd name="T6" fmla="*/ 191 w 205"/>
                  <a:gd name="T7" fmla="*/ 117 h 175"/>
                  <a:gd name="T8" fmla="*/ 176 w 205"/>
                  <a:gd name="T9" fmla="*/ 131 h 175"/>
                  <a:gd name="T10" fmla="*/ 162 w 205"/>
                  <a:gd name="T11" fmla="*/ 146 h 175"/>
                  <a:gd name="T12" fmla="*/ 147 w 205"/>
                  <a:gd name="T13" fmla="*/ 175 h 175"/>
                  <a:gd name="T14" fmla="*/ 147 w 205"/>
                  <a:gd name="T15" fmla="*/ 175 h 175"/>
                  <a:gd name="T16" fmla="*/ 147 w 205"/>
                  <a:gd name="T17" fmla="*/ 175 h 175"/>
                  <a:gd name="T18" fmla="*/ 147 w 205"/>
                  <a:gd name="T19" fmla="*/ 175 h 175"/>
                  <a:gd name="T20" fmla="*/ 147 w 205"/>
                  <a:gd name="T21" fmla="*/ 161 h 175"/>
                  <a:gd name="T22" fmla="*/ 147 w 205"/>
                  <a:gd name="T23" fmla="*/ 161 h 175"/>
                  <a:gd name="T24" fmla="*/ 147 w 205"/>
                  <a:gd name="T25" fmla="*/ 161 h 175"/>
                  <a:gd name="T26" fmla="*/ 147 w 205"/>
                  <a:gd name="T27" fmla="*/ 146 h 175"/>
                  <a:gd name="T28" fmla="*/ 132 w 205"/>
                  <a:gd name="T29" fmla="*/ 131 h 175"/>
                  <a:gd name="T30" fmla="*/ 30 w 205"/>
                  <a:gd name="T31" fmla="*/ 73 h 175"/>
                  <a:gd name="T32" fmla="*/ 15 w 205"/>
                  <a:gd name="T33" fmla="*/ 58 h 175"/>
                  <a:gd name="T34" fmla="*/ 15 w 205"/>
                  <a:gd name="T35" fmla="*/ 58 h 175"/>
                  <a:gd name="T36" fmla="*/ 0 w 205"/>
                  <a:gd name="T37" fmla="*/ 73 h 175"/>
                  <a:gd name="T38" fmla="*/ 0 w 205"/>
                  <a:gd name="T39" fmla="*/ 73 h 175"/>
                  <a:gd name="T40" fmla="*/ 0 w 205"/>
                  <a:gd name="T41" fmla="*/ 73 h 175"/>
                  <a:gd name="T42" fmla="*/ 0 w 205"/>
                  <a:gd name="T43" fmla="*/ 73 h 175"/>
                  <a:gd name="T44" fmla="*/ 0 w 205"/>
                  <a:gd name="T45" fmla="*/ 73 h 175"/>
                  <a:gd name="T46" fmla="*/ 0 w 205"/>
                  <a:gd name="T47" fmla="*/ 73 h 175"/>
                  <a:gd name="T48" fmla="*/ 15 w 205"/>
                  <a:gd name="T49" fmla="*/ 58 h 175"/>
                  <a:gd name="T50" fmla="*/ 15 w 205"/>
                  <a:gd name="T51" fmla="*/ 29 h 175"/>
                  <a:gd name="T52" fmla="*/ 30 w 205"/>
                  <a:gd name="T53" fmla="*/ 14 h 175"/>
                  <a:gd name="T54" fmla="*/ 44 w 205"/>
                  <a:gd name="T55" fmla="*/ 0 h 175"/>
                  <a:gd name="T56" fmla="*/ 44 w 205"/>
                  <a:gd name="T57" fmla="*/ 0 h 175"/>
                  <a:gd name="T58" fmla="*/ 44 w 205"/>
                  <a:gd name="T59" fmla="*/ 0 h 175"/>
                  <a:gd name="T60" fmla="*/ 44 w 205"/>
                  <a:gd name="T61" fmla="*/ 0 h 175"/>
                  <a:gd name="T62" fmla="*/ 44 w 205"/>
                  <a:gd name="T63" fmla="*/ 14 h 175"/>
                  <a:gd name="T64" fmla="*/ 44 w 205"/>
                  <a:gd name="T65" fmla="*/ 14 h 175"/>
                  <a:gd name="T66" fmla="*/ 44 w 205"/>
                  <a:gd name="T67" fmla="*/ 14 h 175"/>
                  <a:gd name="T68" fmla="*/ 44 w 205"/>
                  <a:gd name="T69" fmla="*/ 29 h 175"/>
                  <a:gd name="T70" fmla="*/ 59 w 205"/>
                  <a:gd name="T71" fmla="*/ 29 h 175"/>
                  <a:gd name="T72" fmla="*/ 162 w 205"/>
                  <a:gd name="T73" fmla="*/ 102 h 175"/>
                  <a:gd name="T74" fmla="*/ 176 w 205"/>
                  <a:gd name="T75" fmla="*/ 102 h 175"/>
                  <a:gd name="T76" fmla="*/ 191 w 205"/>
                  <a:gd name="T77" fmla="*/ 102 h 175"/>
                  <a:gd name="T78" fmla="*/ 191 w 205"/>
                  <a:gd name="T79" fmla="*/ 102 h 175"/>
                  <a:gd name="T80" fmla="*/ 191 w 205"/>
                  <a:gd name="T81" fmla="*/ 102 h 175"/>
                  <a:gd name="T82" fmla="*/ 191 w 205"/>
                  <a:gd name="T83" fmla="*/ 88 h 175"/>
                  <a:gd name="T84" fmla="*/ 205 w 205"/>
                  <a:gd name="T85" fmla="*/ 88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5"/>
                  <a:gd name="T130" fmla="*/ 0 h 175"/>
                  <a:gd name="T131" fmla="*/ 205 w 205"/>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5" h="175">
                    <a:moveTo>
                      <a:pt x="205" y="88"/>
                    </a:moveTo>
                    <a:lnTo>
                      <a:pt x="205" y="88"/>
                    </a:lnTo>
                    <a:lnTo>
                      <a:pt x="191" y="102"/>
                    </a:lnTo>
                    <a:lnTo>
                      <a:pt x="191" y="117"/>
                    </a:lnTo>
                    <a:lnTo>
                      <a:pt x="176" y="131"/>
                    </a:lnTo>
                    <a:lnTo>
                      <a:pt x="162" y="146"/>
                    </a:lnTo>
                    <a:lnTo>
                      <a:pt x="147" y="175"/>
                    </a:lnTo>
                    <a:lnTo>
                      <a:pt x="147" y="161"/>
                    </a:lnTo>
                    <a:lnTo>
                      <a:pt x="147" y="146"/>
                    </a:lnTo>
                    <a:lnTo>
                      <a:pt x="132" y="131"/>
                    </a:lnTo>
                    <a:lnTo>
                      <a:pt x="30" y="73"/>
                    </a:lnTo>
                    <a:lnTo>
                      <a:pt x="15" y="58"/>
                    </a:lnTo>
                    <a:lnTo>
                      <a:pt x="0" y="73"/>
                    </a:lnTo>
                    <a:lnTo>
                      <a:pt x="15" y="58"/>
                    </a:lnTo>
                    <a:lnTo>
                      <a:pt x="15" y="29"/>
                    </a:lnTo>
                    <a:lnTo>
                      <a:pt x="30" y="14"/>
                    </a:lnTo>
                    <a:lnTo>
                      <a:pt x="44" y="0"/>
                    </a:lnTo>
                    <a:lnTo>
                      <a:pt x="44" y="14"/>
                    </a:lnTo>
                    <a:lnTo>
                      <a:pt x="44" y="29"/>
                    </a:lnTo>
                    <a:lnTo>
                      <a:pt x="59" y="29"/>
                    </a:lnTo>
                    <a:lnTo>
                      <a:pt x="162" y="102"/>
                    </a:lnTo>
                    <a:lnTo>
                      <a:pt x="176" y="102"/>
                    </a:lnTo>
                    <a:lnTo>
                      <a:pt x="191" y="102"/>
                    </a:lnTo>
                    <a:lnTo>
                      <a:pt x="191" y="88"/>
                    </a:lnTo>
                    <a:lnTo>
                      <a:pt x="205" y="88"/>
                    </a:lnTo>
                    <a:close/>
                  </a:path>
                </a:pathLst>
              </a:custGeom>
              <a:solidFill>
                <a:srgbClr val="000000"/>
              </a:solidFill>
              <a:ln w="9525">
                <a:noFill/>
                <a:round/>
                <a:headEnd/>
                <a:tailEnd/>
              </a:ln>
            </p:spPr>
            <p:txBody>
              <a:bodyPr/>
              <a:lstStyle/>
              <a:p>
                <a:endParaRPr lang="en-US"/>
              </a:p>
            </p:txBody>
          </p:sp>
          <p:sp>
            <p:nvSpPr>
              <p:cNvPr id="30758" name="Freeform 95"/>
              <p:cNvSpPr>
                <a:spLocks/>
              </p:cNvSpPr>
              <p:nvPr/>
            </p:nvSpPr>
            <p:spPr bwMode="auto">
              <a:xfrm>
                <a:off x="6399" y="4029"/>
                <a:ext cx="235" cy="235"/>
              </a:xfrm>
              <a:custGeom>
                <a:avLst/>
                <a:gdLst>
                  <a:gd name="T0" fmla="*/ 118 w 235"/>
                  <a:gd name="T1" fmla="*/ 117 h 235"/>
                  <a:gd name="T2" fmla="*/ 118 w 235"/>
                  <a:gd name="T3" fmla="*/ 117 h 235"/>
                  <a:gd name="T4" fmla="*/ 118 w 235"/>
                  <a:gd name="T5" fmla="*/ 88 h 235"/>
                  <a:gd name="T6" fmla="*/ 103 w 235"/>
                  <a:gd name="T7" fmla="*/ 73 h 235"/>
                  <a:gd name="T8" fmla="*/ 88 w 235"/>
                  <a:gd name="T9" fmla="*/ 59 h 235"/>
                  <a:gd name="T10" fmla="*/ 176 w 235"/>
                  <a:gd name="T11" fmla="*/ 103 h 235"/>
                  <a:gd name="T12" fmla="*/ 147 w 235"/>
                  <a:gd name="T13" fmla="*/ 103 h 235"/>
                  <a:gd name="T14" fmla="*/ 147 w 235"/>
                  <a:gd name="T15" fmla="*/ 103 h 235"/>
                  <a:gd name="T16" fmla="*/ 132 w 235"/>
                  <a:gd name="T17" fmla="*/ 117 h 235"/>
                  <a:gd name="T18" fmla="*/ 118 w 235"/>
                  <a:gd name="T19" fmla="*/ 132 h 235"/>
                  <a:gd name="T20" fmla="*/ 176 w 235"/>
                  <a:gd name="T21" fmla="*/ 161 h 235"/>
                  <a:gd name="T22" fmla="*/ 191 w 235"/>
                  <a:gd name="T23" fmla="*/ 147 h 235"/>
                  <a:gd name="T24" fmla="*/ 205 w 235"/>
                  <a:gd name="T25" fmla="*/ 132 h 235"/>
                  <a:gd name="T26" fmla="*/ 205 w 235"/>
                  <a:gd name="T27" fmla="*/ 117 h 235"/>
                  <a:gd name="T28" fmla="*/ 205 w 235"/>
                  <a:gd name="T29" fmla="*/ 103 h 235"/>
                  <a:gd name="T30" fmla="*/ 220 w 235"/>
                  <a:gd name="T31" fmla="*/ 88 h 235"/>
                  <a:gd name="T32" fmla="*/ 205 w 235"/>
                  <a:gd name="T33" fmla="*/ 73 h 235"/>
                  <a:gd name="T34" fmla="*/ 191 w 235"/>
                  <a:gd name="T35" fmla="*/ 44 h 235"/>
                  <a:gd name="T36" fmla="*/ 235 w 235"/>
                  <a:gd name="T37" fmla="*/ 73 h 235"/>
                  <a:gd name="T38" fmla="*/ 235 w 235"/>
                  <a:gd name="T39" fmla="*/ 103 h 235"/>
                  <a:gd name="T40" fmla="*/ 205 w 235"/>
                  <a:gd name="T41" fmla="*/ 132 h 235"/>
                  <a:gd name="T42" fmla="*/ 191 w 235"/>
                  <a:gd name="T43" fmla="*/ 176 h 235"/>
                  <a:gd name="T44" fmla="*/ 176 w 235"/>
                  <a:gd name="T45" fmla="*/ 205 h 235"/>
                  <a:gd name="T46" fmla="*/ 161 w 235"/>
                  <a:gd name="T47" fmla="*/ 235 h 235"/>
                  <a:gd name="T48" fmla="*/ 161 w 235"/>
                  <a:gd name="T49" fmla="*/ 235 h 235"/>
                  <a:gd name="T50" fmla="*/ 161 w 235"/>
                  <a:gd name="T51" fmla="*/ 220 h 235"/>
                  <a:gd name="T52" fmla="*/ 161 w 235"/>
                  <a:gd name="T53" fmla="*/ 205 h 235"/>
                  <a:gd name="T54" fmla="*/ 44 w 235"/>
                  <a:gd name="T55" fmla="*/ 132 h 235"/>
                  <a:gd name="T56" fmla="*/ 15 w 235"/>
                  <a:gd name="T57" fmla="*/ 132 h 235"/>
                  <a:gd name="T58" fmla="*/ 15 w 235"/>
                  <a:gd name="T59" fmla="*/ 147 h 235"/>
                  <a:gd name="T60" fmla="*/ 0 w 235"/>
                  <a:gd name="T61" fmla="*/ 147 h 235"/>
                  <a:gd name="T62" fmla="*/ 0 w 235"/>
                  <a:gd name="T63" fmla="*/ 132 h 235"/>
                  <a:gd name="T64" fmla="*/ 30 w 235"/>
                  <a:gd name="T65" fmla="*/ 103 h 235"/>
                  <a:gd name="T66" fmla="*/ 44 w 235"/>
                  <a:gd name="T67" fmla="*/ 73 h 235"/>
                  <a:gd name="T68" fmla="*/ 59 w 235"/>
                  <a:gd name="T69" fmla="*/ 44 h 235"/>
                  <a:gd name="T70" fmla="*/ 74 w 235"/>
                  <a:gd name="T71" fmla="*/ 0 h 235"/>
                  <a:gd name="T72" fmla="*/ 118 w 235"/>
                  <a:gd name="T73" fmla="*/ 29 h 235"/>
                  <a:gd name="T74" fmla="*/ 118 w 235"/>
                  <a:gd name="T75" fmla="*/ 29 h 235"/>
                  <a:gd name="T76" fmla="*/ 88 w 235"/>
                  <a:gd name="T77" fmla="*/ 29 h 235"/>
                  <a:gd name="T78" fmla="*/ 74 w 235"/>
                  <a:gd name="T79" fmla="*/ 29 h 235"/>
                  <a:gd name="T80" fmla="*/ 74 w 235"/>
                  <a:gd name="T81" fmla="*/ 44 h 235"/>
                  <a:gd name="T82" fmla="*/ 59 w 235"/>
                  <a:gd name="T83" fmla="*/ 59 h 235"/>
                  <a:gd name="T84" fmla="*/ 44 w 235"/>
                  <a:gd name="T85" fmla="*/ 73 h 2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5"/>
                  <a:gd name="T130" fmla="*/ 0 h 235"/>
                  <a:gd name="T131" fmla="*/ 235 w 235"/>
                  <a:gd name="T132" fmla="*/ 235 h 2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5" h="235">
                    <a:moveTo>
                      <a:pt x="44" y="88"/>
                    </a:moveTo>
                    <a:lnTo>
                      <a:pt x="118" y="117"/>
                    </a:lnTo>
                    <a:lnTo>
                      <a:pt x="118" y="103"/>
                    </a:lnTo>
                    <a:lnTo>
                      <a:pt x="118" y="88"/>
                    </a:lnTo>
                    <a:lnTo>
                      <a:pt x="103" y="73"/>
                    </a:lnTo>
                    <a:lnTo>
                      <a:pt x="88" y="59"/>
                    </a:lnTo>
                    <a:lnTo>
                      <a:pt x="176" y="103"/>
                    </a:lnTo>
                    <a:lnTo>
                      <a:pt x="161" y="103"/>
                    </a:lnTo>
                    <a:lnTo>
                      <a:pt x="147" y="103"/>
                    </a:lnTo>
                    <a:lnTo>
                      <a:pt x="132" y="103"/>
                    </a:lnTo>
                    <a:lnTo>
                      <a:pt x="132" y="117"/>
                    </a:lnTo>
                    <a:lnTo>
                      <a:pt x="118" y="132"/>
                    </a:lnTo>
                    <a:lnTo>
                      <a:pt x="161" y="147"/>
                    </a:lnTo>
                    <a:lnTo>
                      <a:pt x="176" y="161"/>
                    </a:lnTo>
                    <a:lnTo>
                      <a:pt x="191" y="161"/>
                    </a:lnTo>
                    <a:lnTo>
                      <a:pt x="191" y="147"/>
                    </a:lnTo>
                    <a:lnTo>
                      <a:pt x="205" y="132"/>
                    </a:lnTo>
                    <a:lnTo>
                      <a:pt x="205" y="117"/>
                    </a:lnTo>
                    <a:lnTo>
                      <a:pt x="205" y="103"/>
                    </a:lnTo>
                    <a:lnTo>
                      <a:pt x="220" y="103"/>
                    </a:lnTo>
                    <a:lnTo>
                      <a:pt x="220" y="88"/>
                    </a:lnTo>
                    <a:lnTo>
                      <a:pt x="205" y="73"/>
                    </a:lnTo>
                    <a:lnTo>
                      <a:pt x="205" y="59"/>
                    </a:lnTo>
                    <a:lnTo>
                      <a:pt x="191" y="44"/>
                    </a:lnTo>
                    <a:lnTo>
                      <a:pt x="235" y="73"/>
                    </a:lnTo>
                    <a:lnTo>
                      <a:pt x="235" y="88"/>
                    </a:lnTo>
                    <a:lnTo>
                      <a:pt x="235" y="103"/>
                    </a:lnTo>
                    <a:lnTo>
                      <a:pt x="220" y="117"/>
                    </a:lnTo>
                    <a:lnTo>
                      <a:pt x="205" y="132"/>
                    </a:lnTo>
                    <a:lnTo>
                      <a:pt x="205" y="161"/>
                    </a:lnTo>
                    <a:lnTo>
                      <a:pt x="191" y="176"/>
                    </a:lnTo>
                    <a:lnTo>
                      <a:pt x="176" y="191"/>
                    </a:lnTo>
                    <a:lnTo>
                      <a:pt x="176" y="205"/>
                    </a:lnTo>
                    <a:lnTo>
                      <a:pt x="161" y="235"/>
                    </a:lnTo>
                    <a:lnTo>
                      <a:pt x="147" y="235"/>
                    </a:lnTo>
                    <a:lnTo>
                      <a:pt x="161" y="235"/>
                    </a:lnTo>
                    <a:lnTo>
                      <a:pt x="161" y="220"/>
                    </a:lnTo>
                    <a:lnTo>
                      <a:pt x="161" y="205"/>
                    </a:lnTo>
                    <a:lnTo>
                      <a:pt x="147" y="191"/>
                    </a:lnTo>
                    <a:lnTo>
                      <a:pt x="44" y="132"/>
                    </a:lnTo>
                    <a:lnTo>
                      <a:pt x="30" y="132"/>
                    </a:lnTo>
                    <a:lnTo>
                      <a:pt x="15" y="132"/>
                    </a:lnTo>
                    <a:lnTo>
                      <a:pt x="15" y="147"/>
                    </a:lnTo>
                    <a:lnTo>
                      <a:pt x="0" y="147"/>
                    </a:lnTo>
                    <a:lnTo>
                      <a:pt x="0" y="132"/>
                    </a:lnTo>
                    <a:lnTo>
                      <a:pt x="15" y="117"/>
                    </a:lnTo>
                    <a:lnTo>
                      <a:pt x="30" y="103"/>
                    </a:lnTo>
                    <a:lnTo>
                      <a:pt x="30" y="88"/>
                    </a:lnTo>
                    <a:lnTo>
                      <a:pt x="44" y="73"/>
                    </a:lnTo>
                    <a:lnTo>
                      <a:pt x="44" y="59"/>
                    </a:lnTo>
                    <a:lnTo>
                      <a:pt x="59" y="44"/>
                    </a:lnTo>
                    <a:lnTo>
                      <a:pt x="59" y="29"/>
                    </a:lnTo>
                    <a:lnTo>
                      <a:pt x="74" y="0"/>
                    </a:lnTo>
                    <a:lnTo>
                      <a:pt x="118" y="29"/>
                    </a:lnTo>
                    <a:lnTo>
                      <a:pt x="103" y="29"/>
                    </a:lnTo>
                    <a:lnTo>
                      <a:pt x="88" y="29"/>
                    </a:lnTo>
                    <a:lnTo>
                      <a:pt x="74" y="29"/>
                    </a:lnTo>
                    <a:lnTo>
                      <a:pt x="74" y="44"/>
                    </a:lnTo>
                    <a:lnTo>
                      <a:pt x="59" y="59"/>
                    </a:lnTo>
                    <a:lnTo>
                      <a:pt x="59" y="73"/>
                    </a:lnTo>
                    <a:lnTo>
                      <a:pt x="44" y="73"/>
                    </a:lnTo>
                    <a:lnTo>
                      <a:pt x="44" y="88"/>
                    </a:lnTo>
                    <a:close/>
                  </a:path>
                </a:pathLst>
              </a:custGeom>
              <a:solidFill>
                <a:srgbClr val="000000"/>
              </a:solidFill>
              <a:ln w="9525">
                <a:noFill/>
                <a:round/>
                <a:headEnd/>
                <a:tailEnd/>
              </a:ln>
            </p:spPr>
            <p:txBody>
              <a:bodyPr/>
              <a:lstStyle/>
              <a:p>
                <a:endParaRPr lang="en-US"/>
              </a:p>
            </p:txBody>
          </p:sp>
          <p:sp>
            <p:nvSpPr>
              <p:cNvPr id="30759" name="Freeform 96"/>
              <p:cNvSpPr>
                <a:spLocks/>
              </p:cNvSpPr>
              <p:nvPr/>
            </p:nvSpPr>
            <p:spPr bwMode="auto">
              <a:xfrm>
                <a:off x="6473" y="3853"/>
                <a:ext cx="234" cy="249"/>
              </a:xfrm>
              <a:custGeom>
                <a:avLst/>
                <a:gdLst>
                  <a:gd name="T0" fmla="*/ 29 w 234"/>
                  <a:gd name="T1" fmla="*/ 117 h 249"/>
                  <a:gd name="T2" fmla="*/ 29 w 234"/>
                  <a:gd name="T3" fmla="*/ 117 h 249"/>
                  <a:gd name="T4" fmla="*/ 58 w 234"/>
                  <a:gd name="T5" fmla="*/ 103 h 249"/>
                  <a:gd name="T6" fmla="*/ 87 w 234"/>
                  <a:gd name="T7" fmla="*/ 103 h 249"/>
                  <a:gd name="T8" fmla="*/ 117 w 234"/>
                  <a:gd name="T9" fmla="*/ 88 h 249"/>
                  <a:gd name="T10" fmla="*/ 146 w 234"/>
                  <a:gd name="T11" fmla="*/ 74 h 249"/>
                  <a:gd name="T12" fmla="*/ 161 w 234"/>
                  <a:gd name="T13" fmla="*/ 74 h 249"/>
                  <a:gd name="T14" fmla="*/ 87 w 234"/>
                  <a:gd name="T15" fmla="*/ 44 h 249"/>
                  <a:gd name="T16" fmla="*/ 73 w 234"/>
                  <a:gd name="T17" fmla="*/ 44 h 249"/>
                  <a:gd name="T18" fmla="*/ 73 w 234"/>
                  <a:gd name="T19" fmla="*/ 44 h 249"/>
                  <a:gd name="T20" fmla="*/ 58 w 234"/>
                  <a:gd name="T21" fmla="*/ 44 h 249"/>
                  <a:gd name="T22" fmla="*/ 58 w 234"/>
                  <a:gd name="T23" fmla="*/ 59 h 249"/>
                  <a:gd name="T24" fmla="*/ 58 w 234"/>
                  <a:gd name="T25" fmla="*/ 59 h 249"/>
                  <a:gd name="T26" fmla="*/ 44 w 234"/>
                  <a:gd name="T27" fmla="*/ 59 h 249"/>
                  <a:gd name="T28" fmla="*/ 58 w 234"/>
                  <a:gd name="T29" fmla="*/ 44 h 249"/>
                  <a:gd name="T30" fmla="*/ 58 w 234"/>
                  <a:gd name="T31" fmla="*/ 30 h 249"/>
                  <a:gd name="T32" fmla="*/ 58 w 234"/>
                  <a:gd name="T33" fmla="*/ 15 h 249"/>
                  <a:gd name="T34" fmla="*/ 73 w 234"/>
                  <a:gd name="T35" fmla="*/ 0 h 249"/>
                  <a:gd name="T36" fmla="*/ 73 w 234"/>
                  <a:gd name="T37" fmla="*/ 0 h 249"/>
                  <a:gd name="T38" fmla="*/ 73 w 234"/>
                  <a:gd name="T39" fmla="*/ 15 h 249"/>
                  <a:gd name="T40" fmla="*/ 73 w 234"/>
                  <a:gd name="T41" fmla="*/ 15 h 249"/>
                  <a:gd name="T42" fmla="*/ 73 w 234"/>
                  <a:gd name="T43" fmla="*/ 30 h 249"/>
                  <a:gd name="T44" fmla="*/ 87 w 234"/>
                  <a:gd name="T45" fmla="*/ 30 h 249"/>
                  <a:gd name="T46" fmla="*/ 87 w 234"/>
                  <a:gd name="T47" fmla="*/ 30 h 249"/>
                  <a:gd name="T48" fmla="*/ 234 w 234"/>
                  <a:gd name="T49" fmla="*/ 88 h 249"/>
                  <a:gd name="T50" fmla="*/ 234 w 234"/>
                  <a:gd name="T51" fmla="*/ 88 h 249"/>
                  <a:gd name="T52" fmla="*/ 234 w 234"/>
                  <a:gd name="T53" fmla="*/ 88 h 249"/>
                  <a:gd name="T54" fmla="*/ 205 w 234"/>
                  <a:gd name="T55" fmla="*/ 103 h 249"/>
                  <a:gd name="T56" fmla="*/ 175 w 234"/>
                  <a:gd name="T57" fmla="*/ 117 h 249"/>
                  <a:gd name="T58" fmla="*/ 146 w 234"/>
                  <a:gd name="T59" fmla="*/ 117 h 249"/>
                  <a:gd name="T60" fmla="*/ 117 w 234"/>
                  <a:gd name="T61" fmla="*/ 132 h 249"/>
                  <a:gd name="T62" fmla="*/ 87 w 234"/>
                  <a:gd name="T63" fmla="*/ 147 h 249"/>
                  <a:gd name="T64" fmla="*/ 73 w 234"/>
                  <a:gd name="T65" fmla="*/ 147 h 249"/>
                  <a:gd name="T66" fmla="*/ 44 w 234"/>
                  <a:gd name="T67" fmla="*/ 161 h 249"/>
                  <a:gd name="T68" fmla="*/ 161 w 234"/>
                  <a:gd name="T69" fmla="*/ 205 h 249"/>
                  <a:gd name="T70" fmla="*/ 161 w 234"/>
                  <a:gd name="T71" fmla="*/ 205 h 249"/>
                  <a:gd name="T72" fmla="*/ 175 w 234"/>
                  <a:gd name="T73" fmla="*/ 205 h 249"/>
                  <a:gd name="T74" fmla="*/ 175 w 234"/>
                  <a:gd name="T75" fmla="*/ 205 h 249"/>
                  <a:gd name="T76" fmla="*/ 190 w 234"/>
                  <a:gd name="T77" fmla="*/ 205 h 249"/>
                  <a:gd name="T78" fmla="*/ 190 w 234"/>
                  <a:gd name="T79" fmla="*/ 191 h 249"/>
                  <a:gd name="T80" fmla="*/ 190 w 234"/>
                  <a:gd name="T81" fmla="*/ 191 h 249"/>
                  <a:gd name="T82" fmla="*/ 190 w 234"/>
                  <a:gd name="T83" fmla="*/ 191 h 249"/>
                  <a:gd name="T84" fmla="*/ 190 w 234"/>
                  <a:gd name="T85" fmla="*/ 205 h 249"/>
                  <a:gd name="T86" fmla="*/ 175 w 234"/>
                  <a:gd name="T87" fmla="*/ 220 h 249"/>
                  <a:gd name="T88" fmla="*/ 175 w 234"/>
                  <a:gd name="T89" fmla="*/ 235 h 249"/>
                  <a:gd name="T90" fmla="*/ 161 w 234"/>
                  <a:gd name="T91" fmla="*/ 249 h 249"/>
                  <a:gd name="T92" fmla="*/ 161 w 234"/>
                  <a:gd name="T93" fmla="*/ 249 h 249"/>
                  <a:gd name="T94" fmla="*/ 161 w 234"/>
                  <a:gd name="T95" fmla="*/ 235 h 249"/>
                  <a:gd name="T96" fmla="*/ 161 w 234"/>
                  <a:gd name="T97" fmla="*/ 235 h 249"/>
                  <a:gd name="T98" fmla="*/ 161 w 234"/>
                  <a:gd name="T99" fmla="*/ 235 h 249"/>
                  <a:gd name="T100" fmla="*/ 161 w 234"/>
                  <a:gd name="T101" fmla="*/ 220 h 249"/>
                  <a:gd name="T102" fmla="*/ 146 w 234"/>
                  <a:gd name="T103" fmla="*/ 220 h 249"/>
                  <a:gd name="T104" fmla="*/ 29 w 234"/>
                  <a:gd name="T105" fmla="*/ 161 h 249"/>
                  <a:gd name="T106" fmla="*/ 29 w 234"/>
                  <a:gd name="T107" fmla="*/ 161 h 249"/>
                  <a:gd name="T108" fmla="*/ 14 w 234"/>
                  <a:gd name="T109" fmla="*/ 176 h 249"/>
                  <a:gd name="T110" fmla="*/ 14 w 234"/>
                  <a:gd name="T111" fmla="*/ 176 h 249"/>
                  <a:gd name="T112" fmla="*/ 0 w 234"/>
                  <a:gd name="T113" fmla="*/ 176 h 249"/>
                  <a:gd name="T114" fmla="*/ 0 w 234"/>
                  <a:gd name="T115" fmla="*/ 176 h 249"/>
                  <a:gd name="T116" fmla="*/ 0 w 234"/>
                  <a:gd name="T117" fmla="*/ 161 h 249"/>
                  <a:gd name="T118" fmla="*/ 14 w 234"/>
                  <a:gd name="T119" fmla="*/ 147 h 249"/>
                  <a:gd name="T120" fmla="*/ 14 w 234"/>
                  <a:gd name="T121" fmla="*/ 132 h 249"/>
                  <a:gd name="T122" fmla="*/ 29 w 234"/>
                  <a:gd name="T123" fmla="*/ 117 h 2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4"/>
                  <a:gd name="T187" fmla="*/ 0 h 249"/>
                  <a:gd name="T188" fmla="*/ 234 w 234"/>
                  <a:gd name="T189" fmla="*/ 249 h 2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4" h="249">
                    <a:moveTo>
                      <a:pt x="29" y="117"/>
                    </a:moveTo>
                    <a:lnTo>
                      <a:pt x="29" y="117"/>
                    </a:lnTo>
                    <a:lnTo>
                      <a:pt x="58" y="103"/>
                    </a:lnTo>
                    <a:lnTo>
                      <a:pt x="87" y="103"/>
                    </a:lnTo>
                    <a:lnTo>
                      <a:pt x="117" y="88"/>
                    </a:lnTo>
                    <a:lnTo>
                      <a:pt x="146" y="74"/>
                    </a:lnTo>
                    <a:lnTo>
                      <a:pt x="161" y="74"/>
                    </a:lnTo>
                    <a:lnTo>
                      <a:pt x="87" y="44"/>
                    </a:lnTo>
                    <a:lnTo>
                      <a:pt x="73" y="44"/>
                    </a:lnTo>
                    <a:lnTo>
                      <a:pt x="58" y="44"/>
                    </a:lnTo>
                    <a:lnTo>
                      <a:pt x="58" y="59"/>
                    </a:lnTo>
                    <a:lnTo>
                      <a:pt x="44" y="59"/>
                    </a:lnTo>
                    <a:lnTo>
                      <a:pt x="58" y="44"/>
                    </a:lnTo>
                    <a:lnTo>
                      <a:pt x="58" y="30"/>
                    </a:lnTo>
                    <a:lnTo>
                      <a:pt x="58" y="15"/>
                    </a:lnTo>
                    <a:lnTo>
                      <a:pt x="73" y="0"/>
                    </a:lnTo>
                    <a:lnTo>
                      <a:pt x="73" y="15"/>
                    </a:lnTo>
                    <a:lnTo>
                      <a:pt x="73" y="30"/>
                    </a:lnTo>
                    <a:lnTo>
                      <a:pt x="87" y="30"/>
                    </a:lnTo>
                    <a:lnTo>
                      <a:pt x="234" y="88"/>
                    </a:lnTo>
                    <a:lnTo>
                      <a:pt x="205" y="103"/>
                    </a:lnTo>
                    <a:lnTo>
                      <a:pt x="175" y="117"/>
                    </a:lnTo>
                    <a:lnTo>
                      <a:pt x="146" y="117"/>
                    </a:lnTo>
                    <a:lnTo>
                      <a:pt x="117" y="132"/>
                    </a:lnTo>
                    <a:lnTo>
                      <a:pt x="87" y="147"/>
                    </a:lnTo>
                    <a:lnTo>
                      <a:pt x="73" y="147"/>
                    </a:lnTo>
                    <a:lnTo>
                      <a:pt x="44" y="161"/>
                    </a:lnTo>
                    <a:lnTo>
                      <a:pt x="161" y="205"/>
                    </a:lnTo>
                    <a:lnTo>
                      <a:pt x="175" y="205"/>
                    </a:lnTo>
                    <a:lnTo>
                      <a:pt x="190" y="205"/>
                    </a:lnTo>
                    <a:lnTo>
                      <a:pt x="190" y="191"/>
                    </a:lnTo>
                    <a:lnTo>
                      <a:pt x="190" y="205"/>
                    </a:lnTo>
                    <a:lnTo>
                      <a:pt x="175" y="220"/>
                    </a:lnTo>
                    <a:lnTo>
                      <a:pt x="175" y="235"/>
                    </a:lnTo>
                    <a:lnTo>
                      <a:pt x="161" y="249"/>
                    </a:lnTo>
                    <a:lnTo>
                      <a:pt x="161" y="235"/>
                    </a:lnTo>
                    <a:lnTo>
                      <a:pt x="161" y="220"/>
                    </a:lnTo>
                    <a:lnTo>
                      <a:pt x="146" y="220"/>
                    </a:lnTo>
                    <a:lnTo>
                      <a:pt x="29" y="161"/>
                    </a:lnTo>
                    <a:lnTo>
                      <a:pt x="14" y="176"/>
                    </a:lnTo>
                    <a:lnTo>
                      <a:pt x="0" y="176"/>
                    </a:lnTo>
                    <a:lnTo>
                      <a:pt x="0" y="161"/>
                    </a:lnTo>
                    <a:lnTo>
                      <a:pt x="14" y="147"/>
                    </a:lnTo>
                    <a:lnTo>
                      <a:pt x="14" y="132"/>
                    </a:lnTo>
                    <a:lnTo>
                      <a:pt x="29" y="117"/>
                    </a:lnTo>
                    <a:close/>
                  </a:path>
                </a:pathLst>
              </a:custGeom>
              <a:solidFill>
                <a:srgbClr val="000000"/>
              </a:solidFill>
              <a:ln w="9525">
                <a:noFill/>
                <a:round/>
                <a:headEnd/>
                <a:tailEnd/>
              </a:ln>
            </p:spPr>
            <p:txBody>
              <a:bodyPr/>
              <a:lstStyle/>
              <a:p>
                <a:endParaRPr lang="en-US"/>
              </a:p>
            </p:txBody>
          </p:sp>
          <p:sp>
            <p:nvSpPr>
              <p:cNvPr id="30760" name="Freeform 97"/>
              <p:cNvSpPr>
                <a:spLocks/>
              </p:cNvSpPr>
              <p:nvPr/>
            </p:nvSpPr>
            <p:spPr bwMode="auto">
              <a:xfrm>
                <a:off x="6546" y="3707"/>
                <a:ext cx="205" cy="176"/>
              </a:xfrm>
              <a:custGeom>
                <a:avLst/>
                <a:gdLst>
                  <a:gd name="T0" fmla="*/ 29 w 205"/>
                  <a:gd name="T1" fmla="*/ 0 h 176"/>
                  <a:gd name="T2" fmla="*/ 88 w 205"/>
                  <a:gd name="T3" fmla="*/ 0 h 176"/>
                  <a:gd name="T4" fmla="*/ 88 w 205"/>
                  <a:gd name="T5" fmla="*/ 14 h 176"/>
                  <a:gd name="T6" fmla="*/ 73 w 205"/>
                  <a:gd name="T7" fmla="*/ 14 h 176"/>
                  <a:gd name="T8" fmla="*/ 73 w 205"/>
                  <a:gd name="T9" fmla="*/ 14 h 176"/>
                  <a:gd name="T10" fmla="*/ 58 w 205"/>
                  <a:gd name="T11" fmla="*/ 14 h 176"/>
                  <a:gd name="T12" fmla="*/ 44 w 205"/>
                  <a:gd name="T13" fmla="*/ 14 h 176"/>
                  <a:gd name="T14" fmla="*/ 44 w 205"/>
                  <a:gd name="T15" fmla="*/ 29 h 176"/>
                  <a:gd name="T16" fmla="*/ 44 w 205"/>
                  <a:gd name="T17" fmla="*/ 29 h 176"/>
                  <a:gd name="T18" fmla="*/ 44 w 205"/>
                  <a:gd name="T19" fmla="*/ 29 h 176"/>
                  <a:gd name="T20" fmla="*/ 29 w 205"/>
                  <a:gd name="T21" fmla="*/ 44 h 176"/>
                  <a:gd name="T22" fmla="*/ 29 w 205"/>
                  <a:gd name="T23" fmla="*/ 44 h 176"/>
                  <a:gd name="T24" fmla="*/ 29 w 205"/>
                  <a:gd name="T25" fmla="*/ 58 h 176"/>
                  <a:gd name="T26" fmla="*/ 29 w 205"/>
                  <a:gd name="T27" fmla="*/ 58 h 176"/>
                  <a:gd name="T28" fmla="*/ 161 w 205"/>
                  <a:gd name="T29" fmla="*/ 88 h 176"/>
                  <a:gd name="T30" fmla="*/ 190 w 205"/>
                  <a:gd name="T31" fmla="*/ 88 h 176"/>
                  <a:gd name="T32" fmla="*/ 190 w 205"/>
                  <a:gd name="T33" fmla="*/ 88 h 176"/>
                  <a:gd name="T34" fmla="*/ 190 w 205"/>
                  <a:gd name="T35" fmla="*/ 88 h 176"/>
                  <a:gd name="T36" fmla="*/ 205 w 205"/>
                  <a:gd name="T37" fmla="*/ 73 h 176"/>
                  <a:gd name="T38" fmla="*/ 205 w 205"/>
                  <a:gd name="T39" fmla="*/ 73 h 176"/>
                  <a:gd name="T40" fmla="*/ 205 w 205"/>
                  <a:gd name="T41" fmla="*/ 73 h 176"/>
                  <a:gd name="T42" fmla="*/ 205 w 205"/>
                  <a:gd name="T43" fmla="*/ 73 h 176"/>
                  <a:gd name="T44" fmla="*/ 205 w 205"/>
                  <a:gd name="T45" fmla="*/ 73 h 176"/>
                  <a:gd name="T46" fmla="*/ 205 w 205"/>
                  <a:gd name="T47" fmla="*/ 102 h 176"/>
                  <a:gd name="T48" fmla="*/ 190 w 205"/>
                  <a:gd name="T49" fmla="*/ 117 h 176"/>
                  <a:gd name="T50" fmla="*/ 190 w 205"/>
                  <a:gd name="T51" fmla="*/ 132 h 176"/>
                  <a:gd name="T52" fmla="*/ 190 w 205"/>
                  <a:gd name="T53" fmla="*/ 161 h 176"/>
                  <a:gd name="T54" fmla="*/ 176 w 205"/>
                  <a:gd name="T55" fmla="*/ 176 h 176"/>
                  <a:gd name="T56" fmla="*/ 176 w 205"/>
                  <a:gd name="T57" fmla="*/ 176 h 176"/>
                  <a:gd name="T58" fmla="*/ 176 w 205"/>
                  <a:gd name="T59" fmla="*/ 176 h 176"/>
                  <a:gd name="T60" fmla="*/ 176 w 205"/>
                  <a:gd name="T61" fmla="*/ 176 h 176"/>
                  <a:gd name="T62" fmla="*/ 176 w 205"/>
                  <a:gd name="T63" fmla="*/ 161 h 176"/>
                  <a:gd name="T64" fmla="*/ 176 w 205"/>
                  <a:gd name="T65" fmla="*/ 161 h 176"/>
                  <a:gd name="T66" fmla="*/ 176 w 205"/>
                  <a:gd name="T67" fmla="*/ 161 h 176"/>
                  <a:gd name="T68" fmla="*/ 176 w 205"/>
                  <a:gd name="T69" fmla="*/ 146 h 176"/>
                  <a:gd name="T70" fmla="*/ 176 w 205"/>
                  <a:gd name="T71" fmla="*/ 146 h 176"/>
                  <a:gd name="T72" fmla="*/ 161 w 205"/>
                  <a:gd name="T73" fmla="*/ 146 h 176"/>
                  <a:gd name="T74" fmla="*/ 14 w 205"/>
                  <a:gd name="T75" fmla="*/ 102 h 176"/>
                  <a:gd name="T76" fmla="*/ 14 w 205"/>
                  <a:gd name="T77" fmla="*/ 117 h 176"/>
                  <a:gd name="T78" fmla="*/ 14 w 205"/>
                  <a:gd name="T79" fmla="*/ 117 h 176"/>
                  <a:gd name="T80" fmla="*/ 14 w 205"/>
                  <a:gd name="T81" fmla="*/ 132 h 176"/>
                  <a:gd name="T82" fmla="*/ 14 w 205"/>
                  <a:gd name="T83" fmla="*/ 132 h 176"/>
                  <a:gd name="T84" fmla="*/ 14 w 205"/>
                  <a:gd name="T85" fmla="*/ 146 h 176"/>
                  <a:gd name="T86" fmla="*/ 14 w 205"/>
                  <a:gd name="T87" fmla="*/ 146 h 176"/>
                  <a:gd name="T88" fmla="*/ 29 w 205"/>
                  <a:gd name="T89" fmla="*/ 161 h 176"/>
                  <a:gd name="T90" fmla="*/ 44 w 205"/>
                  <a:gd name="T91" fmla="*/ 161 h 176"/>
                  <a:gd name="T92" fmla="*/ 44 w 205"/>
                  <a:gd name="T93" fmla="*/ 176 h 176"/>
                  <a:gd name="T94" fmla="*/ 0 w 205"/>
                  <a:gd name="T95" fmla="*/ 161 h 176"/>
                  <a:gd name="T96" fmla="*/ 0 w 205"/>
                  <a:gd name="T97" fmla="*/ 146 h 176"/>
                  <a:gd name="T98" fmla="*/ 0 w 205"/>
                  <a:gd name="T99" fmla="*/ 132 h 176"/>
                  <a:gd name="T100" fmla="*/ 14 w 205"/>
                  <a:gd name="T101" fmla="*/ 102 h 176"/>
                  <a:gd name="T102" fmla="*/ 14 w 205"/>
                  <a:gd name="T103" fmla="*/ 88 h 176"/>
                  <a:gd name="T104" fmla="*/ 14 w 205"/>
                  <a:gd name="T105" fmla="*/ 73 h 176"/>
                  <a:gd name="T106" fmla="*/ 14 w 205"/>
                  <a:gd name="T107" fmla="*/ 58 h 176"/>
                  <a:gd name="T108" fmla="*/ 29 w 205"/>
                  <a:gd name="T109" fmla="*/ 44 h 176"/>
                  <a:gd name="T110" fmla="*/ 29 w 205"/>
                  <a:gd name="T111" fmla="*/ 14 h 176"/>
                  <a:gd name="T112" fmla="*/ 29 w 205"/>
                  <a:gd name="T113" fmla="*/ 0 h 176"/>
                  <a:gd name="T114" fmla="*/ 29 w 205"/>
                  <a:gd name="T115" fmla="*/ 0 h 1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5"/>
                  <a:gd name="T175" fmla="*/ 0 h 176"/>
                  <a:gd name="T176" fmla="*/ 205 w 205"/>
                  <a:gd name="T177" fmla="*/ 176 h 1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5" h="176">
                    <a:moveTo>
                      <a:pt x="29" y="0"/>
                    </a:moveTo>
                    <a:lnTo>
                      <a:pt x="88" y="0"/>
                    </a:lnTo>
                    <a:lnTo>
                      <a:pt x="88" y="14"/>
                    </a:lnTo>
                    <a:lnTo>
                      <a:pt x="73" y="14"/>
                    </a:lnTo>
                    <a:lnTo>
                      <a:pt x="58" y="14"/>
                    </a:lnTo>
                    <a:lnTo>
                      <a:pt x="44" y="14"/>
                    </a:lnTo>
                    <a:lnTo>
                      <a:pt x="44" y="29"/>
                    </a:lnTo>
                    <a:lnTo>
                      <a:pt x="29" y="44"/>
                    </a:lnTo>
                    <a:lnTo>
                      <a:pt x="29" y="58"/>
                    </a:lnTo>
                    <a:lnTo>
                      <a:pt x="161" y="88"/>
                    </a:lnTo>
                    <a:lnTo>
                      <a:pt x="190" y="88"/>
                    </a:lnTo>
                    <a:lnTo>
                      <a:pt x="205" y="73"/>
                    </a:lnTo>
                    <a:lnTo>
                      <a:pt x="205" y="102"/>
                    </a:lnTo>
                    <a:lnTo>
                      <a:pt x="190" y="117"/>
                    </a:lnTo>
                    <a:lnTo>
                      <a:pt x="190" y="132"/>
                    </a:lnTo>
                    <a:lnTo>
                      <a:pt x="190" y="161"/>
                    </a:lnTo>
                    <a:lnTo>
                      <a:pt x="176" y="176"/>
                    </a:lnTo>
                    <a:lnTo>
                      <a:pt x="176" y="161"/>
                    </a:lnTo>
                    <a:lnTo>
                      <a:pt x="176" y="146"/>
                    </a:lnTo>
                    <a:lnTo>
                      <a:pt x="161" y="146"/>
                    </a:lnTo>
                    <a:lnTo>
                      <a:pt x="14" y="102"/>
                    </a:lnTo>
                    <a:lnTo>
                      <a:pt x="14" y="117"/>
                    </a:lnTo>
                    <a:lnTo>
                      <a:pt x="14" y="132"/>
                    </a:lnTo>
                    <a:lnTo>
                      <a:pt x="14" y="146"/>
                    </a:lnTo>
                    <a:lnTo>
                      <a:pt x="29" y="161"/>
                    </a:lnTo>
                    <a:lnTo>
                      <a:pt x="44" y="161"/>
                    </a:lnTo>
                    <a:lnTo>
                      <a:pt x="44" y="176"/>
                    </a:lnTo>
                    <a:lnTo>
                      <a:pt x="0" y="161"/>
                    </a:lnTo>
                    <a:lnTo>
                      <a:pt x="0" y="146"/>
                    </a:lnTo>
                    <a:lnTo>
                      <a:pt x="0" y="132"/>
                    </a:lnTo>
                    <a:lnTo>
                      <a:pt x="14" y="102"/>
                    </a:lnTo>
                    <a:lnTo>
                      <a:pt x="14" y="88"/>
                    </a:lnTo>
                    <a:lnTo>
                      <a:pt x="14" y="73"/>
                    </a:lnTo>
                    <a:lnTo>
                      <a:pt x="14" y="58"/>
                    </a:lnTo>
                    <a:lnTo>
                      <a:pt x="29" y="44"/>
                    </a:lnTo>
                    <a:lnTo>
                      <a:pt x="29" y="14"/>
                    </a:lnTo>
                    <a:lnTo>
                      <a:pt x="29" y="0"/>
                    </a:lnTo>
                    <a:close/>
                  </a:path>
                </a:pathLst>
              </a:custGeom>
              <a:solidFill>
                <a:srgbClr val="000000"/>
              </a:solidFill>
              <a:ln w="9525">
                <a:noFill/>
                <a:round/>
                <a:headEnd/>
                <a:tailEnd/>
              </a:ln>
            </p:spPr>
            <p:txBody>
              <a:bodyPr/>
              <a:lstStyle/>
              <a:p>
                <a:endParaRPr lang="en-US"/>
              </a:p>
            </p:txBody>
          </p:sp>
          <p:sp>
            <p:nvSpPr>
              <p:cNvPr id="30761" name="Freeform 98"/>
              <p:cNvSpPr>
                <a:spLocks/>
              </p:cNvSpPr>
              <p:nvPr/>
            </p:nvSpPr>
            <p:spPr bwMode="auto">
              <a:xfrm>
                <a:off x="6575" y="3619"/>
                <a:ext cx="190" cy="132"/>
              </a:xfrm>
              <a:custGeom>
                <a:avLst/>
                <a:gdLst>
                  <a:gd name="T0" fmla="*/ 190 w 190"/>
                  <a:gd name="T1" fmla="*/ 29 h 132"/>
                  <a:gd name="T2" fmla="*/ 190 w 190"/>
                  <a:gd name="T3" fmla="*/ 29 h 132"/>
                  <a:gd name="T4" fmla="*/ 190 w 190"/>
                  <a:gd name="T5" fmla="*/ 44 h 132"/>
                  <a:gd name="T6" fmla="*/ 190 w 190"/>
                  <a:gd name="T7" fmla="*/ 58 h 132"/>
                  <a:gd name="T8" fmla="*/ 190 w 190"/>
                  <a:gd name="T9" fmla="*/ 88 h 132"/>
                  <a:gd name="T10" fmla="*/ 190 w 190"/>
                  <a:gd name="T11" fmla="*/ 102 h 132"/>
                  <a:gd name="T12" fmla="*/ 176 w 190"/>
                  <a:gd name="T13" fmla="*/ 117 h 132"/>
                  <a:gd name="T14" fmla="*/ 176 w 190"/>
                  <a:gd name="T15" fmla="*/ 132 h 132"/>
                  <a:gd name="T16" fmla="*/ 176 w 190"/>
                  <a:gd name="T17" fmla="*/ 132 h 132"/>
                  <a:gd name="T18" fmla="*/ 176 w 190"/>
                  <a:gd name="T19" fmla="*/ 117 h 132"/>
                  <a:gd name="T20" fmla="*/ 176 w 190"/>
                  <a:gd name="T21" fmla="*/ 117 h 132"/>
                  <a:gd name="T22" fmla="*/ 176 w 190"/>
                  <a:gd name="T23" fmla="*/ 117 h 132"/>
                  <a:gd name="T24" fmla="*/ 176 w 190"/>
                  <a:gd name="T25" fmla="*/ 102 h 132"/>
                  <a:gd name="T26" fmla="*/ 176 w 190"/>
                  <a:gd name="T27" fmla="*/ 102 h 132"/>
                  <a:gd name="T28" fmla="*/ 161 w 190"/>
                  <a:gd name="T29" fmla="*/ 102 h 132"/>
                  <a:gd name="T30" fmla="*/ 161 w 190"/>
                  <a:gd name="T31" fmla="*/ 102 h 132"/>
                  <a:gd name="T32" fmla="*/ 29 w 190"/>
                  <a:gd name="T33" fmla="*/ 73 h 132"/>
                  <a:gd name="T34" fmla="*/ 29 w 190"/>
                  <a:gd name="T35" fmla="*/ 73 h 132"/>
                  <a:gd name="T36" fmla="*/ 15 w 190"/>
                  <a:gd name="T37" fmla="*/ 73 h 132"/>
                  <a:gd name="T38" fmla="*/ 15 w 190"/>
                  <a:gd name="T39" fmla="*/ 73 h 132"/>
                  <a:gd name="T40" fmla="*/ 15 w 190"/>
                  <a:gd name="T41" fmla="*/ 88 h 132"/>
                  <a:gd name="T42" fmla="*/ 0 w 190"/>
                  <a:gd name="T43" fmla="*/ 88 h 132"/>
                  <a:gd name="T44" fmla="*/ 0 w 190"/>
                  <a:gd name="T45" fmla="*/ 88 h 132"/>
                  <a:gd name="T46" fmla="*/ 0 w 190"/>
                  <a:gd name="T47" fmla="*/ 102 h 132"/>
                  <a:gd name="T48" fmla="*/ 0 w 190"/>
                  <a:gd name="T49" fmla="*/ 102 h 132"/>
                  <a:gd name="T50" fmla="*/ 0 w 190"/>
                  <a:gd name="T51" fmla="*/ 88 h 132"/>
                  <a:gd name="T52" fmla="*/ 0 w 190"/>
                  <a:gd name="T53" fmla="*/ 73 h 132"/>
                  <a:gd name="T54" fmla="*/ 15 w 190"/>
                  <a:gd name="T55" fmla="*/ 58 h 132"/>
                  <a:gd name="T56" fmla="*/ 15 w 190"/>
                  <a:gd name="T57" fmla="*/ 29 h 132"/>
                  <a:gd name="T58" fmla="*/ 15 w 190"/>
                  <a:gd name="T59" fmla="*/ 15 h 132"/>
                  <a:gd name="T60" fmla="*/ 15 w 190"/>
                  <a:gd name="T61" fmla="*/ 0 h 132"/>
                  <a:gd name="T62" fmla="*/ 15 w 190"/>
                  <a:gd name="T63" fmla="*/ 0 h 132"/>
                  <a:gd name="T64" fmla="*/ 15 w 190"/>
                  <a:gd name="T65" fmla="*/ 0 h 132"/>
                  <a:gd name="T66" fmla="*/ 15 w 190"/>
                  <a:gd name="T67" fmla="*/ 15 h 132"/>
                  <a:gd name="T68" fmla="*/ 15 w 190"/>
                  <a:gd name="T69" fmla="*/ 15 h 132"/>
                  <a:gd name="T70" fmla="*/ 15 w 190"/>
                  <a:gd name="T71" fmla="*/ 15 h 132"/>
                  <a:gd name="T72" fmla="*/ 29 w 190"/>
                  <a:gd name="T73" fmla="*/ 29 h 132"/>
                  <a:gd name="T74" fmla="*/ 44 w 190"/>
                  <a:gd name="T75" fmla="*/ 29 h 132"/>
                  <a:gd name="T76" fmla="*/ 161 w 190"/>
                  <a:gd name="T77" fmla="*/ 44 h 132"/>
                  <a:gd name="T78" fmla="*/ 176 w 190"/>
                  <a:gd name="T79" fmla="*/ 44 h 132"/>
                  <a:gd name="T80" fmla="*/ 190 w 190"/>
                  <a:gd name="T81" fmla="*/ 44 h 132"/>
                  <a:gd name="T82" fmla="*/ 190 w 190"/>
                  <a:gd name="T83" fmla="*/ 44 h 132"/>
                  <a:gd name="T84" fmla="*/ 190 w 190"/>
                  <a:gd name="T85" fmla="*/ 44 h 132"/>
                  <a:gd name="T86" fmla="*/ 190 w 190"/>
                  <a:gd name="T87" fmla="*/ 29 h 132"/>
                  <a:gd name="T88" fmla="*/ 190 w 190"/>
                  <a:gd name="T89" fmla="*/ 29 h 1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0"/>
                  <a:gd name="T136" fmla="*/ 0 h 132"/>
                  <a:gd name="T137" fmla="*/ 190 w 190"/>
                  <a:gd name="T138" fmla="*/ 132 h 1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0" h="132">
                    <a:moveTo>
                      <a:pt x="190" y="29"/>
                    </a:moveTo>
                    <a:lnTo>
                      <a:pt x="190" y="29"/>
                    </a:lnTo>
                    <a:lnTo>
                      <a:pt x="190" y="44"/>
                    </a:lnTo>
                    <a:lnTo>
                      <a:pt x="190" y="58"/>
                    </a:lnTo>
                    <a:lnTo>
                      <a:pt x="190" y="88"/>
                    </a:lnTo>
                    <a:lnTo>
                      <a:pt x="190" y="102"/>
                    </a:lnTo>
                    <a:lnTo>
                      <a:pt x="176" y="117"/>
                    </a:lnTo>
                    <a:lnTo>
                      <a:pt x="176" y="132"/>
                    </a:lnTo>
                    <a:lnTo>
                      <a:pt x="176" y="117"/>
                    </a:lnTo>
                    <a:lnTo>
                      <a:pt x="176" y="102"/>
                    </a:lnTo>
                    <a:lnTo>
                      <a:pt x="161" y="102"/>
                    </a:lnTo>
                    <a:lnTo>
                      <a:pt x="29" y="73"/>
                    </a:lnTo>
                    <a:lnTo>
                      <a:pt x="15" y="73"/>
                    </a:lnTo>
                    <a:lnTo>
                      <a:pt x="15" y="88"/>
                    </a:lnTo>
                    <a:lnTo>
                      <a:pt x="0" y="88"/>
                    </a:lnTo>
                    <a:lnTo>
                      <a:pt x="0" y="102"/>
                    </a:lnTo>
                    <a:lnTo>
                      <a:pt x="0" y="88"/>
                    </a:lnTo>
                    <a:lnTo>
                      <a:pt x="0" y="73"/>
                    </a:lnTo>
                    <a:lnTo>
                      <a:pt x="15" y="58"/>
                    </a:lnTo>
                    <a:lnTo>
                      <a:pt x="15" y="29"/>
                    </a:lnTo>
                    <a:lnTo>
                      <a:pt x="15" y="15"/>
                    </a:lnTo>
                    <a:lnTo>
                      <a:pt x="15" y="0"/>
                    </a:lnTo>
                    <a:lnTo>
                      <a:pt x="15" y="15"/>
                    </a:lnTo>
                    <a:lnTo>
                      <a:pt x="29" y="29"/>
                    </a:lnTo>
                    <a:lnTo>
                      <a:pt x="44" y="29"/>
                    </a:lnTo>
                    <a:lnTo>
                      <a:pt x="161" y="44"/>
                    </a:lnTo>
                    <a:lnTo>
                      <a:pt x="176" y="44"/>
                    </a:lnTo>
                    <a:lnTo>
                      <a:pt x="190" y="44"/>
                    </a:lnTo>
                    <a:lnTo>
                      <a:pt x="190" y="29"/>
                    </a:lnTo>
                    <a:close/>
                  </a:path>
                </a:pathLst>
              </a:custGeom>
              <a:solidFill>
                <a:srgbClr val="000000"/>
              </a:solidFill>
              <a:ln w="9525">
                <a:noFill/>
                <a:round/>
                <a:headEnd/>
                <a:tailEnd/>
              </a:ln>
            </p:spPr>
            <p:txBody>
              <a:bodyPr/>
              <a:lstStyle/>
              <a:p>
                <a:endParaRPr lang="en-US"/>
              </a:p>
            </p:txBody>
          </p:sp>
          <p:sp>
            <p:nvSpPr>
              <p:cNvPr id="30762" name="Freeform 99"/>
              <p:cNvSpPr>
                <a:spLocks noEditPoints="1"/>
              </p:cNvSpPr>
              <p:nvPr/>
            </p:nvSpPr>
            <p:spPr bwMode="auto">
              <a:xfrm>
                <a:off x="6604" y="3428"/>
                <a:ext cx="191" cy="220"/>
              </a:xfrm>
              <a:custGeom>
                <a:avLst/>
                <a:gdLst>
                  <a:gd name="T0" fmla="*/ 132 w 191"/>
                  <a:gd name="T1" fmla="*/ 103 h 220"/>
                  <a:gd name="T2" fmla="*/ 132 w 191"/>
                  <a:gd name="T3" fmla="*/ 147 h 220"/>
                  <a:gd name="T4" fmla="*/ 132 w 191"/>
                  <a:gd name="T5" fmla="*/ 162 h 220"/>
                  <a:gd name="T6" fmla="*/ 161 w 191"/>
                  <a:gd name="T7" fmla="*/ 176 h 220"/>
                  <a:gd name="T8" fmla="*/ 161 w 191"/>
                  <a:gd name="T9" fmla="*/ 176 h 220"/>
                  <a:gd name="T10" fmla="*/ 176 w 191"/>
                  <a:gd name="T11" fmla="*/ 147 h 220"/>
                  <a:gd name="T12" fmla="*/ 176 w 191"/>
                  <a:gd name="T13" fmla="*/ 176 h 220"/>
                  <a:gd name="T14" fmla="*/ 176 w 191"/>
                  <a:gd name="T15" fmla="*/ 220 h 220"/>
                  <a:gd name="T16" fmla="*/ 161 w 191"/>
                  <a:gd name="T17" fmla="*/ 220 h 220"/>
                  <a:gd name="T18" fmla="*/ 161 w 191"/>
                  <a:gd name="T19" fmla="*/ 220 h 220"/>
                  <a:gd name="T20" fmla="*/ 147 w 191"/>
                  <a:gd name="T21" fmla="*/ 191 h 220"/>
                  <a:gd name="T22" fmla="*/ 132 w 191"/>
                  <a:gd name="T23" fmla="*/ 176 h 220"/>
                  <a:gd name="T24" fmla="*/ 74 w 191"/>
                  <a:gd name="T25" fmla="*/ 147 h 220"/>
                  <a:gd name="T26" fmla="*/ 0 w 191"/>
                  <a:gd name="T27" fmla="*/ 103 h 220"/>
                  <a:gd name="T28" fmla="*/ 0 w 191"/>
                  <a:gd name="T29" fmla="*/ 103 h 220"/>
                  <a:gd name="T30" fmla="*/ 74 w 191"/>
                  <a:gd name="T31" fmla="*/ 59 h 220"/>
                  <a:gd name="T32" fmla="*/ 147 w 191"/>
                  <a:gd name="T33" fmla="*/ 30 h 220"/>
                  <a:gd name="T34" fmla="*/ 161 w 191"/>
                  <a:gd name="T35" fmla="*/ 30 h 220"/>
                  <a:gd name="T36" fmla="*/ 176 w 191"/>
                  <a:gd name="T37" fmla="*/ 15 h 220"/>
                  <a:gd name="T38" fmla="*/ 176 w 191"/>
                  <a:gd name="T39" fmla="*/ 0 h 220"/>
                  <a:gd name="T40" fmla="*/ 191 w 191"/>
                  <a:gd name="T41" fmla="*/ 15 h 220"/>
                  <a:gd name="T42" fmla="*/ 191 w 191"/>
                  <a:gd name="T43" fmla="*/ 44 h 220"/>
                  <a:gd name="T44" fmla="*/ 176 w 191"/>
                  <a:gd name="T45" fmla="*/ 88 h 220"/>
                  <a:gd name="T46" fmla="*/ 176 w 191"/>
                  <a:gd name="T47" fmla="*/ 103 h 220"/>
                  <a:gd name="T48" fmla="*/ 176 w 191"/>
                  <a:gd name="T49" fmla="*/ 88 h 220"/>
                  <a:gd name="T50" fmla="*/ 176 w 191"/>
                  <a:gd name="T51" fmla="*/ 74 h 220"/>
                  <a:gd name="T52" fmla="*/ 161 w 191"/>
                  <a:gd name="T53" fmla="*/ 74 h 220"/>
                  <a:gd name="T54" fmla="*/ 132 w 191"/>
                  <a:gd name="T55" fmla="*/ 88 h 220"/>
                  <a:gd name="T56" fmla="*/ 118 w 191"/>
                  <a:gd name="T57" fmla="*/ 103 h 220"/>
                  <a:gd name="T58" fmla="*/ 59 w 191"/>
                  <a:gd name="T59" fmla="*/ 118 h 220"/>
                  <a:gd name="T60" fmla="*/ 103 w 191"/>
                  <a:gd name="T61" fmla="*/ 147 h 220"/>
                  <a:gd name="T62" fmla="*/ 118 w 191"/>
                  <a:gd name="T63" fmla="*/ 147 h 220"/>
                  <a:gd name="T64" fmla="*/ 118 w 191"/>
                  <a:gd name="T65" fmla="*/ 103 h 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1"/>
                  <a:gd name="T100" fmla="*/ 0 h 220"/>
                  <a:gd name="T101" fmla="*/ 191 w 191"/>
                  <a:gd name="T102" fmla="*/ 220 h 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1" h="220">
                    <a:moveTo>
                      <a:pt x="132" y="88"/>
                    </a:moveTo>
                    <a:lnTo>
                      <a:pt x="132" y="103"/>
                    </a:lnTo>
                    <a:lnTo>
                      <a:pt x="132" y="132"/>
                    </a:lnTo>
                    <a:lnTo>
                      <a:pt x="132" y="147"/>
                    </a:lnTo>
                    <a:lnTo>
                      <a:pt x="118" y="162"/>
                    </a:lnTo>
                    <a:lnTo>
                      <a:pt x="132" y="162"/>
                    </a:lnTo>
                    <a:lnTo>
                      <a:pt x="147" y="176"/>
                    </a:lnTo>
                    <a:lnTo>
                      <a:pt x="161" y="176"/>
                    </a:lnTo>
                    <a:lnTo>
                      <a:pt x="176" y="147"/>
                    </a:lnTo>
                    <a:lnTo>
                      <a:pt x="176" y="162"/>
                    </a:lnTo>
                    <a:lnTo>
                      <a:pt x="176" y="176"/>
                    </a:lnTo>
                    <a:lnTo>
                      <a:pt x="176" y="191"/>
                    </a:lnTo>
                    <a:lnTo>
                      <a:pt x="176" y="220"/>
                    </a:lnTo>
                    <a:lnTo>
                      <a:pt x="161" y="220"/>
                    </a:lnTo>
                    <a:lnTo>
                      <a:pt x="161" y="206"/>
                    </a:lnTo>
                    <a:lnTo>
                      <a:pt x="147" y="191"/>
                    </a:lnTo>
                    <a:lnTo>
                      <a:pt x="132" y="176"/>
                    </a:lnTo>
                    <a:lnTo>
                      <a:pt x="103" y="162"/>
                    </a:lnTo>
                    <a:lnTo>
                      <a:pt x="74" y="147"/>
                    </a:lnTo>
                    <a:lnTo>
                      <a:pt x="30" y="118"/>
                    </a:lnTo>
                    <a:lnTo>
                      <a:pt x="0" y="103"/>
                    </a:lnTo>
                    <a:lnTo>
                      <a:pt x="30" y="88"/>
                    </a:lnTo>
                    <a:lnTo>
                      <a:pt x="74" y="59"/>
                    </a:lnTo>
                    <a:lnTo>
                      <a:pt x="118" y="44"/>
                    </a:lnTo>
                    <a:lnTo>
                      <a:pt x="147" y="30"/>
                    </a:lnTo>
                    <a:lnTo>
                      <a:pt x="161" y="30"/>
                    </a:lnTo>
                    <a:lnTo>
                      <a:pt x="176" y="15"/>
                    </a:lnTo>
                    <a:lnTo>
                      <a:pt x="176" y="0"/>
                    </a:lnTo>
                    <a:lnTo>
                      <a:pt x="191" y="0"/>
                    </a:lnTo>
                    <a:lnTo>
                      <a:pt x="191" y="15"/>
                    </a:lnTo>
                    <a:lnTo>
                      <a:pt x="191" y="30"/>
                    </a:lnTo>
                    <a:lnTo>
                      <a:pt x="191" y="44"/>
                    </a:lnTo>
                    <a:lnTo>
                      <a:pt x="191" y="74"/>
                    </a:lnTo>
                    <a:lnTo>
                      <a:pt x="176" y="88"/>
                    </a:lnTo>
                    <a:lnTo>
                      <a:pt x="176" y="103"/>
                    </a:lnTo>
                    <a:lnTo>
                      <a:pt x="176" y="88"/>
                    </a:lnTo>
                    <a:lnTo>
                      <a:pt x="176" y="74"/>
                    </a:lnTo>
                    <a:lnTo>
                      <a:pt x="161" y="74"/>
                    </a:lnTo>
                    <a:lnTo>
                      <a:pt x="161" y="88"/>
                    </a:lnTo>
                    <a:lnTo>
                      <a:pt x="132" y="88"/>
                    </a:lnTo>
                    <a:close/>
                    <a:moveTo>
                      <a:pt x="118" y="103"/>
                    </a:moveTo>
                    <a:lnTo>
                      <a:pt x="88" y="103"/>
                    </a:lnTo>
                    <a:lnTo>
                      <a:pt x="59" y="118"/>
                    </a:lnTo>
                    <a:lnTo>
                      <a:pt x="103" y="147"/>
                    </a:lnTo>
                    <a:lnTo>
                      <a:pt x="118" y="162"/>
                    </a:lnTo>
                    <a:lnTo>
                      <a:pt x="118" y="147"/>
                    </a:lnTo>
                    <a:lnTo>
                      <a:pt x="118" y="132"/>
                    </a:lnTo>
                    <a:lnTo>
                      <a:pt x="118" y="103"/>
                    </a:lnTo>
                    <a:close/>
                  </a:path>
                </a:pathLst>
              </a:custGeom>
              <a:solidFill>
                <a:srgbClr val="000000"/>
              </a:solidFill>
              <a:ln w="9525">
                <a:noFill/>
                <a:round/>
                <a:headEnd/>
                <a:tailEnd/>
              </a:ln>
            </p:spPr>
            <p:txBody>
              <a:bodyPr/>
              <a:lstStyle/>
              <a:p>
                <a:endParaRPr lang="en-US"/>
              </a:p>
            </p:txBody>
          </p:sp>
        </p:grpSp>
      </p:grpSp>
      <p:sp>
        <p:nvSpPr>
          <p:cNvPr id="30729" name="Rectangle 69" descr="CARPE_logo"/>
          <p:cNvSpPr>
            <a:spLocks noChangeArrowheads="1"/>
          </p:cNvSpPr>
          <p:nvPr/>
        </p:nvSpPr>
        <p:spPr bwMode="auto">
          <a:xfrm>
            <a:off x="7715250" y="6338888"/>
            <a:ext cx="896938" cy="519112"/>
          </a:xfrm>
          <a:prstGeom prst="rect">
            <a:avLst/>
          </a:prstGeom>
          <a:blipFill dpi="0" rotWithShape="0">
            <a:blip r:embed="rId6" cstate="print"/>
            <a:srcRect/>
            <a:stretch>
              <a:fillRect/>
            </a:stretch>
          </a:blipFill>
          <a:ln w="9525">
            <a:solidFill>
              <a:srgbClr val="FFFFFF"/>
            </a:solidFill>
            <a:miter lim="800000"/>
            <a:headEnd/>
            <a:tailEnd/>
          </a:ln>
        </p:spPr>
        <p:txBody>
          <a:bodyPr wrap="none" anchor="ctr"/>
          <a:lstStyle/>
          <a:p>
            <a:endParaRPr lang="en-CA" sz="8500">
              <a:latin typeface="Arial" charset="0"/>
              <a:cs typeface="Arial" charset="0"/>
            </a:endParaRPr>
          </a:p>
        </p:txBody>
      </p:sp>
      <p:sp>
        <p:nvSpPr>
          <p:cNvPr id="30730" name="Rectangle 70" descr="image001"/>
          <p:cNvSpPr>
            <a:spLocks noChangeArrowheads="1"/>
          </p:cNvSpPr>
          <p:nvPr/>
        </p:nvSpPr>
        <p:spPr bwMode="auto">
          <a:xfrm>
            <a:off x="6215063" y="5929313"/>
            <a:ext cx="1071562" cy="428625"/>
          </a:xfrm>
          <a:prstGeom prst="rect">
            <a:avLst/>
          </a:prstGeom>
          <a:blipFill dpi="0" rotWithShape="1">
            <a:blip r:embed="rId7" cstate="print"/>
            <a:srcRect/>
            <a:stretch>
              <a:fillRect/>
            </a:stretch>
          </a:blipFill>
          <a:ln w="9525">
            <a:noFill/>
            <a:miter lim="800000"/>
            <a:headEnd/>
            <a:tailEnd/>
          </a:ln>
        </p:spPr>
        <p:txBody>
          <a:bodyPr/>
          <a:lstStyle/>
          <a:p>
            <a:endParaRPr lang="en-CA" sz="8500">
              <a:latin typeface="Arial" charset="0"/>
              <a:cs typeface="Arial" charset="0"/>
            </a:endParaRPr>
          </a:p>
        </p:txBody>
      </p:sp>
      <p:sp>
        <p:nvSpPr>
          <p:cNvPr id="30731" name="ZoneTexte 72"/>
          <p:cNvSpPr txBox="1">
            <a:spLocks noChangeArrowheads="1"/>
          </p:cNvSpPr>
          <p:nvPr/>
        </p:nvSpPr>
        <p:spPr bwMode="auto">
          <a:xfrm>
            <a:off x="6215063" y="5500688"/>
            <a:ext cx="1090612" cy="369887"/>
          </a:xfrm>
          <a:prstGeom prst="rect">
            <a:avLst/>
          </a:prstGeom>
          <a:noFill/>
          <a:ln w="9525">
            <a:noFill/>
            <a:miter lim="800000"/>
            <a:headEnd/>
            <a:tailEnd/>
          </a:ln>
        </p:spPr>
        <p:txBody>
          <a:bodyPr wrap="none">
            <a:spAutoFit/>
          </a:bodyPr>
          <a:lstStyle/>
          <a:p>
            <a:r>
              <a:rPr lang="en-US" i="1"/>
              <a:t>partners </a:t>
            </a:r>
            <a:r>
              <a:rPr lang="fr-F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Image 1" descr="Photo-0985"/>
          <p:cNvPicPr>
            <a:picLocks noChangeAspect="1" noChangeArrowheads="1"/>
          </p:cNvPicPr>
          <p:nvPr/>
        </p:nvPicPr>
        <p:blipFill>
          <a:blip r:embed="rId2" cstate="print"/>
          <a:srcRect/>
          <a:stretch>
            <a:fillRect/>
          </a:stretch>
        </p:blipFill>
        <p:spPr bwMode="auto">
          <a:xfrm>
            <a:off x="381000" y="685800"/>
            <a:ext cx="8458200" cy="6172200"/>
          </a:xfrm>
          <a:prstGeom prst="rect">
            <a:avLst/>
          </a:prstGeom>
          <a:noFill/>
          <a:ln w="9525">
            <a:noFill/>
            <a:miter lim="800000"/>
            <a:headEnd/>
            <a:tailEnd/>
          </a:ln>
        </p:spPr>
      </p:pic>
      <p:sp>
        <p:nvSpPr>
          <p:cNvPr id="5" name="Rectangle 4"/>
          <p:cNvSpPr/>
          <p:nvPr/>
        </p:nvSpPr>
        <p:spPr>
          <a:xfrm>
            <a:off x="1524000" y="152400"/>
            <a:ext cx="6705600" cy="486287"/>
          </a:xfrm>
          <a:prstGeom prst="rect">
            <a:avLst/>
          </a:prstGeom>
        </p:spPr>
        <p:txBody>
          <a:bodyPr wrap="square">
            <a:spAutoFit/>
          </a:bodyPr>
          <a:lstStyle/>
          <a:p>
            <a:pPr algn="ctr" eaLnBrk="0" hangingPunct="0">
              <a:lnSpc>
                <a:spcPct val="80000"/>
              </a:lnSpc>
              <a:defRPr/>
            </a:pPr>
            <a:r>
              <a:rPr lang="fr-FR" sz="3200" i="1" dirty="0">
                <a:solidFill>
                  <a:srgbClr val="00B0F0"/>
                </a:solidFill>
                <a:latin typeface="+mj-lt"/>
                <a:ea typeface="+mj-ea"/>
                <a:cs typeface="+mj-cs"/>
              </a:rPr>
              <a:t>OSFAC GIS </a:t>
            </a:r>
            <a:r>
              <a:rPr lang="fr-FR" sz="3200" i="1" dirty="0" err="1">
                <a:solidFill>
                  <a:srgbClr val="00B0F0"/>
                </a:solidFill>
                <a:latin typeface="+mj-lt"/>
                <a:ea typeface="+mj-ea"/>
                <a:cs typeface="+mj-cs"/>
              </a:rPr>
              <a:t>Lab</a:t>
            </a:r>
            <a:r>
              <a:rPr lang="fr-FR" sz="3200" i="1" dirty="0">
                <a:solidFill>
                  <a:srgbClr val="00B0F0"/>
                </a:solidFill>
                <a:latin typeface="+mj-lt"/>
                <a:ea typeface="+mj-ea"/>
                <a:cs typeface="+mj-cs"/>
              </a:rPr>
              <a:t> at </a:t>
            </a:r>
            <a:r>
              <a:rPr lang="fr-FR" sz="3200" i="1" dirty="0" err="1">
                <a:solidFill>
                  <a:srgbClr val="00B0F0"/>
                </a:solidFill>
                <a:latin typeface="+mj-lt"/>
                <a:ea typeface="+mj-ea"/>
                <a:cs typeface="+mj-cs"/>
              </a:rPr>
              <a:t>UnivKinshasa</a:t>
            </a:r>
            <a:endParaRPr lang="fr-FR" sz="3600" i="1" dirty="0">
              <a:solidFill>
                <a:srgbClr val="00B0F0"/>
              </a:solidFill>
              <a:latin typeface="+mj-lt"/>
              <a:ea typeface="+mj-ea"/>
              <a:cs typeface="+mj-cs"/>
            </a:endParaRPr>
          </a:p>
        </p:txBody>
      </p:sp>
    </p:spTree>
    <p:extLst>
      <p:ext uri="{BB962C8B-B14F-4D97-AF65-F5344CB8AC3E}">
        <p14:creationId xmlns:p14="http://schemas.microsoft.com/office/powerpoint/2010/main" val="16192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Documents and Settings\Dr. Landing\Bureau\2013_Documents\USAID\Grace Nzolo_Disigner_rapport_OSFAC\Pub\DSC03026.JPG"/>
          <p:cNvPicPr>
            <a:picLocks noChangeAspect="1" noChangeArrowheads="1"/>
          </p:cNvPicPr>
          <p:nvPr/>
        </p:nvPicPr>
        <p:blipFill>
          <a:blip r:embed="rId2" cstate="print"/>
          <a:srcRect/>
          <a:stretch>
            <a:fillRect/>
          </a:stretch>
        </p:blipFill>
        <p:spPr bwMode="auto">
          <a:xfrm>
            <a:off x="381000" y="533400"/>
            <a:ext cx="8432800" cy="6324600"/>
          </a:xfrm>
          <a:prstGeom prst="rect">
            <a:avLst/>
          </a:prstGeom>
          <a:noFill/>
          <a:ln w="9525">
            <a:noFill/>
            <a:miter lim="800000"/>
            <a:headEnd/>
            <a:tailEnd/>
          </a:ln>
        </p:spPr>
      </p:pic>
      <p:sp>
        <p:nvSpPr>
          <p:cNvPr id="3" name="Rectangle 2"/>
          <p:cNvSpPr/>
          <p:nvPr/>
        </p:nvSpPr>
        <p:spPr>
          <a:xfrm>
            <a:off x="1547813" y="47625"/>
            <a:ext cx="6910387" cy="486287"/>
          </a:xfrm>
          <a:prstGeom prst="rect">
            <a:avLst/>
          </a:prstGeom>
        </p:spPr>
        <p:txBody>
          <a:bodyPr wrap="square">
            <a:spAutoFit/>
          </a:bodyPr>
          <a:lstStyle/>
          <a:p>
            <a:pPr algn="ctr" eaLnBrk="0" hangingPunct="0">
              <a:lnSpc>
                <a:spcPct val="80000"/>
              </a:lnSpc>
              <a:defRPr/>
            </a:pPr>
            <a:r>
              <a:rPr lang="fr-FR" sz="3200" i="1" dirty="0">
                <a:solidFill>
                  <a:srgbClr val="00B0F0"/>
                </a:solidFill>
                <a:latin typeface="+mj-lt"/>
                <a:ea typeface="+mj-ea"/>
                <a:cs typeface="+mj-cs"/>
              </a:rPr>
              <a:t>OSFAC Remote </a:t>
            </a:r>
            <a:r>
              <a:rPr lang="fr-FR" sz="3200" i="1" dirty="0" err="1">
                <a:solidFill>
                  <a:srgbClr val="00B0F0"/>
                </a:solidFill>
                <a:latin typeface="+mj-lt"/>
                <a:ea typeface="+mj-ea"/>
                <a:cs typeface="+mj-cs"/>
              </a:rPr>
              <a:t>Sensing</a:t>
            </a:r>
            <a:r>
              <a:rPr lang="fr-FR" sz="3200" i="1" dirty="0">
                <a:solidFill>
                  <a:srgbClr val="00B0F0"/>
                </a:solidFill>
                <a:latin typeface="+mj-lt"/>
                <a:ea typeface="+mj-ea"/>
                <a:cs typeface="+mj-cs"/>
              </a:rPr>
              <a:t> </a:t>
            </a:r>
            <a:r>
              <a:rPr lang="fr-FR" sz="3200" i="1" dirty="0" err="1">
                <a:solidFill>
                  <a:srgbClr val="00B0F0"/>
                </a:solidFill>
                <a:latin typeface="+mj-lt"/>
                <a:ea typeface="+mj-ea"/>
                <a:cs typeface="+mj-cs"/>
              </a:rPr>
              <a:t>Lab</a:t>
            </a:r>
            <a:r>
              <a:rPr lang="fr-FR" sz="3200" i="1" dirty="0">
                <a:solidFill>
                  <a:srgbClr val="00B0F0"/>
                </a:solidFill>
                <a:latin typeface="+mj-lt"/>
                <a:ea typeface="+mj-ea"/>
                <a:cs typeface="+mj-cs"/>
              </a:rPr>
              <a:t> at Kinshasa </a:t>
            </a:r>
            <a:endParaRPr lang="fr-FR" sz="3600" i="1" dirty="0">
              <a:solidFill>
                <a:srgbClr val="00B0F0"/>
              </a:solidFill>
              <a:latin typeface="+mj-lt"/>
              <a:ea typeface="+mj-ea"/>
              <a:cs typeface="+mj-cs"/>
            </a:endParaRPr>
          </a:p>
        </p:txBody>
      </p:sp>
    </p:spTree>
    <p:extLst>
      <p:ext uri="{BB962C8B-B14F-4D97-AF65-F5344CB8AC3E}">
        <p14:creationId xmlns:p14="http://schemas.microsoft.com/office/powerpoint/2010/main" val="446439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srcRect/>
          <a:stretch>
            <a:fillRect/>
          </a:stretch>
        </p:blipFill>
        <p:spPr bwMode="auto">
          <a:xfrm>
            <a:off x="0" y="500063"/>
            <a:ext cx="9144000" cy="6357937"/>
          </a:xfrm>
          <a:prstGeom prst="rect">
            <a:avLst/>
          </a:prstGeom>
          <a:noFill/>
          <a:ln w="9525">
            <a:noFill/>
            <a:miter lim="800000"/>
            <a:headEnd/>
            <a:tailEnd/>
          </a:ln>
        </p:spPr>
      </p:pic>
      <p:sp>
        <p:nvSpPr>
          <p:cNvPr id="10" name="ZoneTexte 9"/>
          <p:cNvSpPr txBox="1"/>
          <p:nvPr/>
        </p:nvSpPr>
        <p:spPr>
          <a:xfrm>
            <a:off x="214313" y="0"/>
            <a:ext cx="8715375" cy="461963"/>
          </a:xfrm>
          <a:prstGeom prst="rect">
            <a:avLst/>
          </a:prstGeom>
          <a:solidFill>
            <a:schemeClr val="tx2">
              <a:lumMod val="20000"/>
              <a:lumOff val="80000"/>
            </a:schemeClr>
          </a:solidFill>
          <a:ln cmpd="dbl">
            <a:solidFill>
              <a:schemeClr val="tx1"/>
            </a:solidFill>
          </a:ln>
        </p:spPr>
        <p:txBody>
          <a:bodyPr>
            <a:spAutoFit/>
          </a:bodyPr>
          <a:lstStyle/>
          <a:p>
            <a:pPr algn="ctr">
              <a:defRPr/>
            </a:pPr>
            <a:r>
              <a:rPr lang="fr-FR" sz="2400" b="1" dirty="0">
                <a:latin typeface="Book Antiqua" pitchFamily="18" charset="0"/>
              </a:rPr>
              <a:t>NUMBER OF TRAININGS (2005-2015) </a:t>
            </a:r>
          </a:p>
        </p:txBody>
      </p:sp>
      <p:graphicFrame>
        <p:nvGraphicFramePr>
          <p:cNvPr id="12" name="Graphique 11"/>
          <p:cNvGraphicFramePr/>
          <p:nvPr/>
        </p:nvGraphicFramePr>
        <p:xfrm>
          <a:off x="0" y="500042"/>
          <a:ext cx="7000924" cy="2428892"/>
        </p:xfrm>
        <a:graphic>
          <a:graphicData uri="http://schemas.openxmlformats.org/drawingml/2006/chart">
            <c:chart xmlns:c="http://schemas.openxmlformats.org/drawingml/2006/chart" xmlns:r="http://schemas.openxmlformats.org/officeDocument/2006/relationships" r:id="rId4"/>
          </a:graphicData>
        </a:graphic>
      </p:graphicFrame>
      <p:sp>
        <p:nvSpPr>
          <p:cNvPr id="37893" name="TextBox 7"/>
          <p:cNvSpPr txBox="1">
            <a:spLocks noChangeArrowheads="1"/>
          </p:cNvSpPr>
          <p:nvPr/>
        </p:nvSpPr>
        <p:spPr bwMode="auto">
          <a:xfrm>
            <a:off x="609600" y="3000375"/>
            <a:ext cx="4597400" cy="369888"/>
          </a:xfrm>
          <a:prstGeom prst="rect">
            <a:avLst/>
          </a:prstGeom>
          <a:noFill/>
          <a:ln w="9525">
            <a:noFill/>
            <a:miter lim="800000"/>
            <a:headEnd/>
            <a:tailEnd/>
          </a:ln>
        </p:spPr>
        <p:txBody>
          <a:bodyPr wrap="none">
            <a:spAutoFit/>
          </a:bodyPr>
          <a:lstStyle/>
          <a:p>
            <a:r>
              <a:rPr lang="fr-FR" b="1" i="1"/>
              <a:t>Number of training by year from 2005 to 2015</a:t>
            </a:r>
          </a:p>
        </p:txBody>
      </p:sp>
      <p:graphicFrame>
        <p:nvGraphicFramePr>
          <p:cNvPr id="14" name="Graphique 13"/>
          <p:cNvGraphicFramePr/>
          <p:nvPr/>
        </p:nvGraphicFramePr>
        <p:xfrm>
          <a:off x="0" y="4000504"/>
          <a:ext cx="6858048" cy="2643206"/>
        </p:xfrm>
        <a:graphic>
          <a:graphicData uri="http://schemas.openxmlformats.org/drawingml/2006/chart">
            <c:chart xmlns:c="http://schemas.openxmlformats.org/drawingml/2006/chart" xmlns:r="http://schemas.openxmlformats.org/officeDocument/2006/relationships" r:id="rId5"/>
          </a:graphicData>
        </a:graphic>
      </p:graphicFrame>
      <p:sp>
        <p:nvSpPr>
          <p:cNvPr id="37895" name="TextBox 6"/>
          <p:cNvSpPr txBox="1">
            <a:spLocks noChangeArrowheads="1"/>
          </p:cNvSpPr>
          <p:nvPr/>
        </p:nvSpPr>
        <p:spPr bwMode="auto">
          <a:xfrm>
            <a:off x="282575" y="6519863"/>
            <a:ext cx="6042025" cy="369887"/>
          </a:xfrm>
          <a:prstGeom prst="rect">
            <a:avLst/>
          </a:prstGeom>
          <a:noFill/>
          <a:ln w="9525">
            <a:noFill/>
            <a:miter lim="800000"/>
            <a:headEnd/>
            <a:tailEnd/>
          </a:ln>
        </p:spPr>
        <p:txBody>
          <a:bodyPr wrap="none">
            <a:spAutoFit/>
          </a:bodyPr>
          <a:lstStyle/>
          <a:p>
            <a:r>
              <a:rPr lang="fr-FR" b="1" i="1"/>
              <a:t>Number of training by year and by category pay and not pay </a:t>
            </a:r>
          </a:p>
        </p:txBody>
      </p:sp>
      <p:graphicFrame>
        <p:nvGraphicFramePr>
          <p:cNvPr id="8" name="Graphique 7"/>
          <p:cNvGraphicFramePr/>
          <p:nvPr/>
        </p:nvGraphicFramePr>
        <p:xfrm>
          <a:off x="5572100" y="1857364"/>
          <a:ext cx="3571900" cy="2428892"/>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7"/>
          <p:cNvSpPr txBox="1"/>
          <p:nvPr/>
        </p:nvSpPr>
        <p:spPr>
          <a:xfrm>
            <a:off x="6303963" y="4143375"/>
            <a:ext cx="2268537" cy="276225"/>
          </a:xfrm>
          <a:prstGeom prst="rect">
            <a:avLst/>
          </a:prstGeom>
          <a:noFill/>
        </p:spPr>
        <p:txBody>
          <a:bodyPr wrap="none">
            <a:spAutoFit/>
          </a:bodyPr>
          <a:lstStyle/>
          <a:p>
            <a:pPr>
              <a:defRPr/>
            </a:pPr>
            <a:r>
              <a:rPr lang="fr-FR" sz="1200" b="1" i="1" dirty="0" err="1">
                <a:solidFill>
                  <a:schemeClr val="accent6">
                    <a:lumMod val="75000"/>
                  </a:schemeClr>
                </a:solidFill>
              </a:rPr>
              <a:t>Percentage</a:t>
            </a:r>
            <a:r>
              <a:rPr lang="fr-FR" sz="1200" b="1" i="1" dirty="0">
                <a:solidFill>
                  <a:schemeClr val="accent6">
                    <a:lumMod val="75000"/>
                  </a:schemeClr>
                </a:solidFill>
              </a:rPr>
              <a:t> of </a:t>
            </a:r>
            <a:r>
              <a:rPr lang="fr-FR" sz="1200" b="1" i="1" dirty="0" err="1">
                <a:solidFill>
                  <a:schemeClr val="accent6">
                    <a:lumMod val="75000"/>
                  </a:schemeClr>
                </a:solidFill>
              </a:rPr>
              <a:t>tranings</a:t>
            </a:r>
            <a:r>
              <a:rPr lang="fr-FR" sz="1200" b="1" i="1" dirty="0">
                <a:solidFill>
                  <a:schemeClr val="accent6">
                    <a:lumMod val="75000"/>
                  </a:schemeClr>
                </a:solidFill>
              </a:rPr>
              <a:t> by </a:t>
            </a:r>
            <a:r>
              <a:rPr lang="fr-FR" sz="1200" b="1" i="1" dirty="0" err="1">
                <a:solidFill>
                  <a:schemeClr val="accent6">
                    <a:lumMod val="75000"/>
                  </a:schemeClr>
                </a:solidFill>
              </a:rPr>
              <a:t>theme</a:t>
            </a:r>
            <a:endParaRPr lang="fr-FR" sz="1200" b="1" i="1" dirty="0">
              <a:solidFill>
                <a:schemeClr val="accent6">
                  <a:lumMod val="7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a:spLocks noGrp="1"/>
          </p:cNvSpPr>
          <p:nvPr>
            <p:ph idx="1"/>
          </p:nvPr>
        </p:nvSpPr>
        <p:spPr>
          <a:xfrm>
            <a:off x="0" y="76200"/>
            <a:ext cx="9144000" cy="4343400"/>
          </a:xfrm>
        </p:spPr>
        <p:txBody>
          <a:bodyPr rtlCol="0">
            <a:noAutofit/>
          </a:bodyPr>
          <a:lstStyle/>
          <a:p>
            <a:pPr algn="just" eaLnBrk="1" fontAlgn="auto" hangingPunct="1">
              <a:spcAft>
                <a:spcPts val="0"/>
              </a:spcAft>
              <a:buFont typeface="Arial" pitchFamily="34" charset="0"/>
              <a:buChar char="•"/>
              <a:defRPr/>
            </a:pPr>
            <a:r>
              <a:rPr lang="en-US" sz="3200" dirty="0"/>
              <a:t>OSFAC provided capacity building in GIS, Remote Sensing and GPS. </a:t>
            </a:r>
            <a:endParaRPr lang="en-US" sz="800" dirty="0"/>
          </a:p>
          <a:p>
            <a:pPr marL="0" indent="0" algn="just" eaLnBrk="1" fontAlgn="auto" hangingPunct="1">
              <a:lnSpc>
                <a:spcPct val="150000"/>
              </a:lnSpc>
              <a:spcAft>
                <a:spcPts val="0"/>
              </a:spcAft>
              <a:buFont typeface="Arial" pitchFamily="34" charset="0"/>
              <a:buNone/>
              <a:defRPr/>
            </a:pPr>
            <a:r>
              <a:rPr lang="fr-FR" sz="3200" dirty="0"/>
              <a:t>	</a:t>
            </a:r>
            <a:r>
              <a:rPr lang="fr-FR" sz="3200" dirty="0" err="1">
                <a:solidFill>
                  <a:srgbClr val="C00000"/>
                </a:solidFill>
              </a:rPr>
              <a:t>From</a:t>
            </a:r>
            <a:r>
              <a:rPr lang="fr-FR" sz="3200" dirty="0">
                <a:solidFill>
                  <a:srgbClr val="C00000"/>
                </a:solidFill>
              </a:rPr>
              <a:t> 2005 to 2016,</a:t>
            </a:r>
            <a:endParaRPr lang="en-US" sz="3200" dirty="0">
              <a:solidFill>
                <a:srgbClr val="C00000"/>
              </a:solidFill>
            </a:endParaRPr>
          </a:p>
          <a:p>
            <a:pPr algn="just" eaLnBrk="1" fontAlgn="auto" hangingPunct="1">
              <a:lnSpc>
                <a:spcPct val="150000"/>
              </a:lnSpc>
              <a:spcAft>
                <a:spcPts val="0"/>
              </a:spcAft>
              <a:buFont typeface="Arial" pitchFamily="34" charset="0"/>
              <a:buChar char="•"/>
              <a:defRPr/>
            </a:pPr>
            <a:r>
              <a:rPr lang="fr-FR" sz="3200" b="1" dirty="0"/>
              <a:t>250</a:t>
            </a:r>
            <a:r>
              <a:rPr lang="fr-FR" sz="3200" dirty="0"/>
              <a:t> training </a:t>
            </a:r>
            <a:r>
              <a:rPr lang="en-US" sz="3200" dirty="0"/>
              <a:t>sessions </a:t>
            </a:r>
            <a:r>
              <a:rPr lang="fr-FR" sz="3200" dirty="0"/>
              <a:t> organized by OSFAC (</a:t>
            </a:r>
            <a:r>
              <a:rPr lang="fr-FR" sz="3200" b="1" dirty="0"/>
              <a:t>81 trainings</a:t>
            </a:r>
            <a:r>
              <a:rPr lang="fr-FR" sz="3200" dirty="0"/>
              <a:t> </a:t>
            </a:r>
            <a:r>
              <a:rPr lang="fr-FR" sz="3200" dirty="0" err="1"/>
              <a:t>paid</a:t>
            </a:r>
            <a:r>
              <a:rPr lang="fr-FR" sz="3200" dirty="0"/>
              <a:t> and </a:t>
            </a:r>
            <a:r>
              <a:rPr lang="fr-FR" sz="3200" b="1" dirty="0"/>
              <a:t>169</a:t>
            </a:r>
            <a:r>
              <a:rPr lang="fr-FR" sz="3200" dirty="0"/>
              <a:t> for free) ; </a:t>
            </a:r>
          </a:p>
          <a:p>
            <a:pPr algn="just" eaLnBrk="1" fontAlgn="auto" hangingPunct="1">
              <a:lnSpc>
                <a:spcPct val="150000"/>
              </a:lnSpc>
              <a:spcAft>
                <a:spcPts val="0"/>
              </a:spcAft>
              <a:buFont typeface="Arial" pitchFamily="34" charset="0"/>
              <a:buChar char="•"/>
              <a:defRPr/>
            </a:pPr>
            <a:r>
              <a:rPr lang="fr-FR" sz="3200" b="1" dirty="0"/>
              <a:t>130</a:t>
            </a:r>
            <a:r>
              <a:rPr lang="fr-FR" sz="3200" dirty="0"/>
              <a:t> national, international organisations and  </a:t>
            </a:r>
            <a:r>
              <a:rPr lang="en-US" sz="3200" dirty="0"/>
              <a:t>CARPE partners </a:t>
            </a:r>
            <a:r>
              <a:rPr lang="fr-FR" sz="3200" dirty="0"/>
              <a:t>benefited OSFAC  trainings ;</a:t>
            </a:r>
          </a:p>
          <a:p>
            <a:pPr algn="just" eaLnBrk="1" fontAlgn="auto" hangingPunct="1">
              <a:lnSpc>
                <a:spcPct val="150000"/>
              </a:lnSpc>
              <a:spcAft>
                <a:spcPts val="0"/>
              </a:spcAft>
              <a:buFont typeface="Arial" pitchFamily="34" charset="0"/>
              <a:buChar char="•"/>
              <a:defRPr/>
            </a:pPr>
            <a:r>
              <a:rPr lang="fr-FR" sz="3200" b="1" dirty="0"/>
              <a:t>3557 </a:t>
            </a:r>
            <a:r>
              <a:rPr lang="fr-FR" sz="3200" dirty="0"/>
              <a:t>people </a:t>
            </a:r>
            <a:r>
              <a:rPr lang="fr-FR" sz="3200" dirty="0" err="1"/>
              <a:t>trained</a:t>
            </a:r>
            <a:r>
              <a:rPr lang="fr-FR" sz="3200" dirty="0"/>
              <a:t>: </a:t>
            </a:r>
            <a:r>
              <a:rPr lang="fr-FR" sz="3200" b="1" dirty="0"/>
              <a:t>2913</a:t>
            </a:r>
            <a:r>
              <a:rPr lang="fr-FR" sz="3200" dirty="0"/>
              <a:t> men and </a:t>
            </a:r>
            <a:r>
              <a:rPr lang="fr-FR" sz="3200" b="1" dirty="0"/>
              <a:t>644</a:t>
            </a:r>
            <a:r>
              <a:rPr lang="fr-FR" sz="3200" dirty="0"/>
              <a:t> women</a:t>
            </a:r>
          </a:p>
          <a:p>
            <a:pPr marL="0" indent="0" algn="just" eaLnBrk="1" fontAlgn="auto" hangingPunct="1">
              <a:lnSpc>
                <a:spcPct val="150000"/>
              </a:lnSpc>
              <a:spcAft>
                <a:spcPts val="0"/>
              </a:spcAft>
              <a:buFont typeface="Arial" pitchFamily="34" charset="0"/>
              <a:buNone/>
              <a:defRPr/>
            </a:pPr>
            <a:endParaRPr lang="en-US" sz="2400" dirty="0"/>
          </a:p>
          <a:p>
            <a:pPr algn="just" eaLnBrk="1" fontAlgn="auto" hangingPunct="1">
              <a:spcAft>
                <a:spcPts val="0"/>
              </a:spcAft>
              <a:buFont typeface="Arial" pitchFamily="34" charset="0"/>
              <a:buChar char="•"/>
              <a:defRPr/>
            </a:pP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410200"/>
            <a:ext cx="9144000" cy="522288"/>
          </a:xfrm>
          <a:prstGeom prst="rect">
            <a:avLst/>
          </a:prstGeom>
        </p:spPr>
        <p:style>
          <a:lnRef idx="1">
            <a:schemeClr val="accent6"/>
          </a:lnRef>
          <a:fillRef idx="2">
            <a:schemeClr val="accent6"/>
          </a:fillRef>
          <a:effectRef idx="1">
            <a:schemeClr val="accent6"/>
          </a:effectRef>
          <a:fontRef idx="minor">
            <a:schemeClr val="dk1"/>
          </a:fontRef>
        </p:style>
        <p:txBody>
          <a:bodyPr anchor="ctr">
            <a:normAutofit/>
          </a:bodyPr>
          <a:lstStyle/>
          <a:p>
            <a:pPr algn="ctr" fontAlgn="auto">
              <a:lnSpc>
                <a:spcPct val="90000"/>
              </a:lnSpc>
              <a:spcBef>
                <a:spcPct val="20000"/>
              </a:spcBef>
              <a:spcAft>
                <a:spcPts val="0"/>
              </a:spcAft>
              <a:defRPr/>
            </a:pPr>
            <a:r>
              <a:rPr lang="fr-FR" sz="2800" b="1" dirty="0">
                <a:solidFill>
                  <a:schemeClr val="bg1"/>
                </a:solidFill>
                <a:effectLst>
                  <a:outerShdw blurRad="38100" dist="38100" dir="2700000" algn="tl">
                    <a:srgbClr val="000000">
                      <a:alpha val="43137"/>
                    </a:srgbClr>
                  </a:outerShdw>
                </a:effectLst>
              </a:rPr>
              <a:t>OSFAC Support </a:t>
            </a:r>
          </a:p>
        </p:txBody>
      </p:sp>
      <p:sp>
        <p:nvSpPr>
          <p:cNvPr id="3" name="ZoneTexte 2"/>
          <p:cNvSpPr txBox="1"/>
          <p:nvPr/>
        </p:nvSpPr>
        <p:spPr>
          <a:xfrm>
            <a:off x="19050" y="5876925"/>
            <a:ext cx="8572411" cy="461665"/>
          </a:xfrm>
          <a:prstGeom prst="rect">
            <a:avLst/>
          </a:prstGeom>
          <a:noFill/>
        </p:spPr>
        <p:txBody>
          <a:bodyPr wrap="none">
            <a:spAutoFit/>
          </a:bodyPr>
          <a:lstStyle/>
          <a:p>
            <a:pPr fontAlgn="auto">
              <a:spcBef>
                <a:spcPts val="0"/>
              </a:spcBef>
              <a:spcAft>
                <a:spcPts val="0"/>
              </a:spcAft>
              <a:defRPr/>
            </a:pPr>
            <a:r>
              <a:rPr lang="fr-FR" sz="2400" b="1" dirty="0">
                <a:effectLst>
                  <a:outerShdw blurRad="38100" dist="38100" dir="2700000" algn="tl">
                    <a:srgbClr val="000000">
                      <a:alpha val="43137"/>
                    </a:srgbClr>
                  </a:outerShdw>
                </a:effectLst>
                <a:latin typeface="+mn-lt"/>
              </a:rPr>
              <a:t>Financial Support : </a:t>
            </a:r>
            <a:r>
              <a:rPr lang="fr-FR" sz="2400" b="1" dirty="0">
                <a:solidFill>
                  <a:srgbClr val="0070C0"/>
                </a:solidFill>
                <a:effectLst>
                  <a:outerShdw blurRad="38100" dist="38100" dir="2700000" algn="tl">
                    <a:srgbClr val="000000">
                      <a:alpha val="43137"/>
                    </a:srgbClr>
                  </a:outerShdw>
                </a:effectLst>
                <a:latin typeface="+mn-lt"/>
              </a:rPr>
              <a:t>USAID/CARPE, USFS, EU, FAO, World Bank, WRI</a:t>
            </a:r>
          </a:p>
        </p:txBody>
      </p:sp>
      <p:sp>
        <p:nvSpPr>
          <p:cNvPr id="4" name="ZoneTexte 3"/>
          <p:cNvSpPr txBox="1"/>
          <p:nvPr/>
        </p:nvSpPr>
        <p:spPr>
          <a:xfrm>
            <a:off x="3175" y="6334125"/>
            <a:ext cx="9140825" cy="523875"/>
          </a:xfrm>
          <a:prstGeom prst="rect">
            <a:avLst/>
          </a:prstGeom>
          <a:noFill/>
        </p:spPr>
        <p:txBody>
          <a:bodyPr wrap="none">
            <a:spAutoFit/>
          </a:bodyPr>
          <a:lstStyle/>
          <a:p>
            <a:pPr fontAlgn="auto">
              <a:spcBef>
                <a:spcPts val="0"/>
              </a:spcBef>
              <a:spcAft>
                <a:spcPts val="0"/>
              </a:spcAft>
              <a:defRPr/>
            </a:pPr>
            <a:r>
              <a:rPr lang="fr-FR" sz="2400" b="1" dirty="0" err="1">
                <a:effectLst>
                  <a:outerShdw blurRad="38100" dist="38100" dir="2700000" algn="tl">
                    <a:srgbClr val="000000">
                      <a:alpha val="43137"/>
                    </a:srgbClr>
                  </a:outerShdw>
                </a:effectLst>
                <a:latin typeface="+mn-lt"/>
              </a:rPr>
              <a:t>Technical</a:t>
            </a:r>
            <a:r>
              <a:rPr lang="fr-FR" sz="2400" b="1" dirty="0">
                <a:effectLst>
                  <a:outerShdw blurRad="38100" dist="38100" dir="2700000" algn="tl">
                    <a:srgbClr val="000000">
                      <a:alpha val="43137"/>
                    </a:srgbClr>
                  </a:outerShdw>
                </a:effectLst>
                <a:latin typeface="+mn-lt"/>
              </a:rPr>
              <a:t> Support </a:t>
            </a:r>
            <a:r>
              <a:rPr lang="fr-FR" sz="2800" b="1" dirty="0">
                <a:solidFill>
                  <a:srgbClr val="0070C0"/>
                </a:solidFill>
                <a:effectLst>
                  <a:outerShdw blurRad="38100" dist="38100" dir="2700000" algn="tl">
                    <a:srgbClr val="000000">
                      <a:alpha val="43137"/>
                    </a:srgbClr>
                  </a:outerShdw>
                </a:effectLst>
                <a:latin typeface="+mn-lt"/>
              </a:rPr>
              <a:t>: </a:t>
            </a:r>
            <a:r>
              <a:rPr lang="fr-FR" sz="2400" b="1" dirty="0">
                <a:solidFill>
                  <a:srgbClr val="0070C0"/>
                </a:solidFill>
                <a:effectLst>
                  <a:outerShdw blurRad="38100" dist="38100" dir="2700000" algn="tl">
                    <a:srgbClr val="000000">
                      <a:alpha val="43137"/>
                    </a:srgbClr>
                  </a:outerShdw>
                </a:effectLst>
                <a:latin typeface="+mn-lt"/>
              </a:rPr>
              <a:t>UMD, SDSU, NASA, GOFC-GOLD, START</a:t>
            </a:r>
          </a:p>
        </p:txBody>
      </p:sp>
      <p:sp>
        <p:nvSpPr>
          <p:cNvPr id="5" name="ZoneTexte 4"/>
          <p:cNvSpPr txBox="1"/>
          <p:nvPr/>
        </p:nvSpPr>
        <p:spPr>
          <a:xfrm>
            <a:off x="0" y="1717675"/>
            <a:ext cx="9144000" cy="3540125"/>
          </a:xfrm>
          <a:prstGeom prst="rect">
            <a:avLst/>
          </a:prstGeom>
          <a:noFill/>
        </p:spPr>
        <p:txBody>
          <a:bodyPr>
            <a:spAutoFit/>
          </a:bodyPr>
          <a:lstStyle/>
          <a:p>
            <a:pPr marL="514350" indent="-514350" fontAlgn="auto">
              <a:spcBef>
                <a:spcPts val="0"/>
              </a:spcBef>
              <a:spcAft>
                <a:spcPts val="0"/>
              </a:spcAft>
              <a:buFont typeface="+mj-lt"/>
              <a:buAutoNum type="arabicPeriod"/>
              <a:defRPr/>
            </a:pPr>
            <a:r>
              <a:rPr lang="en-US" sz="2800" b="1" dirty="0">
                <a:solidFill>
                  <a:srgbClr val="00B050"/>
                </a:solidFill>
                <a:effectLst>
                  <a:outerShdw blurRad="38100" dist="38100" dir="2700000" algn="tl">
                    <a:srgbClr val="000000">
                      <a:alpha val="43137"/>
                    </a:srgbClr>
                  </a:outerShdw>
                </a:effectLst>
                <a:latin typeface="+mn-lt"/>
              </a:rPr>
              <a:t>Free dissemination of satellite imagery in the countries of the Congo Basin</a:t>
            </a:r>
          </a:p>
          <a:p>
            <a:pPr marL="514350" indent="-514350" fontAlgn="auto">
              <a:spcBef>
                <a:spcPts val="0"/>
              </a:spcBef>
              <a:spcAft>
                <a:spcPts val="0"/>
              </a:spcAft>
              <a:buFont typeface="+mj-lt"/>
              <a:buAutoNum type="arabicPeriod"/>
              <a:defRPr/>
            </a:pPr>
            <a:endParaRPr lang="fr-FR" sz="2800" b="1" dirty="0">
              <a:solidFill>
                <a:srgbClr val="00B050"/>
              </a:solidFill>
              <a:effectLst>
                <a:outerShdw blurRad="38100" dist="38100" dir="2700000" algn="tl">
                  <a:srgbClr val="000000">
                    <a:alpha val="43137"/>
                  </a:srgbClr>
                </a:outerShdw>
              </a:effectLst>
              <a:latin typeface="+mn-lt"/>
            </a:endParaRPr>
          </a:p>
          <a:p>
            <a:pPr marL="514350" indent="-514350" fontAlgn="auto">
              <a:spcBef>
                <a:spcPts val="0"/>
              </a:spcBef>
              <a:spcAft>
                <a:spcPts val="0"/>
              </a:spcAft>
              <a:buFont typeface="+mj-lt"/>
              <a:buAutoNum type="arabicPeriod"/>
              <a:defRPr/>
            </a:pPr>
            <a:r>
              <a:rPr lang="en-US" sz="2800" b="1" dirty="0">
                <a:solidFill>
                  <a:srgbClr val="7030A0"/>
                </a:solidFill>
                <a:effectLst>
                  <a:outerShdw blurRad="38100" dist="38100" dir="2700000" algn="tl">
                    <a:srgbClr val="000000">
                      <a:alpha val="43137"/>
                    </a:srgbClr>
                  </a:outerShdw>
                </a:effectLst>
                <a:latin typeface="+mn-lt"/>
              </a:rPr>
              <a:t>Capacity Building in Remote Sensing (RS)</a:t>
            </a:r>
          </a:p>
          <a:p>
            <a:pPr marL="514350" indent="-514350" fontAlgn="auto">
              <a:spcBef>
                <a:spcPts val="0"/>
              </a:spcBef>
              <a:spcAft>
                <a:spcPts val="0"/>
              </a:spcAft>
              <a:defRPr/>
            </a:pPr>
            <a:r>
              <a:rPr lang="en-US" sz="2800" b="1" dirty="0">
                <a:solidFill>
                  <a:srgbClr val="7030A0"/>
                </a:solidFill>
                <a:effectLst>
                  <a:outerShdw blurRad="38100" dist="38100" dir="2700000" algn="tl">
                    <a:srgbClr val="000000">
                      <a:alpha val="43137"/>
                    </a:srgbClr>
                  </a:outerShdw>
                </a:effectLst>
                <a:latin typeface="+mn-lt"/>
              </a:rPr>
              <a:t>	and Geographic Information Systems (GIS)</a:t>
            </a:r>
          </a:p>
          <a:p>
            <a:pPr lvl="2" fontAlgn="auto">
              <a:spcBef>
                <a:spcPts val="0"/>
              </a:spcBef>
              <a:spcAft>
                <a:spcPts val="0"/>
              </a:spcAft>
              <a:defRPr/>
            </a:pPr>
            <a:endParaRPr lang="fr-FR" sz="2800" dirty="0">
              <a:latin typeface="+mn-lt"/>
            </a:endParaRPr>
          </a:p>
          <a:p>
            <a:pPr marL="514350" indent="-514350" fontAlgn="auto">
              <a:spcBef>
                <a:spcPts val="0"/>
              </a:spcBef>
              <a:spcAft>
                <a:spcPts val="0"/>
              </a:spcAft>
              <a:buFont typeface="+mj-lt"/>
              <a:buAutoNum type="arabicPeriod" startAt="3"/>
              <a:defRPr/>
            </a:pPr>
            <a:r>
              <a:rPr lang="en-US" sz="2800" b="1" dirty="0">
                <a:solidFill>
                  <a:srgbClr val="0070C0"/>
                </a:solidFill>
                <a:effectLst>
                  <a:outerShdw blurRad="38100" dist="38100" dir="2700000" algn="tl">
                    <a:srgbClr val="000000">
                      <a:alpha val="43137"/>
                    </a:srgbClr>
                  </a:outerShdw>
                </a:effectLst>
                <a:latin typeface="+mn-lt"/>
              </a:rPr>
              <a:t>Monitoring and Evaluation of forest cover loss and changes</a:t>
            </a:r>
            <a:endParaRPr lang="fr-FR" sz="2800" b="1" dirty="0">
              <a:solidFill>
                <a:srgbClr val="0070C0"/>
              </a:solidFill>
              <a:effectLst>
                <a:outerShdw blurRad="38100" dist="38100" dir="2700000" algn="tl">
                  <a:srgbClr val="000000">
                    <a:alpha val="43137"/>
                  </a:srgbClr>
                </a:outerShdw>
              </a:effectLst>
              <a:latin typeface="+mn-lt"/>
            </a:endParaRPr>
          </a:p>
        </p:txBody>
      </p:sp>
      <p:sp>
        <p:nvSpPr>
          <p:cNvPr id="6" name="ZoneTexte 5"/>
          <p:cNvSpPr txBox="1"/>
          <p:nvPr/>
        </p:nvSpPr>
        <p:spPr>
          <a:xfrm>
            <a:off x="0" y="0"/>
            <a:ext cx="9144000" cy="541338"/>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ct val="20000"/>
              </a:spcBef>
              <a:spcAft>
                <a:spcPts val="0"/>
              </a:spcAft>
              <a:defRPr/>
            </a:pPr>
            <a:r>
              <a:rPr lang="fr-FR" sz="4000" b="1" dirty="0" err="1">
                <a:solidFill>
                  <a:schemeClr val="bg1"/>
                </a:solidFill>
                <a:effectLst>
                  <a:outerShdw blurRad="38100" dist="38100" dir="2700000" algn="tl">
                    <a:srgbClr val="000000">
                      <a:alpha val="43137"/>
                    </a:srgbClr>
                  </a:outerShdw>
                </a:effectLst>
              </a:rPr>
              <a:t>Who</a:t>
            </a:r>
            <a:r>
              <a:rPr lang="fr-FR" sz="4000" b="1" dirty="0">
                <a:solidFill>
                  <a:schemeClr val="bg1"/>
                </a:solidFill>
                <a:effectLst>
                  <a:outerShdw blurRad="38100" dist="38100" dir="2700000" algn="tl">
                    <a:srgbClr val="000000">
                      <a:alpha val="43137"/>
                    </a:srgbClr>
                  </a:outerShdw>
                </a:effectLst>
              </a:rPr>
              <a:t> </a:t>
            </a:r>
            <a:r>
              <a:rPr lang="fr-FR" sz="4000" b="1" dirty="0" err="1">
                <a:solidFill>
                  <a:schemeClr val="bg1"/>
                </a:solidFill>
                <a:effectLst>
                  <a:outerShdw blurRad="38100" dist="38100" dir="2700000" algn="tl">
                    <a:srgbClr val="000000">
                      <a:alpha val="43137"/>
                    </a:srgbClr>
                  </a:outerShdw>
                </a:effectLst>
              </a:rPr>
              <a:t>is</a:t>
            </a:r>
            <a:r>
              <a:rPr lang="fr-FR" sz="4000" b="1" dirty="0">
                <a:solidFill>
                  <a:schemeClr val="bg1"/>
                </a:solidFill>
                <a:effectLst>
                  <a:outerShdw blurRad="38100" dist="38100" dir="2700000" algn="tl">
                    <a:srgbClr val="000000">
                      <a:alpha val="43137"/>
                    </a:srgbClr>
                  </a:outerShdw>
                </a:effectLst>
              </a:rPr>
              <a:t> OSFAC</a:t>
            </a:r>
          </a:p>
        </p:txBody>
      </p:sp>
      <p:sp>
        <p:nvSpPr>
          <p:cNvPr id="7" name="ZoneTexte 6"/>
          <p:cNvSpPr txBox="1"/>
          <p:nvPr/>
        </p:nvSpPr>
        <p:spPr>
          <a:xfrm>
            <a:off x="0" y="457200"/>
            <a:ext cx="9144000" cy="1077913"/>
          </a:xfrm>
          <a:prstGeom prst="rect">
            <a:avLst/>
          </a:prstGeom>
          <a:noFill/>
        </p:spPr>
        <p:txBody>
          <a:bodyPr>
            <a:spAutoFit/>
          </a:bodyPr>
          <a:lstStyle/>
          <a:p>
            <a:pP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latin typeface="+mn-lt"/>
              </a:rPr>
              <a:t>Founded in 2000, OSFAC is a representative of GOFC GOLD Network in Central Africa</a:t>
            </a:r>
            <a:endParaRPr lang="fr-FR" sz="3200" b="1" dirty="0">
              <a:solidFill>
                <a:srgbClr val="0070C0"/>
              </a:solidFill>
              <a:effectLst>
                <a:outerShdw blurRad="38100" dist="38100" dir="2700000" algn="tl">
                  <a:srgbClr val="000000">
                    <a:alpha val="43137"/>
                  </a:srgbClr>
                </a:outerShdw>
              </a:effectLst>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2" descr="C:\OSFAC\Formation GIS Labo\photos Formation\Photo formation Lushi\selection Lushi\P1000437.JPG"/>
          <p:cNvPicPr>
            <a:picLocks noChangeAspect="1" noChangeArrowheads="1"/>
          </p:cNvPicPr>
          <p:nvPr/>
        </p:nvPicPr>
        <p:blipFill>
          <a:blip r:embed="rId2" cstate="print"/>
          <a:srcRect/>
          <a:stretch>
            <a:fillRect/>
          </a:stretch>
        </p:blipFill>
        <p:spPr bwMode="auto">
          <a:xfrm>
            <a:off x="50800" y="38100"/>
            <a:ext cx="4445000" cy="3348038"/>
          </a:xfrm>
          <a:prstGeom prst="rect">
            <a:avLst/>
          </a:prstGeom>
          <a:noFill/>
          <a:ln w="9525">
            <a:noFill/>
            <a:miter lim="800000"/>
            <a:headEnd/>
            <a:tailEnd/>
          </a:ln>
        </p:spPr>
      </p:pic>
      <p:pic>
        <p:nvPicPr>
          <p:cNvPr id="40963" name="Image 5" descr="C:\OSFAC\Formation GIS Labo\photos Formation\Photo formation Lushi\selection Lushi\P1000427.JPG"/>
          <p:cNvPicPr>
            <a:picLocks noChangeAspect="1" noChangeArrowheads="1"/>
          </p:cNvPicPr>
          <p:nvPr/>
        </p:nvPicPr>
        <p:blipFill>
          <a:blip r:embed="rId3" cstate="print"/>
          <a:srcRect/>
          <a:stretch>
            <a:fillRect/>
          </a:stretch>
        </p:blipFill>
        <p:spPr bwMode="auto">
          <a:xfrm>
            <a:off x="4648200" y="36513"/>
            <a:ext cx="4454525" cy="3349625"/>
          </a:xfrm>
          <a:prstGeom prst="rect">
            <a:avLst/>
          </a:prstGeom>
          <a:noFill/>
          <a:ln w="9525">
            <a:noFill/>
            <a:miter lim="800000"/>
            <a:headEnd/>
            <a:tailEnd/>
          </a:ln>
        </p:spPr>
      </p:pic>
      <p:pic>
        <p:nvPicPr>
          <p:cNvPr id="40964" name="Picture 5" descr="C:\OSFAC\Formation GIS Labo\photos Formation\Formation WWF Boma\SAM_0508.JPG"/>
          <p:cNvPicPr>
            <a:picLocks noChangeAspect="1" noChangeArrowheads="1"/>
          </p:cNvPicPr>
          <p:nvPr/>
        </p:nvPicPr>
        <p:blipFill>
          <a:blip r:embed="rId4" cstate="print"/>
          <a:srcRect/>
          <a:stretch>
            <a:fillRect/>
          </a:stretch>
        </p:blipFill>
        <p:spPr bwMode="auto">
          <a:xfrm>
            <a:off x="4640263" y="3519488"/>
            <a:ext cx="4462462" cy="3338512"/>
          </a:xfrm>
          <a:prstGeom prst="rect">
            <a:avLst/>
          </a:prstGeom>
          <a:noFill/>
          <a:ln w="9525">
            <a:noFill/>
            <a:miter lim="800000"/>
            <a:headEnd/>
            <a:tailEnd/>
          </a:ln>
        </p:spPr>
      </p:pic>
      <p:pic>
        <p:nvPicPr>
          <p:cNvPr id="40965" name="Picture 22" descr="20141121_171130"/>
          <p:cNvPicPr>
            <a:picLocks noChangeAspect="1" noChangeArrowheads="1"/>
          </p:cNvPicPr>
          <p:nvPr/>
        </p:nvPicPr>
        <p:blipFill>
          <a:blip r:embed="rId5" cstate="print"/>
          <a:srcRect/>
          <a:stretch>
            <a:fillRect/>
          </a:stretch>
        </p:blipFill>
        <p:spPr bwMode="auto">
          <a:xfrm>
            <a:off x="19050" y="3519488"/>
            <a:ext cx="4476750" cy="333851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p:cNvPicPr>
            <a:picLocks noChangeAspect="1" noChangeArrowheads="1"/>
          </p:cNvPicPr>
          <p:nvPr/>
        </p:nvPicPr>
        <p:blipFill>
          <a:blip r:embed="rId2" cstate="print"/>
          <a:srcRect/>
          <a:stretch>
            <a:fillRect/>
          </a:stretch>
        </p:blipFill>
        <p:spPr bwMode="auto">
          <a:xfrm>
            <a:off x="533400" y="990600"/>
            <a:ext cx="8153400" cy="5603875"/>
          </a:xfrm>
          <a:prstGeom prst="rect">
            <a:avLst/>
          </a:prstGeom>
          <a:noFill/>
          <a:ln w="9525">
            <a:noFill/>
            <a:miter lim="800000"/>
            <a:headEnd/>
            <a:tailEnd/>
          </a:ln>
        </p:spPr>
      </p:pic>
      <p:sp>
        <p:nvSpPr>
          <p:cNvPr id="3" name="TextBox 5"/>
          <p:cNvSpPr txBox="1"/>
          <p:nvPr/>
        </p:nvSpPr>
        <p:spPr>
          <a:xfrm>
            <a:off x="0" y="76200"/>
            <a:ext cx="8991600" cy="646331"/>
          </a:xfrm>
          <a:prstGeom prst="rect">
            <a:avLst/>
          </a:prstGeom>
          <a:noFill/>
        </p:spPr>
        <p:txBody>
          <a:bodyPr>
            <a:spAutoFit/>
          </a:bodyPr>
          <a:lstStyle/>
          <a:p>
            <a:pPr algn="ctr">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Remote-Sensing Training : Satellite data forest monitoring, classification, statistics analysis Trainers OSFAC (</a:t>
            </a:r>
            <a:r>
              <a:rPr lang="en-US"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Brazzavile</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2015)</a:t>
            </a:r>
          </a:p>
        </p:txBody>
      </p:sp>
    </p:spTree>
    <p:extLst>
      <p:ext uri="{BB962C8B-B14F-4D97-AF65-F5344CB8AC3E}">
        <p14:creationId xmlns:p14="http://schemas.microsoft.com/office/powerpoint/2010/main" val="263833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76200"/>
            <a:ext cx="8839200" cy="1107996"/>
          </a:xfrm>
          <a:prstGeom prst="rect">
            <a:avLst/>
          </a:prstGeom>
          <a:noFill/>
        </p:spPr>
        <p:txBody>
          <a:bodyPr>
            <a:spAutoFit/>
          </a:bodyPr>
          <a:lstStyle/>
          <a:p>
            <a:pPr>
              <a:defRPr/>
            </a:pP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UMD Training: </a:t>
            </a:r>
            <a:r>
              <a:rPr lang="en-US" sz="2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Realisation</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of Republic of Congo (</a:t>
            </a:r>
            <a:r>
              <a:rPr lang="en-US" sz="2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RoC</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forest cover , loss from 2000-2014  (UMD, Maryland, September 2015)</a:t>
            </a:r>
          </a:p>
          <a:p>
            <a:pPr>
              <a:defRPr/>
            </a:pP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26979" name="Picture 2"/>
          <p:cNvPicPr>
            <a:picLocks noChangeAspect="1" noChangeArrowheads="1"/>
          </p:cNvPicPr>
          <p:nvPr/>
        </p:nvPicPr>
        <p:blipFill>
          <a:blip r:embed="rId2" cstate="print"/>
          <a:srcRect/>
          <a:stretch>
            <a:fillRect/>
          </a:stretch>
        </p:blipFill>
        <p:spPr bwMode="auto">
          <a:xfrm>
            <a:off x="533400" y="1066800"/>
            <a:ext cx="8001000" cy="5602288"/>
          </a:xfrm>
          <a:prstGeom prst="rect">
            <a:avLst/>
          </a:prstGeom>
          <a:noFill/>
          <a:ln w="9525">
            <a:noFill/>
            <a:miter lim="800000"/>
            <a:headEnd/>
            <a:tailEnd/>
          </a:ln>
        </p:spPr>
      </p:pic>
    </p:spTree>
    <p:extLst>
      <p:ext uri="{BB962C8B-B14F-4D97-AF65-F5344CB8AC3E}">
        <p14:creationId xmlns:p14="http://schemas.microsoft.com/office/powerpoint/2010/main" val="1928046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2057400" y="2667000"/>
            <a:ext cx="7239000" cy="1143000"/>
          </a:xfrm>
        </p:spPr>
        <p:txBody>
          <a:bodyPr rtlCol="0">
            <a:noAutofit/>
          </a:bodyPr>
          <a:lstStyle/>
          <a:p>
            <a:pPr>
              <a:defRPr/>
            </a:pPr>
            <a:r>
              <a:rPr lang="en-US" altLang="en-US" sz="2900" b="1" dirty="0">
                <a:solidFill>
                  <a:schemeClr val="accent5">
                    <a:lumMod val="75000"/>
                  </a:schemeClr>
                </a:solidFill>
                <a:effectLst>
                  <a:outerShdw blurRad="38100" dist="38100" dir="2700000" algn="tl">
                    <a:srgbClr val="000000">
                      <a:alpha val="43137"/>
                    </a:srgbClr>
                  </a:outerShdw>
                </a:effectLst>
                <a:latin typeface="Arial" charset="0"/>
              </a:rPr>
              <a:t>Regional monitoring of forest cover, forest change and carbon stocks using satellite data</a:t>
            </a:r>
          </a:p>
        </p:txBody>
      </p:sp>
      <p:sp>
        <p:nvSpPr>
          <p:cNvPr id="43011" name="Titre 1"/>
          <p:cNvSpPr txBox="1">
            <a:spLocks/>
          </p:cNvSpPr>
          <p:nvPr/>
        </p:nvSpPr>
        <p:spPr bwMode="auto">
          <a:xfrm>
            <a:off x="-76200" y="2819400"/>
            <a:ext cx="2438400" cy="762000"/>
          </a:xfrm>
          <a:prstGeom prst="rect">
            <a:avLst/>
          </a:prstGeom>
          <a:noFill/>
          <a:ln w="9525">
            <a:noFill/>
            <a:miter lim="800000"/>
            <a:headEnd/>
            <a:tailEnd/>
          </a:ln>
        </p:spPr>
        <p:txBody>
          <a:bodyPr anchor="ctr"/>
          <a:lstStyle/>
          <a:p>
            <a:pPr algn="ctr" eaLnBrk="0" hangingPunct="0"/>
            <a:r>
              <a:rPr lang="en-US" sz="3000" b="1">
                <a:solidFill>
                  <a:srgbClr val="00B050"/>
                </a:solidFill>
                <a:latin typeface="Arial Black" pitchFamily="34" charset="0"/>
                <a:ea typeface="MS PGothic" pitchFamily="34" charset="-128"/>
                <a:cs typeface="Arial" charset="0"/>
              </a:rPr>
              <a:t>Task 3 :</a:t>
            </a:r>
            <a:endParaRPr lang="fr-FR" sz="3000" b="1">
              <a:solidFill>
                <a:srgbClr val="00B050"/>
              </a:solidFill>
              <a:latin typeface="Arial Black" pitchFamily="34" charset="0"/>
              <a:ea typeface="MS PGothic" pitchFamily="34" charset="-128"/>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cstate="print"/>
          <a:srcRect/>
          <a:stretch>
            <a:fillRect/>
          </a:stretch>
        </p:blipFill>
        <p:spPr bwMode="auto">
          <a:xfrm>
            <a:off x="533400" y="2133600"/>
            <a:ext cx="2214563" cy="2833688"/>
          </a:xfrm>
          <a:prstGeom prst="rect">
            <a:avLst/>
          </a:prstGeom>
          <a:noFill/>
          <a:ln w="9525">
            <a:noFill/>
            <a:miter lim="800000"/>
            <a:headEnd/>
            <a:tailEnd/>
          </a:ln>
        </p:spPr>
      </p:pic>
      <p:sp>
        <p:nvSpPr>
          <p:cNvPr id="2" name="Espace réservé du contenu 2"/>
          <p:cNvSpPr>
            <a:spLocks noGrp="1"/>
          </p:cNvSpPr>
          <p:nvPr>
            <p:ph idx="1"/>
          </p:nvPr>
        </p:nvSpPr>
        <p:spPr>
          <a:xfrm>
            <a:off x="457200" y="762000"/>
            <a:ext cx="8229600" cy="1501775"/>
          </a:xfrm>
        </p:spPr>
        <p:txBody>
          <a:bodyPr/>
          <a:lstStyle/>
          <a:p>
            <a:pPr eaLnBrk="1" hangingPunct="1">
              <a:defRPr/>
            </a:pPr>
            <a:endParaRPr lang="en-US" dirty="0"/>
          </a:p>
          <a:p>
            <a:pPr marL="0" indent="0" eaLnBrk="1" hangingPunct="1">
              <a:buFont typeface="Arial" charset="0"/>
              <a:buNone/>
              <a:defRPr/>
            </a:pPr>
            <a:r>
              <a:rPr lang="en-US" dirty="0"/>
              <a:t>Mapping the extent of forest cover and change in the countries of the Congo Basin</a:t>
            </a:r>
          </a:p>
          <a:p>
            <a:pPr eaLnBrk="1" hangingPunct="1">
              <a:buFont typeface="Wingdings" pitchFamily="2" charset="2"/>
              <a:buChar char="ü"/>
              <a:defRPr/>
            </a:pPr>
            <a:endParaRPr lang="en-US" dirty="0">
              <a:solidFill>
                <a:schemeClr val="accent2"/>
              </a:solidFill>
            </a:endParaRPr>
          </a:p>
          <a:p>
            <a:pPr marL="0" indent="0" eaLnBrk="1" hangingPunct="1">
              <a:buFont typeface="Arial" charset="0"/>
              <a:buNone/>
              <a:defRPr/>
            </a:pPr>
            <a:endParaRPr lang="en-US" dirty="0"/>
          </a:p>
          <a:p>
            <a:pPr eaLnBrk="1" hangingPunct="1">
              <a:buFont typeface="Arial" charset="0"/>
              <a:buNone/>
              <a:defRPr/>
            </a:pPr>
            <a:endParaRPr lang="en-US" dirty="0">
              <a:solidFill>
                <a:schemeClr val="accent2"/>
              </a:solidFill>
            </a:endParaRPr>
          </a:p>
        </p:txBody>
      </p:sp>
      <p:sp>
        <p:nvSpPr>
          <p:cNvPr id="12" name="ZoneTexte 11"/>
          <p:cNvSpPr txBox="1"/>
          <p:nvPr/>
        </p:nvSpPr>
        <p:spPr>
          <a:xfrm>
            <a:off x="0" y="0"/>
            <a:ext cx="9144000" cy="1295400"/>
          </a:xfrm>
          <a:prstGeom prst="rect">
            <a:avLst/>
          </a:prstGeom>
        </p:spPr>
        <p:style>
          <a:lnRef idx="1">
            <a:schemeClr val="accent6"/>
          </a:lnRef>
          <a:fillRef idx="2">
            <a:schemeClr val="accent6"/>
          </a:fillRef>
          <a:effectRef idx="1">
            <a:schemeClr val="accent6"/>
          </a:effectRef>
          <a:fontRef idx="minor">
            <a:schemeClr val="dk1"/>
          </a:fontRef>
        </p:style>
        <p:txBody>
          <a:bodyPr anchor="ctr">
            <a:normAutofit/>
          </a:bodyPr>
          <a:lstStyle/>
          <a:p>
            <a:pPr algn="ctr" fontAlgn="auto">
              <a:lnSpc>
                <a:spcPct val="80000"/>
              </a:lnSpc>
              <a:spcBef>
                <a:spcPct val="20000"/>
              </a:spcBef>
              <a:spcAft>
                <a:spcPts val="0"/>
              </a:spcAft>
              <a:defRPr/>
            </a:pPr>
            <a:r>
              <a:rPr lang="fr-FR" sz="3400" b="1" dirty="0">
                <a:solidFill>
                  <a:srgbClr val="FF0000"/>
                </a:solidFill>
                <a:effectLst>
                  <a:outerShdw blurRad="38100" dist="38100" dir="2700000" algn="tl">
                    <a:srgbClr val="000000">
                      <a:alpha val="43137"/>
                    </a:srgbClr>
                  </a:outerShdw>
                </a:effectLst>
              </a:rPr>
              <a:t>FACET: </a:t>
            </a:r>
            <a:r>
              <a:rPr lang="en-US" sz="3600" dirty="0"/>
              <a:t>Monitoring the forests of Central Africa using remotely sensed data sets</a:t>
            </a:r>
            <a:r>
              <a:rPr lang="fr-FR" sz="3400" b="1" dirty="0">
                <a:solidFill>
                  <a:srgbClr val="FF0000"/>
                </a:solidFill>
                <a:effectLst>
                  <a:outerShdw blurRad="38100" dist="38100" dir="2700000" algn="tl">
                    <a:srgbClr val="000000">
                      <a:alpha val="43137"/>
                    </a:srgbClr>
                  </a:outerShdw>
                </a:effectLst>
              </a:rPr>
              <a:t> </a:t>
            </a:r>
          </a:p>
        </p:txBody>
      </p:sp>
      <p:pic>
        <p:nvPicPr>
          <p:cNvPr id="45061" name="Picture 3"/>
          <p:cNvPicPr>
            <a:picLocks noChangeAspect="1"/>
          </p:cNvPicPr>
          <p:nvPr/>
        </p:nvPicPr>
        <p:blipFill>
          <a:blip r:embed="rId3" cstate="print"/>
          <a:srcRect/>
          <a:stretch>
            <a:fillRect/>
          </a:stretch>
        </p:blipFill>
        <p:spPr bwMode="auto">
          <a:xfrm>
            <a:off x="6324600" y="2133600"/>
            <a:ext cx="2182813" cy="2833688"/>
          </a:xfrm>
          <a:prstGeom prst="rect">
            <a:avLst/>
          </a:prstGeom>
          <a:noFill/>
          <a:ln w="9525">
            <a:noFill/>
            <a:miter lim="800000"/>
            <a:headEnd/>
            <a:tailEnd/>
          </a:ln>
        </p:spPr>
      </p:pic>
      <p:pic>
        <p:nvPicPr>
          <p:cNvPr id="45062" name="Picture 2"/>
          <p:cNvPicPr>
            <a:picLocks noChangeAspect="1"/>
          </p:cNvPicPr>
          <p:nvPr/>
        </p:nvPicPr>
        <p:blipFill>
          <a:blip r:embed="rId4" cstate="print"/>
          <a:srcRect/>
          <a:stretch>
            <a:fillRect/>
          </a:stretch>
        </p:blipFill>
        <p:spPr bwMode="auto">
          <a:xfrm>
            <a:off x="3435350" y="2133600"/>
            <a:ext cx="2201863" cy="2833688"/>
          </a:xfrm>
          <a:prstGeom prst="rect">
            <a:avLst/>
          </a:prstGeom>
          <a:noFill/>
          <a:ln w="9525">
            <a:noFill/>
            <a:miter lim="800000"/>
            <a:headEnd/>
            <a:tailEnd/>
          </a:ln>
        </p:spPr>
      </p:pic>
      <p:sp>
        <p:nvSpPr>
          <p:cNvPr id="45063" name="TextBox 6"/>
          <p:cNvSpPr txBox="1">
            <a:spLocks noChangeArrowheads="1"/>
          </p:cNvSpPr>
          <p:nvPr/>
        </p:nvSpPr>
        <p:spPr bwMode="auto">
          <a:xfrm>
            <a:off x="1219200" y="5029200"/>
            <a:ext cx="877888" cy="368300"/>
          </a:xfrm>
          <a:prstGeom prst="rect">
            <a:avLst/>
          </a:prstGeom>
          <a:noFill/>
          <a:ln w="9525">
            <a:noFill/>
            <a:miter lim="800000"/>
            <a:headEnd/>
            <a:tailEnd/>
          </a:ln>
        </p:spPr>
        <p:txBody>
          <a:bodyPr wrap="none">
            <a:spAutoFit/>
          </a:bodyPr>
          <a:lstStyle/>
          <a:p>
            <a:r>
              <a:rPr lang="en-US" dirty="0"/>
              <a:t>Gabon</a:t>
            </a:r>
          </a:p>
        </p:txBody>
      </p:sp>
      <p:sp>
        <p:nvSpPr>
          <p:cNvPr id="45064" name="TextBox 10"/>
          <p:cNvSpPr txBox="1">
            <a:spLocks noChangeArrowheads="1"/>
          </p:cNvSpPr>
          <p:nvPr/>
        </p:nvSpPr>
        <p:spPr bwMode="auto">
          <a:xfrm>
            <a:off x="3505200" y="5029200"/>
            <a:ext cx="2082800" cy="368300"/>
          </a:xfrm>
          <a:prstGeom prst="rect">
            <a:avLst/>
          </a:prstGeom>
          <a:noFill/>
          <a:ln w="9525">
            <a:noFill/>
            <a:miter lim="800000"/>
            <a:headEnd/>
            <a:tailEnd/>
          </a:ln>
        </p:spPr>
        <p:txBody>
          <a:bodyPr wrap="none">
            <a:spAutoFit/>
          </a:bodyPr>
          <a:lstStyle/>
          <a:p>
            <a:r>
              <a:rPr lang="en-US"/>
              <a:t>Republic of Congo</a:t>
            </a:r>
          </a:p>
        </p:txBody>
      </p:sp>
      <p:sp>
        <p:nvSpPr>
          <p:cNvPr id="45065" name="TextBox 12"/>
          <p:cNvSpPr txBox="1">
            <a:spLocks noChangeArrowheads="1"/>
          </p:cNvSpPr>
          <p:nvPr/>
        </p:nvSpPr>
        <p:spPr bwMode="auto">
          <a:xfrm>
            <a:off x="5867400" y="5029200"/>
            <a:ext cx="2971800" cy="646113"/>
          </a:xfrm>
          <a:prstGeom prst="rect">
            <a:avLst/>
          </a:prstGeom>
          <a:noFill/>
          <a:ln w="9525">
            <a:noFill/>
            <a:miter lim="800000"/>
            <a:headEnd/>
            <a:tailEnd/>
          </a:ln>
        </p:spPr>
        <p:txBody>
          <a:bodyPr>
            <a:spAutoFit/>
          </a:bodyPr>
          <a:lstStyle/>
          <a:p>
            <a:pPr algn="ctr"/>
            <a:r>
              <a:rPr lang="en-US"/>
              <a:t>Democratic Republic of Congo</a:t>
            </a:r>
          </a:p>
        </p:txBody>
      </p:sp>
      <p:sp>
        <p:nvSpPr>
          <p:cNvPr id="3" name="Rectangle 2">
            <a:extLst>
              <a:ext uri="{FF2B5EF4-FFF2-40B4-BE49-F238E27FC236}">
                <a16:creationId xmlns:a16="http://schemas.microsoft.com/office/drawing/2014/main" id="{DB74EFA1-AE1D-4320-9BE4-000D72CE5943}"/>
              </a:ext>
            </a:extLst>
          </p:cNvPr>
          <p:cNvSpPr/>
          <p:nvPr/>
        </p:nvSpPr>
        <p:spPr>
          <a:xfrm>
            <a:off x="685800" y="5638800"/>
            <a:ext cx="8382000" cy="1200329"/>
          </a:xfrm>
          <a:prstGeom prst="rect">
            <a:avLst/>
          </a:prstGeom>
        </p:spPr>
        <p:txBody>
          <a:bodyPr wrap="square">
            <a:spAutoFit/>
          </a:bodyPr>
          <a:lstStyle/>
          <a:p>
            <a:pPr>
              <a:buFont typeface="Wingdings" panose="05000000000000000000" pitchFamily="2" charset="2"/>
              <a:buChar char="v"/>
              <a:defRPr/>
            </a:pPr>
            <a:r>
              <a:rPr lang="fr-FR" dirty="0">
                <a:solidFill>
                  <a:srgbClr val="C00000"/>
                </a:solidFill>
              </a:rPr>
              <a:t> National </a:t>
            </a:r>
            <a:r>
              <a:rPr lang="fr-FR" dirty="0" err="1">
                <a:solidFill>
                  <a:srgbClr val="C00000"/>
                </a:solidFill>
              </a:rPr>
              <a:t>scale</a:t>
            </a:r>
            <a:r>
              <a:rPr lang="fr-FR" dirty="0">
                <a:solidFill>
                  <a:srgbClr val="C00000"/>
                </a:solidFill>
              </a:rPr>
              <a:t> </a:t>
            </a:r>
            <a:r>
              <a:rPr lang="fr-FR" dirty="0" err="1">
                <a:solidFill>
                  <a:srgbClr val="C00000"/>
                </a:solidFill>
              </a:rPr>
              <a:t>maps</a:t>
            </a:r>
            <a:r>
              <a:rPr lang="fr-FR" dirty="0">
                <a:solidFill>
                  <a:srgbClr val="C00000"/>
                </a:solidFill>
              </a:rPr>
              <a:t> of </a:t>
            </a:r>
            <a:r>
              <a:rPr lang="fr-FR" dirty="0" err="1">
                <a:solidFill>
                  <a:srgbClr val="C00000"/>
                </a:solidFill>
              </a:rPr>
              <a:t>forest</a:t>
            </a:r>
            <a:r>
              <a:rPr lang="fr-FR" dirty="0">
                <a:solidFill>
                  <a:srgbClr val="C00000"/>
                </a:solidFill>
              </a:rPr>
              <a:t> cover type, </a:t>
            </a:r>
            <a:r>
              <a:rPr lang="fr-FR" dirty="0" err="1">
                <a:solidFill>
                  <a:srgbClr val="C00000"/>
                </a:solidFill>
              </a:rPr>
              <a:t>extent</a:t>
            </a:r>
            <a:r>
              <a:rPr lang="fr-FR" dirty="0">
                <a:solidFill>
                  <a:srgbClr val="C00000"/>
                </a:solidFill>
              </a:rPr>
              <a:t> and change</a:t>
            </a:r>
          </a:p>
          <a:p>
            <a:pPr>
              <a:buFont typeface="Wingdings" panose="05000000000000000000" pitchFamily="2" charset="2"/>
              <a:buChar char="v"/>
              <a:defRPr/>
            </a:pPr>
            <a:endParaRPr lang="fr-FR" dirty="0">
              <a:solidFill>
                <a:srgbClr val="C00000"/>
              </a:solidFill>
            </a:endParaRPr>
          </a:p>
          <a:p>
            <a:pPr>
              <a:buFont typeface="Wingdings" panose="05000000000000000000" pitchFamily="2" charset="2"/>
              <a:buChar char="v"/>
              <a:defRPr/>
            </a:pPr>
            <a:r>
              <a:rPr lang="fr-FR" dirty="0">
                <a:solidFill>
                  <a:srgbClr val="C00000"/>
                </a:solidFill>
              </a:rPr>
              <a:t> Data sets are </a:t>
            </a:r>
            <a:r>
              <a:rPr lang="fr-FR" dirty="0" err="1">
                <a:solidFill>
                  <a:srgbClr val="C00000"/>
                </a:solidFill>
              </a:rPr>
              <a:t>packaged</a:t>
            </a:r>
            <a:r>
              <a:rPr lang="fr-FR" dirty="0">
                <a:solidFill>
                  <a:srgbClr val="C00000"/>
                </a:solidFill>
              </a:rPr>
              <a:t> </a:t>
            </a:r>
            <a:r>
              <a:rPr lang="fr-FR" dirty="0" err="1">
                <a:solidFill>
                  <a:srgbClr val="C00000"/>
                </a:solidFill>
              </a:rPr>
              <a:t>into</a:t>
            </a:r>
            <a:r>
              <a:rPr lang="fr-FR" dirty="0">
                <a:solidFill>
                  <a:srgbClr val="C00000"/>
                </a:solidFill>
              </a:rPr>
              <a:t> </a:t>
            </a:r>
            <a:r>
              <a:rPr lang="fr-FR" dirty="0" err="1">
                <a:solidFill>
                  <a:srgbClr val="C00000"/>
                </a:solidFill>
              </a:rPr>
              <a:t>atlases</a:t>
            </a:r>
            <a:r>
              <a:rPr lang="fr-FR" dirty="0">
                <a:solidFill>
                  <a:srgbClr val="C00000"/>
                </a:solidFill>
              </a:rPr>
              <a:t> and made </a:t>
            </a:r>
            <a:r>
              <a:rPr lang="fr-FR" dirty="0" err="1">
                <a:solidFill>
                  <a:srgbClr val="C00000"/>
                </a:solidFill>
              </a:rPr>
              <a:t>available</a:t>
            </a:r>
            <a:r>
              <a:rPr lang="fr-FR" dirty="0">
                <a:solidFill>
                  <a:srgbClr val="C00000"/>
                </a:solidFill>
              </a:rPr>
              <a:t> </a:t>
            </a:r>
            <a:r>
              <a:rPr lang="fr-FR" dirty="0" err="1">
                <a:solidFill>
                  <a:srgbClr val="C00000"/>
                </a:solidFill>
              </a:rPr>
              <a:t>through</a:t>
            </a:r>
            <a:r>
              <a:rPr lang="fr-FR" dirty="0">
                <a:solidFill>
                  <a:srgbClr val="C00000"/>
                </a:solidFill>
              </a:rPr>
              <a:t> </a:t>
            </a:r>
            <a:r>
              <a:rPr lang="fr-FR" dirty="0" err="1">
                <a:solidFill>
                  <a:srgbClr val="C00000"/>
                </a:solidFill>
              </a:rPr>
              <a:t>our</a:t>
            </a:r>
            <a:r>
              <a:rPr lang="fr-FR" dirty="0">
                <a:solidFill>
                  <a:srgbClr val="C00000"/>
                </a:solidFill>
              </a:rPr>
              <a:t> </a:t>
            </a:r>
            <a:r>
              <a:rPr lang="fr-FR" dirty="0" err="1">
                <a:solidFill>
                  <a:srgbClr val="C00000"/>
                </a:solidFill>
              </a:rPr>
              <a:t>website</a:t>
            </a:r>
            <a:r>
              <a:rPr lang="fr-FR" dirty="0">
                <a:solidFill>
                  <a:srgbClr val="C00000"/>
                </a:solidFill>
              </a:rPr>
              <a:t> to </a:t>
            </a:r>
            <a:r>
              <a:rPr lang="fr-FR" dirty="0" err="1">
                <a:solidFill>
                  <a:srgbClr val="C00000"/>
                </a:solidFill>
              </a:rPr>
              <a:t>facilitate</a:t>
            </a:r>
            <a:r>
              <a:rPr lang="fr-FR" dirty="0">
                <a:solidFill>
                  <a:srgbClr val="C00000"/>
                </a:solidFill>
              </a:rPr>
              <a:t> </a:t>
            </a:r>
            <a:r>
              <a:rPr lang="fr-FR" dirty="0" err="1">
                <a:solidFill>
                  <a:srgbClr val="C00000"/>
                </a:solidFill>
              </a:rPr>
              <a:t>access</a:t>
            </a:r>
            <a:r>
              <a:rPr lang="fr-FR" dirty="0">
                <a:solidFill>
                  <a:srgbClr val="C00000"/>
                </a:solidFill>
              </a:rPr>
              <a:t> to a </a:t>
            </a:r>
            <a:r>
              <a:rPr lang="fr-FR" dirty="0" err="1">
                <a:solidFill>
                  <a:srgbClr val="C00000"/>
                </a:solidFill>
              </a:rPr>
              <a:t>broad</a:t>
            </a:r>
            <a:r>
              <a:rPr lang="fr-FR" dirty="0">
                <a:solidFill>
                  <a:srgbClr val="C00000"/>
                </a:solidFill>
              </a:rPr>
              <a:t> range of </a:t>
            </a:r>
            <a:r>
              <a:rPr lang="fr-FR" dirty="0" err="1">
                <a:solidFill>
                  <a:srgbClr val="C00000"/>
                </a:solidFill>
              </a:rPr>
              <a:t>users</a:t>
            </a:r>
            <a:endParaRPr lang="fr-FR" dirty="0">
              <a:solidFill>
                <a:srgbClr val="C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2782948-4DBE-204D-AB9E-B65E067054AE}" type="slidenum">
              <a:rPr lang="en-US" smtClean="0"/>
              <a:pPr/>
              <a:t>25</a:t>
            </a:fld>
            <a:endParaRPr lang="en-US"/>
          </a:p>
        </p:txBody>
      </p:sp>
      <p:sp>
        <p:nvSpPr>
          <p:cNvPr id="3" name="Rectangle 2"/>
          <p:cNvSpPr/>
          <p:nvPr/>
        </p:nvSpPr>
        <p:spPr>
          <a:xfrm>
            <a:off x="38099" y="448420"/>
            <a:ext cx="9134475" cy="4832092"/>
          </a:xfrm>
          <a:prstGeom prst="rect">
            <a:avLst/>
          </a:prstGeom>
        </p:spPr>
        <p:txBody>
          <a:bodyPr wrap="square">
            <a:spAutoFit/>
          </a:bodyPr>
          <a:lstStyle/>
          <a:p>
            <a:pPr marL="285750" indent="-285750">
              <a:buFont typeface="Arial" panose="020B0604020202020204" pitchFamily="34" charset="0"/>
              <a:buChar char="•"/>
            </a:pPr>
            <a:r>
              <a:rPr lang="en-US" sz="2200" dirty="0"/>
              <a:t>Work  in partnership with the USGS, Silva Carbon Program, and USFS to support its REDD Technical Secretariat in the development of the REDD + National Strategy.</a:t>
            </a:r>
          </a:p>
          <a:p>
            <a:pPr marL="285750" indent="-285750"/>
            <a:endParaRPr lang="fr-FR" sz="2200" dirty="0"/>
          </a:p>
          <a:p>
            <a:pPr marL="285750" indent="-285750" algn="just">
              <a:buFont typeface="Arial" panose="020B0604020202020204" pitchFamily="34" charset="0"/>
              <a:buChar char="•"/>
            </a:pPr>
            <a:r>
              <a:rPr lang="en-US" sz="2200" dirty="0"/>
              <a:t>Within the framework of the SNSF, the Forest Reference Level (FRL) is crucial and takes into account forest loss rates (deforestation and degradation). Forest cover loss detection involves the identification of forest cover and changes in line with the definition of "forest" adopted in the REDD + context in Cameroon.</a:t>
            </a:r>
          </a:p>
          <a:p>
            <a:pPr marL="285750" indent="-285750" algn="just"/>
            <a:endParaRPr lang="en-US" sz="2200" dirty="0"/>
          </a:p>
          <a:p>
            <a:pPr marL="285750" indent="-285750">
              <a:buFont typeface="Arial" panose="020B0604020202020204" pitchFamily="34" charset="0"/>
              <a:buChar char="•"/>
            </a:pPr>
            <a:r>
              <a:rPr lang="en-US" sz="2200" dirty="0"/>
              <a:t>Use the Wall-to-Wall supervised hierarchical classification method "Tree Decision“ developed by the University of Maryland (UMD) in collaboration with OSFAC for forest monitoring and loss (period 2000-2015).</a:t>
            </a:r>
          </a:p>
          <a:p>
            <a:endParaRPr lang="fr-FR" sz="2200" dirty="0"/>
          </a:p>
        </p:txBody>
      </p:sp>
      <p:sp>
        <p:nvSpPr>
          <p:cNvPr id="4" name="Rectangle 3"/>
          <p:cNvSpPr/>
          <p:nvPr/>
        </p:nvSpPr>
        <p:spPr>
          <a:xfrm>
            <a:off x="0" y="19735"/>
            <a:ext cx="8991600" cy="400110"/>
          </a:xfrm>
          <a:prstGeom prst="rect">
            <a:avLst/>
          </a:prstGeom>
        </p:spPr>
        <p:txBody>
          <a:bodyPr wrap="square">
            <a:spAutoFit/>
          </a:bodyPr>
          <a:lstStyle/>
          <a:p>
            <a:r>
              <a:rPr lang="en-US" sz="2000" b="1" dirty="0">
                <a:solidFill>
                  <a:srgbClr val="BA0C2F"/>
                </a:solidFill>
                <a:latin typeface="+mj-lt"/>
                <a:ea typeface="+mj-ea"/>
                <a:cs typeface="+mj-cs"/>
              </a:rPr>
              <a:t>National REDD + and SNSF Strategy in </a:t>
            </a:r>
            <a:r>
              <a:rPr lang="en-US" sz="2000" b="1" dirty="0">
                <a:solidFill>
                  <a:srgbClr val="BA0C2F"/>
                </a:solidFill>
              </a:rPr>
              <a:t>Cameroon</a:t>
            </a:r>
            <a:endParaRPr lang="en-US" sz="2000" b="1" dirty="0">
              <a:solidFill>
                <a:srgbClr val="BA0C2F"/>
              </a:solidFill>
              <a:latin typeface="+mj-lt"/>
              <a:ea typeface="+mj-ea"/>
              <a:cs typeface="+mj-cs"/>
            </a:endParaRPr>
          </a:p>
        </p:txBody>
      </p:sp>
    </p:spTree>
    <p:extLst>
      <p:ext uri="{BB962C8B-B14F-4D97-AF65-F5344CB8AC3E}">
        <p14:creationId xmlns:p14="http://schemas.microsoft.com/office/powerpoint/2010/main" val="4094530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2782948-4DBE-204D-AB9E-B65E067054AE}" type="slidenum">
              <a:rPr lang="en-US" smtClean="0"/>
              <a:pPr/>
              <a:t>26</a:t>
            </a:fld>
            <a:endParaRPr lang="en-US"/>
          </a:p>
        </p:txBody>
      </p:sp>
      <p:sp>
        <p:nvSpPr>
          <p:cNvPr id="4" name="Rectangle 3"/>
          <p:cNvSpPr/>
          <p:nvPr/>
        </p:nvSpPr>
        <p:spPr>
          <a:xfrm>
            <a:off x="0" y="19735"/>
            <a:ext cx="8991600" cy="400110"/>
          </a:xfrm>
          <a:prstGeom prst="rect">
            <a:avLst/>
          </a:prstGeom>
        </p:spPr>
        <p:txBody>
          <a:bodyPr wrap="square">
            <a:spAutoFit/>
          </a:bodyPr>
          <a:lstStyle/>
          <a:p>
            <a:r>
              <a:rPr lang="en-US" sz="2000" b="1" dirty="0">
                <a:solidFill>
                  <a:srgbClr val="BA0C2F"/>
                </a:solidFill>
                <a:latin typeface="+mj-lt"/>
                <a:ea typeface="+mj-ea"/>
                <a:cs typeface="+mj-cs"/>
              </a:rPr>
              <a:t>Extent and forest cover losses in the Cameroon regions (2000-2015)</a:t>
            </a:r>
          </a:p>
        </p:txBody>
      </p:sp>
      <p:pic>
        <p:nvPicPr>
          <p:cNvPr id="6" name="Picture 1"/>
          <p:cNvPicPr/>
          <p:nvPr/>
        </p:nvPicPr>
        <p:blipFill>
          <a:blip r:embed="rId2" cstate="print"/>
          <a:srcRect/>
          <a:stretch>
            <a:fillRect/>
          </a:stretch>
        </p:blipFill>
        <p:spPr bwMode="auto">
          <a:xfrm>
            <a:off x="0" y="538162"/>
            <a:ext cx="9144000" cy="6319838"/>
          </a:xfrm>
          <a:prstGeom prst="rect">
            <a:avLst/>
          </a:prstGeom>
          <a:noFill/>
          <a:ln w="9525">
            <a:noFill/>
            <a:miter lim="800000"/>
            <a:headEnd/>
            <a:tailEnd/>
          </a:ln>
        </p:spPr>
      </p:pic>
    </p:spTree>
    <p:extLst>
      <p:ext uri="{BB962C8B-B14F-4D97-AF65-F5344CB8AC3E}">
        <p14:creationId xmlns:p14="http://schemas.microsoft.com/office/powerpoint/2010/main" val="2710621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2782948-4DBE-204D-AB9E-B65E067054AE}" type="slidenum">
              <a:rPr lang="en-US" smtClean="0"/>
              <a:pPr/>
              <a:t>27</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4876800" cy="689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197741"/>
            <a:ext cx="3124200" cy="3631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avec flèche 2"/>
          <p:cNvCxnSpPr/>
          <p:nvPr/>
        </p:nvCxnSpPr>
        <p:spPr>
          <a:xfrm flipV="1">
            <a:off x="3276600" y="3446874"/>
            <a:ext cx="2438400" cy="820326"/>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52400"/>
            <a:ext cx="3105429" cy="281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1">
            <a:extLst>
              <a:ext uri="{FF2B5EF4-FFF2-40B4-BE49-F238E27FC236}">
                <a16:creationId xmlns:a16="http://schemas.microsoft.com/office/drawing/2014/main" id="{915C026B-B706-4FC2-828F-DE7C6E87C407}"/>
              </a:ext>
            </a:extLst>
          </p:cNvPr>
          <p:cNvSpPr>
            <a:spLocks noGrp="1"/>
          </p:cNvSpPr>
          <p:nvPr>
            <p:ph type="title"/>
          </p:nvPr>
        </p:nvSpPr>
        <p:spPr>
          <a:xfrm>
            <a:off x="4953000" y="6358792"/>
            <a:ext cx="3674269" cy="439415"/>
          </a:xfrm>
        </p:spPr>
        <p:txBody>
          <a:bodyPr rtlCol="0">
            <a:normAutofit/>
          </a:bodyPr>
          <a:lstStyle/>
          <a:p>
            <a:pPr eaLnBrk="1" fontAlgn="auto" hangingPunct="1">
              <a:spcAft>
                <a:spcPts val="0"/>
              </a:spcAft>
              <a:defRPr/>
            </a:pPr>
            <a:r>
              <a:rPr lang="nb-NO" sz="2000" b="1" dirty="0">
                <a:solidFill>
                  <a:schemeClr val="accent5">
                    <a:lumMod val="75000"/>
                  </a:schemeClr>
                </a:solidFill>
                <a:effectLst>
                  <a:outerShdw blurRad="38100" dist="38100" dir="2700000" algn="tl">
                    <a:srgbClr val="000000">
                      <a:alpha val="43137"/>
                    </a:srgbClr>
                  </a:outerShdw>
                </a:effectLst>
                <a:latin typeface="Arial" charset="0"/>
                <a:ea typeface="+mn-ea"/>
                <a:cs typeface="+mn-cs"/>
              </a:rPr>
              <a:t>NB: Results being validated</a:t>
            </a:r>
            <a:endParaRPr lang="fr-FR" sz="2000" b="1" dirty="0">
              <a:solidFill>
                <a:schemeClr val="accent5">
                  <a:lumMod val="75000"/>
                </a:schemeClr>
              </a:solidFill>
              <a:effectLst>
                <a:outerShdw blurRad="38100" dist="38100" dir="2700000" algn="tl">
                  <a:srgbClr val="000000">
                    <a:alpha val="43137"/>
                  </a:srgbClr>
                </a:outerShdw>
              </a:effectLst>
              <a:latin typeface="Arial" charset="0"/>
              <a:ea typeface="+mn-ea"/>
              <a:cs typeface="+mn-cs"/>
            </a:endParaRPr>
          </a:p>
        </p:txBody>
      </p:sp>
    </p:spTree>
    <p:extLst>
      <p:ext uri="{BB962C8B-B14F-4D97-AF65-F5344CB8AC3E}">
        <p14:creationId xmlns:p14="http://schemas.microsoft.com/office/powerpoint/2010/main" val="3949174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2286000" y="2743200"/>
            <a:ext cx="6853238" cy="1143000"/>
          </a:xfrm>
        </p:spPr>
        <p:txBody>
          <a:bodyPr rtlCol="0">
            <a:normAutofit/>
          </a:bodyPr>
          <a:lstStyle/>
          <a:p>
            <a:pPr eaLnBrk="1" fontAlgn="auto" hangingPunct="1">
              <a:spcAft>
                <a:spcPts val="0"/>
              </a:spcAft>
              <a:defRPr/>
            </a:pPr>
            <a:r>
              <a:rPr lang="nb-NO" sz="2900" b="1" dirty="0">
                <a:solidFill>
                  <a:schemeClr val="accent5">
                    <a:lumMod val="75000"/>
                  </a:schemeClr>
                </a:solidFill>
                <a:effectLst>
                  <a:outerShdw blurRad="38100" dist="38100" dir="2700000" algn="tl">
                    <a:srgbClr val="000000">
                      <a:alpha val="43137"/>
                    </a:srgbClr>
                  </a:outerShdw>
                </a:effectLst>
                <a:latin typeface="Arial" charset="0"/>
                <a:ea typeface="+mn-ea"/>
                <a:cs typeface="+mn-cs"/>
              </a:rPr>
              <a:t>Alerts  Forest Loss inside CARPE Landscapes</a:t>
            </a:r>
            <a:endParaRPr lang="fr-FR" sz="2900" b="1" dirty="0">
              <a:solidFill>
                <a:schemeClr val="accent5">
                  <a:lumMod val="75000"/>
                </a:schemeClr>
              </a:solidFill>
              <a:effectLst>
                <a:outerShdw blurRad="38100" dist="38100" dir="2700000" algn="tl">
                  <a:srgbClr val="000000">
                    <a:alpha val="43137"/>
                  </a:srgbClr>
                </a:outerShdw>
              </a:effectLst>
              <a:latin typeface="Arial" charset="0"/>
              <a:ea typeface="+mn-ea"/>
              <a:cs typeface="+mn-cs"/>
            </a:endParaRPr>
          </a:p>
        </p:txBody>
      </p:sp>
      <p:sp>
        <p:nvSpPr>
          <p:cNvPr id="60419" name="Titre 1"/>
          <p:cNvSpPr txBox="1">
            <a:spLocks/>
          </p:cNvSpPr>
          <p:nvPr/>
        </p:nvSpPr>
        <p:spPr bwMode="auto">
          <a:xfrm>
            <a:off x="-76200" y="2819400"/>
            <a:ext cx="2438400" cy="762000"/>
          </a:xfrm>
          <a:prstGeom prst="rect">
            <a:avLst/>
          </a:prstGeom>
          <a:noFill/>
          <a:ln w="9525">
            <a:noFill/>
            <a:miter lim="800000"/>
            <a:headEnd/>
            <a:tailEnd/>
          </a:ln>
        </p:spPr>
        <p:txBody>
          <a:bodyPr anchor="ctr"/>
          <a:lstStyle/>
          <a:p>
            <a:pPr algn="ctr" eaLnBrk="0" hangingPunct="0"/>
            <a:r>
              <a:rPr lang="en-US" sz="3000" b="1" dirty="0">
                <a:solidFill>
                  <a:srgbClr val="00B050"/>
                </a:solidFill>
                <a:latin typeface="Arial Black" pitchFamily="34" charset="0"/>
                <a:ea typeface="MS PGothic" pitchFamily="34" charset="-128"/>
                <a:cs typeface="Arial" charset="0"/>
              </a:rPr>
              <a:t>Task 4:</a:t>
            </a:r>
            <a:endParaRPr lang="fr-FR" sz="3000" b="1" dirty="0">
              <a:solidFill>
                <a:srgbClr val="00B050"/>
              </a:solidFill>
              <a:latin typeface="Arial Black" pitchFamily="34" charset="0"/>
              <a:ea typeface="MS PGothic" pitchFamily="34" charset="-128"/>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a:xfrm>
            <a:off x="-1588" y="9525"/>
            <a:ext cx="8915401" cy="1143000"/>
          </a:xfrm>
        </p:spPr>
        <p:txBody>
          <a:bodyPr/>
          <a:lstStyle/>
          <a:p>
            <a:pPr algn="ctr" eaLnBrk="1" hangingPunct="1">
              <a:lnSpc>
                <a:spcPct val="80000"/>
              </a:lnSpc>
              <a:spcBef>
                <a:spcPct val="20000"/>
              </a:spcBef>
            </a:pPr>
            <a:r>
              <a:rPr lang="fr-FR" sz="2800" b="1">
                <a:solidFill>
                  <a:srgbClr val="00B0F0"/>
                </a:solidFill>
              </a:rPr>
              <a:t>Alerts  Forest Loss inside CARPE Landscapes</a:t>
            </a:r>
          </a:p>
        </p:txBody>
      </p:sp>
      <p:sp>
        <p:nvSpPr>
          <p:cNvPr id="61443" name="Espace réservé du contenu 2"/>
          <p:cNvSpPr>
            <a:spLocks noGrp="1"/>
          </p:cNvSpPr>
          <p:nvPr>
            <p:ph idx="1"/>
          </p:nvPr>
        </p:nvSpPr>
        <p:spPr>
          <a:xfrm>
            <a:off x="457200" y="914400"/>
            <a:ext cx="8382000" cy="5638800"/>
          </a:xfrm>
        </p:spPr>
        <p:txBody>
          <a:bodyPr/>
          <a:lstStyle/>
          <a:p>
            <a:pPr eaLnBrk="1" hangingPunct="1">
              <a:lnSpc>
                <a:spcPct val="150000"/>
              </a:lnSpc>
            </a:pPr>
            <a:r>
              <a:rPr lang="en-ZA" dirty="0"/>
              <a:t>Timely information on forest cover change is important for resource managers for monitoring resource use and to make appropriate interventions if necessary </a:t>
            </a:r>
          </a:p>
          <a:p>
            <a:pPr eaLnBrk="1" hangingPunct="1">
              <a:lnSpc>
                <a:spcPct val="150000"/>
              </a:lnSpc>
            </a:pPr>
            <a:r>
              <a:rPr lang="en-ZA" dirty="0"/>
              <a:t>With regular transmission of Landsat data to OSFAC, through </a:t>
            </a:r>
            <a:r>
              <a:rPr lang="en-ZA" dirty="0" err="1"/>
              <a:t>GeoNetCast</a:t>
            </a:r>
            <a:r>
              <a:rPr lang="en-ZA" dirty="0"/>
              <a:t>, OSFAC used this data plus existing FACET forest cover data to detect recent forest cover loss, updating the information from 2010 to 2017</a:t>
            </a:r>
            <a:endParaRPr lang="fr-FR" dirty="0"/>
          </a:p>
          <a:p>
            <a:pPr eaLnBrk="1" hangingPunct="1">
              <a:lnSpc>
                <a:spcPct val="150000"/>
              </a:lnSpc>
            </a:pP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1"/>
          <p:cNvSpPr txBox="1">
            <a:spLocks noChangeArrowheads="1"/>
          </p:cNvSpPr>
          <p:nvPr/>
        </p:nvSpPr>
        <p:spPr bwMode="auto">
          <a:xfrm>
            <a:off x="3149600" y="2352675"/>
            <a:ext cx="1125538" cy="400050"/>
          </a:xfrm>
          <a:prstGeom prst="rect">
            <a:avLst/>
          </a:prstGeom>
          <a:noFill/>
          <a:ln w="9525">
            <a:noFill/>
            <a:miter lim="800000"/>
            <a:headEnd/>
            <a:tailEnd/>
          </a:ln>
        </p:spPr>
        <p:txBody>
          <a:bodyPr wrap="none">
            <a:spAutoFit/>
          </a:bodyPr>
          <a:lstStyle/>
          <a:p>
            <a:pPr algn="ctr"/>
            <a:r>
              <a:rPr lang="en-US" altLang="en-US" sz="1000" b="1"/>
              <a:t>Dr. Landing Mané</a:t>
            </a:r>
          </a:p>
          <a:p>
            <a:pPr algn="ctr"/>
            <a:r>
              <a:rPr lang="en-US" altLang="en-US" sz="1000"/>
              <a:t>OSFAC Director</a:t>
            </a:r>
          </a:p>
        </p:txBody>
      </p:sp>
      <p:sp>
        <p:nvSpPr>
          <p:cNvPr id="16387" name="TextBox 16"/>
          <p:cNvSpPr txBox="1">
            <a:spLocks noChangeArrowheads="1"/>
          </p:cNvSpPr>
          <p:nvPr/>
        </p:nvSpPr>
        <p:spPr bwMode="auto">
          <a:xfrm>
            <a:off x="0" y="-76200"/>
            <a:ext cx="4238853" cy="584775"/>
          </a:xfrm>
          <a:prstGeom prst="rect">
            <a:avLst/>
          </a:prstGeom>
          <a:noFill/>
          <a:ln w="9525">
            <a:noFill/>
            <a:miter lim="800000"/>
            <a:headEnd/>
            <a:tailEnd/>
          </a:ln>
        </p:spPr>
        <p:txBody>
          <a:bodyPr wrap="none">
            <a:spAutoFit/>
          </a:bodyPr>
          <a:lstStyle/>
          <a:p>
            <a:r>
              <a:rPr lang="en-US" altLang="en-US" sz="3200" b="1" dirty="0">
                <a:solidFill>
                  <a:srgbClr val="339966"/>
                </a:solidFill>
              </a:rPr>
              <a:t>OSFAC  Permanent Staff</a:t>
            </a:r>
          </a:p>
        </p:txBody>
      </p:sp>
      <p:pic>
        <p:nvPicPr>
          <p:cNvPr id="16388" name="Picture 1"/>
          <p:cNvPicPr>
            <a:picLocks noChangeAspect="1"/>
          </p:cNvPicPr>
          <p:nvPr/>
        </p:nvPicPr>
        <p:blipFill>
          <a:blip r:embed="rId3" cstate="print"/>
          <a:srcRect/>
          <a:stretch>
            <a:fillRect/>
          </a:stretch>
        </p:blipFill>
        <p:spPr bwMode="auto">
          <a:xfrm>
            <a:off x="76200" y="457200"/>
            <a:ext cx="1752600" cy="1168400"/>
          </a:xfrm>
          <a:prstGeom prst="rect">
            <a:avLst/>
          </a:prstGeom>
          <a:noFill/>
          <a:ln w="9525">
            <a:noFill/>
            <a:miter lim="800000"/>
            <a:headEnd/>
            <a:tailEnd/>
          </a:ln>
        </p:spPr>
      </p:pic>
      <p:pic>
        <p:nvPicPr>
          <p:cNvPr id="16389" name="Picture 2"/>
          <p:cNvPicPr>
            <a:picLocks noChangeAspect="1"/>
          </p:cNvPicPr>
          <p:nvPr/>
        </p:nvPicPr>
        <p:blipFill>
          <a:blip r:embed="rId4" cstate="print"/>
          <a:srcRect/>
          <a:stretch>
            <a:fillRect/>
          </a:stretch>
        </p:blipFill>
        <p:spPr bwMode="auto">
          <a:xfrm>
            <a:off x="1905000" y="457200"/>
            <a:ext cx="1752600" cy="1168400"/>
          </a:xfrm>
          <a:prstGeom prst="rect">
            <a:avLst/>
          </a:prstGeom>
          <a:noFill/>
          <a:ln w="9525">
            <a:noFill/>
            <a:miter lim="800000"/>
            <a:headEnd/>
            <a:tailEnd/>
          </a:ln>
        </p:spPr>
      </p:pic>
      <p:pic>
        <p:nvPicPr>
          <p:cNvPr id="16390" name="Picture 3"/>
          <p:cNvPicPr>
            <a:picLocks noChangeAspect="1"/>
          </p:cNvPicPr>
          <p:nvPr/>
        </p:nvPicPr>
        <p:blipFill>
          <a:blip r:embed="rId5" cstate="print"/>
          <a:srcRect/>
          <a:stretch>
            <a:fillRect/>
          </a:stretch>
        </p:blipFill>
        <p:spPr bwMode="auto">
          <a:xfrm>
            <a:off x="5562600" y="457200"/>
            <a:ext cx="1752600" cy="1168400"/>
          </a:xfrm>
          <a:prstGeom prst="rect">
            <a:avLst/>
          </a:prstGeom>
          <a:noFill/>
          <a:ln w="9525">
            <a:noFill/>
            <a:miter lim="800000"/>
            <a:headEnd/>
            <a:tailEnd/>
          </a:ln>
        </p:spPr>
      </p:pic>
      <p:pic>
        <p:nvPicPr>
          <p:cNvPr id="16391" name="Picture 4"/>
          <p:cNvPicPr>
            <a:picLocks noChangeAspect="1"/>
          </p:cNvPicPr>
          <p:nvPr/>
        </p:nvPicPr>
        <p:blipFill>
          <a:blip r:embed="rId6" cstate="print"/>
          <a:srcRect/>
          <a:stretch>
            <a:fillRect/>
          </a:stretch>
        </p:blipFill>
        <p:spPr bwMode="auto">
          <a:xfrm>
            <a:off x="7391400" y="457200"/>
            <a:ext cx="1697038" cy="1168400"/>
          </a:xfrm>
          <a:prstGeom prst="rect">
            <a:avLst/>
          </a:prstGeom>
          <a:noFill/>
          <a:ln w="9525">
            <a:noFill/>
            <a:miter lim="800000"/>
            <a:headEnd/>
            <a:tailEnd/>
          </a:ln>
        </p:spPr>
      </p:pic>
      <p:pic>
        <p:nvPicPr>
          <p:cNvPr id="16392" name="Picture 5"/>
          <p:cNvPicPr>
            <a:picLocks noChangeAspect="1"/>
          </p:cNvPicPr>
          <p:nvPr/>
        </p:nvPicPr>
        <p:blipFill>
          <a:blip r:embed="rId7" cstate="print"/>
          <a:srcRect/>
          <a:stretch>
            <a:fillRect/>
          </a:stretch>
        </p:blipFill>
        <p:spPr bwMode="auto">
          <a:xfrm>
            <a:off x="3733800" y="2097088"/>
            <a:ext cx="1752600" cy="1168400"/>
          </a:xfrm>
          <a:prstGeom prst="rect">
            <a:avLst/>
          </a:prstGeom>
          <a:noFill/>
          <a:ln w="9525">
            <a:noFill/>
            <a:miter lim="800000"/>
            <a:headEnd/>
            <a:tailEnd/>
          </a:ln>
        </p:spPr>
      </p:pic>
      <p:pic>
        <p:nvPicPr>
          <p:cNvPr id="16393" name="Picture 6"/>
          <p:cNvPicPr>
            <a:picLocks noChangeAspect="1"/>
          </p:cNvPicPr>
          <p:nvPr/>
        </p:nvPicPr>
        <p:blipFill>
          <a:blip r:embed="rId8" cstate="print"/>
          <a:srcRect/>
          <a:stretch>
            <a:fillRect/>
          </a:stretch>
        </p:blipFill>
        <p:spPr bwMode="auto">
          <a:xfrm>
            <a:off x="7391400" y="2111375"/>
            <a:ext cx="1660525" cy="1144588"/>
          </a:xfrm>
          <a:prstGeom prst="rect">
            <a:avLst/>
          </a:prstGeom>
          <a:noFill/>
          <a:ln w="9525">
            <a:noFill/>
            <a:miter lim="800000"/>
            <a:headEnd/>
            <a:tailEnd/>
          </a:ln>
        </p:spPr>
      </p:pic>
      <p:pic>
        <p:nvPicPr>
          <p:cNvPr id="16394" name="Picture 7"/>
          <p:cNvPicPr>
            <a:picLocks noChangeAspect="1"/>
          </p:cNvPicPr>
          <p:nvPr/>
        </p:nvPicPr>
        <p:blipFill>
          <a:blip r:embed="rId9" cstate="print"/>
          <a:srcRect/>
          <a:stretch>
            <a:fillRect/>
          </a:stretch>
        </p:blipFill>
        <p:spPr bwMode="auto">
          <a:xfrm>
            <a:off x="90488" y="2097088"/>
            <a:ext cx="1738312" cy="1158875"/>
          </a:xfrm>
          <a:prstGeom prst="rect">
            <a:avLst/>
          </a:prstGeom>
          <a:noFill/>
          <a:ln w="9525">
            <a:noFill/>
            <a:miter lim="800000"/>
            <a:headEnd/>
            <a:tailEnd/>
          </a:ln>
        </p:spPr>
      </p:pic>
      <p:pic>
        <p:nvPicPr>
          <p:cNvPr id="16395" name="Picture 8"/>
          <p:cNvPicPr>
            <a:picLocks noChangeAspect="1"/>
          </p:cNvPicPr>
          <p:nvPr/>
        </p:nvPicPr>
        <p:blipFill>
          <a:blip r:embed="rId10" cstate="print"/>
          <a:srcRect/>
          <a:stretch>
            <a:fillRect/>
          </a:stretch>
        </p:blipFill>
        <p:spPr bwMode="auto">
          <a:xfrm>
            <a:off x="3759200" y="3671888"/>
            <a:ext cx="1727200" cy="1150937"/>
          </a:xfrm>
          <a:prstGeom prst="rect">
            <a:avLst/>
          </a:prstGeom>
          <a:noFill/>
          <a:ln w="9525">
            <a:noFill/>
            <a:miter lim="800000"/>
            <a:headEnd/>
            <a:tailEnd/>
          </a:ln>
        </p:spPr>
      </p:pic>
      <p:pic>
        <p:nvPicPr>
          <p:cNvPr id="16396" name="Picture 9"/>
          <p:cNvPicPr>
            <a:picLocks noChangeAspect="1"/>
          </p:cNvPicPr>
          <p:nvPr/>
        </p:nvPicPr>
        <p:blipFill>
          <a:blip r:embed="rId11" cstate="print"/>
          <a:srcRect/>
          <a:stretch>
            <a:fillRect/>
          </a:stretch>
        </p:blipFill>
        <p:spPr bwMode="auto">
          <a:xfrm>
            <a:off x="76200" y="3654425"/>
            <a:ext cx="1752600" cy="1168400"/>
          </a:xfrm>
          <a:prstGeom prst="rect">
            <a:avLst/>
          </a:prstGeom>
          <a:noFill/>
          <a:ln w="9525">
            <a:noFill/>
            <a:miter lim="800000"/>
            <a:headEnd/>
            <a:tailEnd/>
          </a:ln>
        </p:spPr>
      </p:pic>
      <p:pic>
        <p:nvPicPr>
          <p:cNvPr id="16397" name="Picture 10"/>
          <p:cNvPicPr>
            <a:picLocks noChangeAspect="1"/>
          </p:cNvPicPr>
          <p:nvPr/>
        </p:nvPicPr>
        <p:blipFill>
          <a:blip r:embed="rId12" cstate="print"/>
          <a:srcRect/>
          <a:stretch>
            <a:fillRect/>
          </a:stretch>
        </p:blipFill>
        <p:spPr bwMode="auto">
          <a:xfrm>
            <a:off x="50800" y="5334000"/>
            <a:ext cx="1778000" cy="1185863"/>
          </a:xfrm>
          <a:prstGeom prst="rect">
            <a:avLst/>
          </a:prstGeom>
          <a:noFill/>
          <a:ln w="9525">
            <a:noFill/>
            <a:miter lim="800000"/>
            <a:headEnd/>
            <a:tailEnd/>
          </a:ln>
        </p:spPr>
      </p:pic>
      <p:pic>
        <p:nvPicPr>
          <p:cNvPr id="16398" name="Picture 11"/>
          <p:cNvPicPr>
            <a:picLocks noChangeAspect="1"/>
          </p:cNvPicPr>
          <p:nvPr/>
        </p:nvPicPr>
        <p:blipFill>
          <a:blip r:embed="rId13" cstate="print"/>
          <a:srcRect/>
          <a:stretch>
            <a:fillRect/>
          </a:stretch>
        </p:blipFill>
        <p:spPr bwMode="auto">
          <a:xfrm>
            <a:off x="7353300" y="3679825"/>
            <a:ext cx="1714500" cy="1143000"/>
          </a:xfrm>
          <a:prstGeom prst="rect">
            <a:avLst/>
          </a:prstGeom>
          <a:noFill/>
          <a:ln w="9525">
            <a:noFill/>
            <a:miter lim="800000"/>
            <a:headEnd/>
            <a:tailEnd/>
          </a:ln>
        </p:spPr>
      </p:pic>
      <p:pic>
        <p:nvPicPr>
          <p:cNvPr id="16399" name="Picture 12"/>
          <p:cNvPicPr>
            <a:picLocks noChangeAspect="1"/>
          </p:cNvPicPr>
          <p:nvPr/>
        </p:nvPicPr>
        <p:blipFill>
          <a:blip r:embed="rId14" cstate="print"/>
          <a:srcRect/>
          <a:stretch>
            <a:fillRect/>
          </a:stretch>
        </p:blipFill>
        <p:spPr bwMode="auto">
          <a:xfrm>
            <a:off x="1905000" y="3629025"/>
            <a:ext cx="1790700" cy="1193800"/>
          </a:xfrm>
          <a:prstGeom prst="rect">
            <a:avLst/>
          </a:prstGeom>
          <a:noFill/>
          <a:ln w="9525">
            <a:noFill/>
            <a:miter lim="800000"/>
            <a:headEnd/>
            <a:tailEnd/>
          </a:ln>
        </p:spPr>
      </p:pic>
      <p:pic>
        <p:nvPicPr>
          <p:cNvPr id="16400" name="Picture 13"/>
          <p:cNvPicPr>
            <a:picLocks noChangeAspect="1"/>
          </p:cNvPicPr>
          <p:nvPr/>
        </p:nvPicPr>
        <p:blipFill>
          <a:blip r:embed="rId15" cstate="print"/>
          <a:srcRect/>
          <a:stretch>
            <a:fillRect/>
          </a:stretch>
        </p:blipFill>
        <p:spPr bwMode="auto">
          <a:xfrm>
            <a:off x="5562600" y="2097088"/>
            <a:ext cx="1752600" cy="1168400"/>
          </a:xfrm>
          <a:prstGeom prst="rect">
            <a:avLst/>
          </a:prstGeom>
          <a:noFill/>
          <a:ln w="9525">
            <a:noFill/>
            <a:miter lim="800000"/>
            <a:headEnd/>
            <a:tailEnd/>
          </a:ln>
        </p:spPr>
      </p:pic>
      <p:pic>
        <p:nvPicPr>
          <p:cNvPr id="16401" name="Picture 14"/>
          <p:cNvPicPr>
            <a:picLocks noChangeAspect="1"/>
          </p:cNvPicPr>
          <p:nvPr/>
        </p:nvPicPr>
        <p:blipFill>
          <a:blip r:embed="rId16" cstate="print"/>
          <a:srcRect/>
          <a:stretch>
            <a:fillRect/>
          </a:stretch>
        </p:blipFill>
        <p:spPr bwMode="auto">
          <a:xfrm>
            <a:off x="1906588" y="2097088"/>
            <a:ext cx="1751012" cy="1168400"/>
          </a:xfrm>
          <a:prstGeom prst="rect">
            <a:avLst/>
          </a:prstGeom>
          <a:noFill/>
          <a:ln w="9525">
            <a:noFill/>
            <a:miter lim="800000"/>
            <a:headEnd/>
            <a:tailEnd/>
          </a:ln>
        </p:spPr>
      </p:pic>
      <p:pic>
        <p:nvPicPr>
          <p:cNvPr id="16402" name="Picture 15"/>
          <p:cNvPicPr>
            <a:picLocks noChangeAspect="1"/>
          </p:cNvPicPr>
          <p:nvPr/>
        </p:nvPicPr>
        <p:blipFill>
          <a:blip r:embed="rId17" cstate="print"/>
          <a:srcRect/>
          <a:stretch>
            <a:fillRect/>
          </a:stretch>
        </p:blipFill>
        <p:spPr bwMode="auto">
          <a:xfrm>
            <a:off x="3733800" y="457200"/>
            <a:ext cx="1754188" cy="1168400"/>
          </a:xfrm>
          <a:prstGeom prst="rect">
            <a:avLst/>
          </a:prstGeom>
          <a:noFill/>
          <a:ln w="9525">
            <a:noFill/>
            <a:miter lim="800000"/>
            <a:headEnd/>
            <a:tailEnd/>
          </a:ln>
        </p:spPr>
      </p:pic>
      <p:pic>
        <p:nvPicPr>
          <p:cNvPr id="16403" name="Picture 16"/>
          <p:cNvPicPr>
            <a:picLocks noChangeAspect="1"/>
          </p:cNvPicPr>
          <p:nvPr/>
        </p:nvPicPr>
        <p:blipFill>
          <a:blip r:embed="rId18" cstate="print"/>
          <a:srcRect/>
          <a:stretch>
            <a:fillRect/>
          </a:stretch>
        </p:blipFill>
        <p:spPr bwMode="auto">
          <a:xfrm>
            <a:off x="5562600" y="3671888"/>
            <a:ext cx="1725613" cy="1150937"/>
          </a:xfrm>
          <a:prstGeom prst="rect">
            <a:avLst/>
          </a:prstGeom>
          <a:noFill/>
          <a:ln w="9525">
            <a:noFill/>
            <a:miter lim="800000"/>
            <a:headEnd/>
            <a:tailEnd/>
          </a:ln>
        </p:spPr>
      </p:pic>
      <p:sp>
        <p:nvSpPr>
          <p:cNvPr id="16404" name="TextBox 11"/>
          <p:cNvSpPr txBox="1">
            <a:spLocks noChangeArrowheads="1"/>
          </p:cNvSpPr>
          <p:nvPr/>
        </p:nvSpPr>
        <p:spPr bwMode="auto">
          <a:xfrm>
            <a:off x="2185988" y="1639888"/>
            <a:ext cx="1243012" cy="400050"/>
          </a:xfrm>
          <a:prstGeom prst="rect">
            <a:avLst/>
          </a:prstGeom>
          <a:noFill/>
          <a:ln w="9525">
            <a:noFill/>
            <a:miter lim="800000"/>
            <a:headEnd/>
            <a:tailEnd/>
          </a:ln>
        </p:spPr>
        <p:txBody>
          <a:bodyPr wrap="none">
            <a:spAutoFit/>
          </a:bodyPr>
          <a:lstStyle/>
          <a:p>
            <a:pPr algn="ctr"/>
            <a:r>
              <a:rPr lang="fr-FR" altLang="en-US" sz="1000" b="1"/>
              <a:t>André MAZINGA</a:t>
            </a:r>
          </a:p>
          <a:p>
            <a:pPr algn="ctr"/>
            <a:r>
              <a:rPr lang="fr-FR" altLang="en-US" sz="1000"/>
              <a:t>RS</a:t>
            </a:r>
            <a:r>
              <a:rPr lang="en-US" altLang="en-US" sz="1000"/>
              <a:t>/GIS</a:t>
            </a:r>
            <a:r>
              <a:rPr lang="fr-FR" altLang="en-US" sz="1000"/>
              <a:t> Lab Manager</a:t>
            </a:r>
            <a:endParaRPr lang="en-US" altLang="en-US" sz="1000"/>
          </a:p>
        </p:txBody>
      </p:sp>
      <p:sp>
        <p:nvSpPr>
          <p:cNvPr id="16405" name="TextBox 11"/>
          <p:cNvSpPr txBox="1">
            <a:spLocks noChangeArrowheads="1"/>
          </p:cNvSpPr>
          <p:nvPr/>
        </p:nvSpPr>
        <p:spPr bwMode="auto">
          <a:xfrm>
            <a:off x="5945188" y="1639888"/>
            <a:ext cx="1065212" cy="400050"/>
          </a:xfrm>
          <a:prstGeom prst="rect">
            <a:avLst/>
          </a:prstGeom>
          <a:noFill/>
          <a:ln w="9525">
            <a:noFill/>
            <a:miter lim="800000"/>
            <a:headEnd/>
            <a:tailEnd/>
          </a:ln>
        </p:spPr>
        <p:txBody>
          <a:bodyPr wrap="none">
            <a:spAutoFit/>
          </a:bodyPr>
          <a:lstStyle/>
          <a:p>
            <a:pPr algn="ctr"/>
            <a:r>
              <a:rPr lang="fr-FR" altLang="en-US" sz="1000" b="1"/>
              <a:t>Eric LUTETE</a:t>
            </a:r>
          </a:p>
          <a:p>
            <a:pPr algn="ctr"/>
            <a:r>
              <a:rPr lang="fr-FR" altLang="en-US" sz="1000"/>
              <a:t>GIS Lab Manager</a:t>
            </a:r>
            <a:endParaRPr lang="en-US" altLang="en-US" sz="1000"/>
          </a:p>
        </p:txBody>
      </p:sp>
      <p:sp>
        <p:nvSpPr>
          <p:cNvPr id="16406" name="TextBox 11"/>
          <p:cNvSpPr txBox="1">
            <a:spLocks noChangeArrowheads="1"/>
          </p:cNvSpPr>
          <p:nvPr/>
        </p:nvSpPr>
        <p:spPr bwMode="auto">
          <a:xfrm>
            <a:off x="7499350" y="1639888"/>
            <a:ext cx="1397000" cy="400050"/>
          </a:xfrm>
          <a:prstGeom prst="rect">
            <a:avLst/>
          </a:prstGeom>
          <a:noFill/>
          <a:ln w="9525">
            <a:noFill/>
            <a:miter lim="800000"/>
            <a:headEnd/>
            <a:tailEnd/>
          </a:ln>
        </p:spPr>
        <p:txBody>
          <a:bodyPr wrap="none">
            <a:spAutoFit/>
          </a:bodyPr>
          <a:lstStyle/>
          <a:p>
            <a:pPr algn="ctr"/>
            <a:r>
              <a:rPr lang="fr-FR" altLang="en-US" sz="1000" b="1"/>
              <a:t>Eddy BONGWELE</a:t>
            </a:r>
          </a:p>
          <a:p>
            <a:pPr algn="ctr"/>
            <a:r>
              <a:rPr lang="fr-FR" altLang="en-US" sz="1000"/>
              <a:t>CO2M</a:t>
            </a:r>
            <a:r>
              <a:rPr lang="en-US" altLang="en-US" sz="1000"/>
              <a:t>&amp;M  Coordinator</a:t>
            </a:r>
          </a:p>
        </p:txBody>
      </p:sp>
      <p:sp>
        <p:nvSpPr>
          <p:cNvPr id="16407" name="TextBox 11"/>
          <p:cNvSpPr txBox="1">
            <a:spLocks noChangeArrowheads="1"/>
          </p:cNvSpPr>
          <p:nvPr/>
        </p:nvSpPr>
        <p:spPr bwMode="auto">
          <a:xfrm>
            <a:off x="3919538" y="1636713"/>
            <a:ext cx="1382712" cy="400050"/>
          </a:xfrm>
          <a:prstGeom prst="rect">
            <a:avLst/>
          </a:prstGeom>
          <a:noFill/>
          <a:ln w="9525">
            <a:noFill/>
            <a:miter lim="800000"/>
            <a:headEnd/>
            <a:tailEnd/>
          </a:ln>
        </p:spPr>
        <p:txBody>
          <a:bodyPr wrap="none">
            <a:spAutoFit/>
          </a:bodyPr>
          <a:lstStyle/>
          <a:p>
            <a:pPr algn="ctr"/>
            <a:r>
              <a:rPr lang="fr-FR" altLang="en-US" sz="1000" b="1"/>
              <a:t>Micheline KALUMUNA</a:t>
            </a:r>
          </a:p>
          <a:p>
            <a:pPr algn="ctr"/>
            <a:r>
              <a:rPr lang="fr-FR" altLang="en-US" sz="1000"/>
              <a:t>Financial Manager</a:t>
            </a:r>
            <a:endParaRPr lang="en-US" altLang="en-US" sz="1000"/>
          </a:p>
        </p:txBody>
      </p:sp>
      <p:sp>
        <p:nvSpPr>
          <p:cNvPr id="16408" name="TextBox 11"/>
          <p:cNvSpPr txBox="1">
            <a:spLocks noChangeArrowheads="1"/>
          </p:cNvSpPr>
          <p:nvPr/>
        </p:nvSpPr>
        <p:spPr bwMode="auto">
          <a:xfrm>
            <a:off x="328613" y="3284538"/>
            <a:ext cx="1247775" cy="400050"/>
          </a:xfrm>
          <a:prstGeom prst="rect">
            <a:avLst/>
          </a:prstGeom>
          <a:noFill/>
          <a:ln w="9525">
            <a:noFill/>
            <a:miter lim="800000"/>
            <a:headEnd/>
            <a:tailEnd/>
          </a:ln>
        </p:spPr>
        <p:txBody>
          <a:bodyPr wrap="none">
            <a:spAutoFit/>
          </a:bodyPr>
          <a:lstStyle/>
          <a:p>
            <a:pPr algn="ctr"/>
            <a:r>
              <a:rPr lang="en-US" altLang="en-US" sz="1000" b="1"/>
              <a:t>Herv</a:t>
            </a:r>
            <a:r>
              <a:rPr lang="fr-FR" altLang="en-US" sz="1000" b="1"/>
              <a:t>é KASHONGWE</a:t>
            </a:r>
            <a:endParaRPr lang="en-US" altLang="en-US" sz="1000" b="1"/>
          </a:p>
          <a:p>
            <a:pPr algn="ctr"/>
            <a:r>
              <a:rPr lang="en-US" altLang="en-US" sz="1000"/>
              <a:t>Moabi Coordinator</a:t>
            </a:r>
          </a:p>
        </p:txBody>
      </p:sp>
      <p:sp>
        <p:nvSpPr>
          <p:cNvPr id="16409" name="TextBox 11"/>
          <p:cNvSpPr txBox="1">
            <a:spLocks noChangeArrowheads="1"/>
          </p:cNvSpPr>
          <p:nvPr/>
        </p:nvSpPr>
        <p:spPr bwMode="auto">
          <a:xfrm>
            <a:off x="2085975" y="3248025"/>
            <a:ext cx="1441450" cy="400050"/>
          </a:xfrm>
          <a:prstGeom prst="rect">
            <a:avLst/>
          </a:prstGeom>
          <a:noFill/>
          <a:ln w="9525">
            <a:noFill/>
            <a:miter lim="800000"/>
            <a:headEnd/>
            <a:tailEnd/>
          </a:ln>
        </p:spPr>
        <p:txBody>
          <a:bodyPr wrap="none">
            <a:spAutoFit/>
          </a:bodyPr>
          <a:lstStyle/>
          <a:p>
            <a:pPr algn="ctr"/>
            <a:r>
              <a:rPr lang="fr-FR" altLang="en-US" sz="1000" b="1"/>
              <a:t>Nadine LUKENI</a:t>
            </a:r>
          </a:p>
          <a:p>
            <a:pPr algn="ctr"/>
            <a:r>
              <a:rPr lang="en-US" altLang="en-US" sz="1000"/>
              <a:t>Administrative Assistant</a:t>
            </a:r>
          </a:p>
        </p:txBody>
      </p:sp>
      <p:sp>
        <p:nvSpPr>
          <p:cNvPr id="16410" name="TextBox 11"/>
          <p:cNvSpPr txBox="1">
            <a:spLocks noChangeArrowheads="1"/>
          </p:cNvSpPr>
          <p:nvPr/>
        </p:nvSpPr>
        <p:spPr bwMode="auto">
          <a:xfrm>
            <a:off x="3682331" y="3248025"/>
            <a:ext cx="1747594" cy="400110"/>
          </a:xfrm>
          <a:prstGeom prst="rect">
            <a:avLst/>
          </a:prstGeom>
          <a:noFill/>
          <a:ln w="9525">
            <a:noFill/>
            <a:miter lim="800000"/>
            <a:headEnd/>
            <a:tailEnd/>
          </a:ln>
        </p:spPr>
        <p:txBody>
          <a:bodyPr wrap="none">
            <a:spAutoFit/>
          </a:bodyPr>
          <a:lstStyle/>
          <a:p>
            <a:pPr algn="ctr"/>
            <a:r>
              <a:rPr lang="fr-FR" altLang="en-US" sz="1000" b="1" dirty="0"/>
              <a:t>Cédric SINGA</a:t>
            </a:r>
          </a:p>
          <a:p>
            <a:pPr algn="ctr"/>
            <a:r>
              <a:rPr lang="fr-FR" altLang="en-US" sz="1000" dirty="0" err="1"/>
              <a:t>Remote</a:t>
            </a:r>
            <a:r>
              <a:rPr lang="fr-FR" altLang="en-US" sz="1000" dirty="0"/>
              <a:t> </a:t>
            </a:r>
            <a:r>
              <a:rPr lang="fr-FR" altLang="en-US" sz="1000" dirty="0" err="1"/>
              <a:t>Sensing</a:t>
            </a:r>
            <a:r>
              <a:rPr lang="fr-FR" altLang="en-US" sz="1000" dirty="0"/>
              <a:t>/</a:t>
            </a:r>
            <a:r>
              <a:rPr lang="en-US" altLang="en-US" sz="1000" dirty="0"/>
              <a:t>GIS</a:t>
            </a:r>
            <a:r>
              <a:rPr lang="fr-FR" altLang="en-US" sz="1000" dirty="0"/>
              <a:t> specialist</a:t>
            </a:r>
            <a:endParaRPr lang="en-US" altLang="en-US" sz="1000" dirty="0"/>
          </a:p>
        </p:txBody>
      </p:sp>
      <p:sp>
        <p:nvSpPr>
          <p:cNvPr id="16411" name="TextBox 11"/>
          <p:cNvSpPr txBox="1">
            <a:spLocks noChangeArrowheads="1"/>
          </p:cNvSpPr>
          <p:nvPr/>
        </p:nvSpPr>
        <p:spPr bwMode="auto">
          <a:xfrm>
            <a:off x="5980113" y="3265488"/>
            <a:ext cx="831850" cy="400050"/>
          </a:xfrm>
          <a:prstGeom prst="rect">
            <a:avLst/>
          </a:prstGeom>
          <a:noFill/>
          <a:ln w="9525">
            <a:noFill/>
            <a:miter lim="800000"/>
            <a:headEnd/>
            <a:tailEnd/>
          </a:ln>
        </p:spPr>
        <p:txBody>
          <a:bodyPr wrap="none">
            <a:spAutoFit/>
          </a:bodyPr>
          <a:lstStyle/>
          <a:p>
            <a:pPr algn="ctr"/>
            <a:r>
              <a:rPr lang="fr-FR" altLang="en-US" sz="1000" b="1"/>
              <a:t>Nandy YELA</a:t>
            </a:r>
          </a:p>
          <a:p>
            <a:pPr algn="ctr"/>
            <a:r>
              <a:rPr lang="en-US" sz="1000"/>
              <a:t>Receptionist</a:t>
            </a:r>
            <a:endParaRPr lang="en-US" altLang="en-US" sz="1000"/>
          </a:p>
        </p:txBody>
      </p:sp>
      <p:sp>
        <p:nvSpPr>
          <p:cNvPr id="16412" name="TextBox 11"/>
          <p:cNvSpPr txBox="1">
            <a:spLocks noChangeArrowheads="1"/>
          </p:cNvSpPr>
          <p:nvPr/>
        </p:nvSpPr>
        <p:spPr bwMode="auto">
          <a:xfrm>
            <a:off x="7232650" y="3284538"/>
            <a:ext cx="1892300" cy="400050"/>
          </a:xfrm>
          <a:prstGeom prst="rect">
            <a:avLst/>
          </a:prstGeom>
          <a:noFill/>
          <a:ln w="9525">
            <a:noFill/>
            <a:miter lim="800000"/>
            <a:headEnd/>
            <a:tailEnd/>
          </a:ln>
        </p:spPr>
        <p:txBody>
          <a:bodyPr wrap="none">
            <a:spAutoFit/>
          </a:bodyPr>
          <a:lstStyle/>
          <a:p>
            <a:pPr algn="ctr"/>
            <a:r>
              <a:rPr lang="fr-FR" altLang="en-US" sz="1000" b="1"/>
              <a:t>Serge KALAWU</a:t>
            </a:r>
          </a:p>
          <a:p>
            <a:pPr algn="ctr"/>
            <a:r>
              <a:rPr lang="fr-FR" altLang="en-US" sz="1000"/>
              <a:t>CO2M</a:t>
            </a:r>
            <a:r>
              <a:rPr lang="en-US" altLang="en-US" sz="1000"/>
              <a:t>&amp;M  Coordinator Assistant</a:t>
            </a:r>
          </a:p>
        </p:txBody>
      </p:sp>
      <p:sp>
        <p:nvSpPr>
          <p:cNvPr id="16413" name="TextBox 11"/>
          <p:cNvSpPr txBox="1">
            <a:spLocks noChangeArrowheads="1"/>
          </p:cNvSpPr>
          <p:nvPr/>
        </p:nvSpPr>
        <p:spPr bwMode="auto">
          <a:xfrm>
            <a:off x="352425" y="1665288"/>
            <a:ext cx="1200150" cy="400050"/>
          </a:xfrm>
          <a:prstGeom prst="rect">
            <a:avLst/>
          </a:prstGeom>
          <a:noFill/>
          <a:ln w="9525">
            <a:noFill/>
            <a:miter lim="800000"/>
            <a:headEnd/>
            <a:tailEnd/>
          </a:ln>
        </p:spPr>
        <p:txBody>
          <a:bodyPr wrap="none">
            <a:spAutoFit/>
          </a:bodyPr>
          <a:lstStyle/>
          <a:p>
            <a:pPr algn="ctr"/>
            <a:r>
              <a:rPr lang="fr-FR" altLang="en-US" sz="1000" b="1"/>
              <a:t>Dr LANDING MANE</a:t>
            </a:r>
          </a:p>
          <a:p>
            <a:pPr algn="ctr"/>
            <a:r>
              <a:rPr lang="en-US" altLang="en-US" sz="1000"/>
              <a:t>OSFAC Director</a:t>
            </a:r>
          </a:p>
        </p:txBody>
      </p:sp>
      <p:sp>
        <p:nvSpPr>
          <p:cNvPr id="16414" name="TextBox 11"/>
          <p:cNvSpPr txBox="1">
            <a:spLocks noChangeArrowheads="1"/>
          </p:cNvSpPr>
          <p:nvPr/>
        </p:nvSpPr>
        <p:spPr bwMode="auto">
          <a:xfrm>
            <a:off x="198438" y="4829175"/>
            <a:ext cx="1460500" cy="400050"/>
          </a:xfrm>
          <a:prstGeom prst="rect">
            <a:avLst/>
          </a:prstGeom>
          <a:noFill/>
          <a:ln w="9525">
            <a:noFill/>
            <a:miter lim="800000"/>
            <a:headEnd/>
            <a:tailEnd/>
          </a:ln>
        </p:spPr>
        <p:txBody>
          <a:bodyPr wrap="none">
            <a:spAutoFit/>
          </a:bodyPr>
          <a:lstStyle/>
          <a:p>
            <a:pPr algn="ctr"/>
            <a:r>
              <a:rPr lang="en-US" altLang="en-US" sz="1000" b="1"/>
              <a:t>Guy Georges  NGAY</a:t>
            </a:r>
          </a:p>
          <a:p>
            <a:pPr algn="ctr"/>
            <a:r>
              <a:rPr lang="en-US" altLang="en-US" sz="1000"/>
              <a:t>Bussiness Plan  Manager</a:t>
            </a:r>
          </a:p>
        </p:txBody>
      </p:sp>
      <p:sp>
        <p:nvSpPr>
          <p:cNvPr id="16415" name="TextBox 11"/>
          <p:cNvSpPr txBox="1">
            <a:spLocks noChangeArrowheads="1"/>
          </p:cNvSpPr>
          <p:nvPr/>
        </p:nvSpPr>
        <p:spPr bwMode="auto">
          <a:xfrm>
            <a:off x="2287588" y="4854575"/>
            <a:ext cx="1065212" cy="400050"/>
          </a:xfrm>
          <a:prstGeom prst="rect">
            <a:avLst/>
          </a:prstGeom>
          <a:noFill/>
          <a:ln w="9525">
            <a:noFill/>
            <a:miter lim="800000"/>
            <a:headEnd/>
            <a:tailEnd/>
          </a:ln>
        </p:spPr>
        <p:txBody>
          <a:bodyPr wrap="none">
            <a:spAutoFit/>
          </a:bodyPr>
          <a:lstStyle/>
          <a:p>
            <a:pPr algn="ctr"/>
            <a:r>
              <a:rPr lang="fr-FR" altLang="en-US" sz="1000" b="1"/>
              <a:t>Olga MAKONGA</a:t>
            </a:r>
          </a:p>
          <a:p>
            <a:pPr algn="ctr"/>
            <a:r>
              <a:rPr lang="fr-FR" altLang="en-US" sz="1000"/>
              <a:t>GIS Lab Assistant</a:t>
            </a:r>
            <a:endParaRPr lang="en-US" altLang="en-US" sz="1000"/>
          </a:p>
        </p:txBody>
      </p:sp>
      <p:sp>
        <p:nvSpPr>
          <p:cNvPr id="16416" name="TextBox 11"/>
          <p:cNvSpPr txBox="1">
            <a:spLocks noChangeArrowheads="1"/>
          </p:cNvSpPr>
          <p:nvPr/>
        </p:nvSpPr>
        <p:spPr bwMode="auto">
          <a:xfrm>
            <a:off x="3949700" y="4867275"/>
            <a:ext cx="1200150" cy="400050"/>
          </a:xfrm>
          <a:prstGeom prst="rect">
            <a:avLst/>
          </a:prstGeom>
          <a:noFill/>
          <a:ln w="9525">
            <a:noFill/>
            <a:miter lim="800000"/>
            <a:headEnd/>
            <a:tailEnd/>
          </a:ln>
        </p:spPr>
        <p:txBody>
          <a:bodyPr wrap="none">
            <a:spAutoFit/>
          </a:bodyPr>
          <a:lstStyle/>
          <a:p>
            <a:pPr algn="ctr"/>
            <a:r>
              <a:rPr lang="fr-FR" altLang="en-US" sz="1000" b="1"/>
              <a:t>Victor KADIATA</a:t>
            </a:r>
          </a:p>
          <a:p>
            <a:pPr algn="ctr"/>
            <a:r>
              <a:rPr lang="fr-FR" altLang="en-US" sz="1000"/>
              <a:t>Data Base Manager</a:t>
            </a:r>
            <a:endParaRPr lang="en-US" altLang="en-US" sz="1000"/>
          </a:p>
        </p:txBody>
      </p:sp>
      <p:sp>
        <p:nvSpPr>
          <p:cNvPr id="16417" name="TextBox 11"/>
          <p:cNvSpPr txBox="1">
            <a:spLocks noChangeArrowheads="1"/>
          </p:cNvSpPr>
          <p:nvPr/>
        </p:nvSpPr>
        <p:spPr bwMode="auto">
          <a:xfrm>
            <a:off x="5827713" y="4848225"/>
            <a:ext cx="1136650" cy="400050"/>
          </a:xfrm>
          <a:prstGeom prst="rect">
            <a:avLst/>
          </a:prstGeom>
          <a:noFill/>
          <a:ln w="9525">
            <a:noFill/>
            <a:miter lim="800000"/>
            <a:headEnd/>
            <a:tailEnd/>
          </a:ln>
        </p:spPr>
        <p:txBody>
          <a:bodyPr wrap="none">
            <a:spAutoFit/>
          </a:bodyPr>
          <a:lstStyle/>
          <a:p>
            <a:pPr algn="ctr"/>
            <a:r>
              <a:rPr lang="fr-FR" altLang="en-US" sz="1000" b="1"/>
              <a:t>Carine MAWUWA</a:t>
            </a:r>
          </a:p>
          <a:p>
            <a:pPr algn="ctr"/>
            <a:r>
              <a:rPr lang="fr-FR" altLang="en-US" sz="1000"/>
              <a:t>Intern</a:t>
            </a:r>
            <a:endParaRPr lang="en-US" altLang="en-US" sz="1000"/>
          </a:p>
        </p:txBody>
      </p:sp>
      <p:sp>
        <p:nvSpPr>
          <p:cNvPr id="16418" name="TextBox 11"/>
          <p:cNvSpPr txBox="1">
            <a:spLocks noChangeArrowheads="1"/>
          </p:cNvSpPr>
          <p:nvPr/>
        </p:nvSpPr>
        <p:spPr bwMode="auto">
          <a:xfrm>
            <a:off x="7469188" y="4848225"/>
            <a:ext cx="1343025" cy="400050"/>
          </a:xfrm>
          <a:prstGeom prst="rect">
            <a:avLst/>
          </a:prstGeom>
          <a:noFill/>
          <a:ln w="9525">
            <a:noFill/>
            <a:miter lim="800000"/>
            <a:headEnd/>
            <a:tailEnd/>
          </a:ln>
        </p:spPr>
        <p:txBody>
          <a:bodyPr wrap="none">
            <a:spAutoFit/>
          </a:bodyPr>
          <a:lstStyle/>
          <a:p>
            <a:pPr algn="ctr"/>
            <a:r>
              <a:rPr lang="fr-FR" altLang="en-US" sz="1000" b="1"/>
              <a:t>Guy Robert KAYEMBE</a:t>
            </a:r>
          </a:p>
          <a:p>
            <a:pPr algn="ctr"/>
            <a:r>
              <a:rPr lang="fr-FR" altLang="en-US" sz="1000"/>
              <a:t>Logistician/Driver</a:t>
            </a:r>
            <a:endParaRPr lang="en-US" altLang="en-US" sz="1000"/>
          </a:p>
        </p:txBody>
      </p:sp>
      <p:sp>
        <p:nvSpPr>
          <p:cNvPr id="16419" name="TextBox 11"/>
          <p:cNvSpPr txBox="1">
            <a:spLocks noChangeArrowheads="1"/>
          </p:cNvSpPr>
          <p:nvPr/>
        </p:nvSpPr>
        <p:spPr bwMode="auto">
          <a:xfrm>
            <a:off x="382588" y="6477000"/>
            <a:ext cx="949325" cy="400050"/>
          </a:xfrm>
          <a:prstGeom prst="rect">
            <a:avLst/>
          </a:prstGeom>
          <a:noFill/>
          <a:ln w="9525">
            <a:noFill/>
            <a:miter lim="800000"/>
            <a:headEnd/>
            <a:tailEnd/>
          </a:ln>
        </p:spPr>
        <p:txBody>
          <a:bodyPr wrap="none">
            <a:spAutoFit/>
          </a:bodyPr>
          <a:lstStyle/>
          <a:p>
            <a:pPr algn="ctr"/>
            <a:r>
              <a:rPr lang="fr-FR" altLang="en-US" sz="1000" b="1"/>
              <a:t>Pierre SAKALA</a:t>
            </a:r>
          </a:p>
          <a:p>
            <a:pPr algn="ctr"/>
            <a:r>
              <a:rPr lang="fr-FR" altLang="en-US" sz="1000"/>
              <a:t>Cleaner</a:t>
            </a:r>
            <a:endParaRPr lang="en-US" altLang="en-US" sz="1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0"/>
            <a:ext cx="5638800" cy="5238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en-US" sz="2800" b="1" dirty="0"/>
              <a:t>ALERT : Landscape Ituri-Epulu-Aru</a:t>
            </a:r>
          </a:p>
        </p:txBody>
      </p:sp>
      <p:pic>
        <p:nvPicPr>
          <p:cNvPr id="62467" name="Picture 1" descr="D:\OSFAC\ALERT PROJECT\ALERT_DATA\LANDSCAPES\ITURI\MAPS\MAP2010_2015\png\map01.png"/>
          <p:cNvPicPr>
            <a:picLocks noChangeAspect="1" noChangeArrowheads="1"/>
          </p:cNvPicPr>
          <p:nvPr/>
        </p:nvPicPr>
        <p:blipFill>
          <a:blip r:embed="rId2" cstate="print"/>
          <a:srcRect/>
          <a:stretch>
            <a:fillRect/>
          </a:stretch>
        </p:blipFill>
        <p:spPr bwMode="auto">
          <a:xfrm>
            <a:off x="0" y="1304925"/>
            <a:ext cx="9144000" cy="47148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OSFAC\ALERT PROJECT\ALERT_DATA\LANDSCAPES\ITURI\MAPS\MAP2010_2015\png\map02.png"/>
          <p:cNvPicPr>
            <a:picLocks noChangeAspect="1" noChangeArrowheads="1"/>
          </p:cNvPicPr>
          <p:nvPr/>
        </p:nvPicPr>
        <p:blipFill>
          <a:blip r:embed="rId2" cstate="print"/>
          <a:srcRect/>
          <a:stretch>
            <a:fillRect/>
          </a:stretch>
        </p:blipFill>
        <p:spPr bwMode="auto">
          <a:xfrm>
            <a:off x="0" y="1228725"/>
            <a:ext cx="9144000" cy="4714875"/>
          </a:xfrm>
          <a:prstGeom prst="rect">
            <a:avLst/>
          </a:prstGeom>
          <a:noFill/>
          <a:ln w="9525">
            <a:noFill/>
            <a:miter lim="800000"/>
            <a:headEnd/>
            <a:tailEnd/>
          </a:ln>
        </p:spPr>
      </p:pic>
      <p:sp>
        <p:nvSpPr>
          <p:cNvPr id="3" name="ZoneTexte 2"/>
          <p:cNvSpPr txBox="1"/>
          <p:nvPr/>
        </p:nvSpPr>
        <p:spPr>
          <a:xfrm>
            <a:off x="0" y="0"/>
            <a:ext cx="5638800" cy="5238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en-US" sz="2800" b="1" dirty="0"/>
              <a:t>ALERT : Landscape Ituri-Epulu-Aru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2362200" y="2667000"/>
            <a:ext cx="6781800" cy="1143000"/>
          </a:xfrm>
        </p:spPr>
        <p:txBody>
          <a:bodyPr rtlCol="0">
            <a:normAutofit/>
          </a:bodyPr>
          <a:lstStyle/>
          <a:p>
            <a:pPr eaLnBrk="1" fontAlgn="auto" hangingPunct="1">
              <a:spcAft>
                <a:spcPts val="0"/>
              </a:spcAft>
              <a:defRPr/>
            </a:pPr>
            <a:r>
              <a:rPr lang="nb-NO" sz="2900" b="1" dirty="0">
                <a:solidFill>
                  <a:schemeClr val="accent5">
                    <a:lumMod val="75000"/>
                  </a:schemeClr>
                </a:solidFill>
                <a:effectLst>
                  <a:outerShdw blurRad="38100" dist="38100" dir="2700000" algn="tl">
                    <a:srgbClr val="000000">
                      <a:alpha val="43137"/>
                    </a:srgbClr>
                  </a:outerShdw>
                </a:effectLst>
                <a:latin typeface="Arial" charset="0"/>
                <a:ea typeface="+mn-ea"/>
                <a:cs typeface="+mn-cs"/>
              </a:rPr>
              <a:t>Active Fire analysis in CARPE Landscapes</a:t>
            </a:r>
            <a:endParaRPr lang="fr-FR" sz="2900" b="1" dirty="0">
              <a:solidFill>
                <a:schemeClr val="accent5">
                  <a:lumMod val="75000"/>
                </a:schemeClr>
              </a:solidFill>
              <a:effectLst>
                <a:outerShdw blurRad="38100" dist="38100" dir="2700000" algn="tl">
                  <a:srgbClr val="000000">
                    <a:alpha val="43137"/>
                  </a:srgbClr>
                </a:outerShdw>
              </a:effectLst>
              <a:latin typeface="Arial" charset="0"/>
              <a:ea typeface="+mn-ea"/>
              <a:cs typeface="+mn-cs"/>
            </a:endParaRPr>
          </a:p>
        </p:txBody>
      </p:sp>
      <p:sp>
        <p:nvSpPr>
          <p:cNvPr id="68611" name="Titre 1"/>
          <p:cNvSpPr txBox="1">
            <a:spLocks/>
          </p:cNvSpPr>
          <p:nvPr/>
        </p:nvSpPr>
        <p:spPr bwMode="auto">
          <a:xfrm>
            <a:off x="-76200" y="2819400"/>
            <a:ext cx="2438400" cy="762000"/>
          </a:xfrm>
          <a:prstGeom prst="rect">
            <a:avLst/>
          </a:prstGeom>
          <a:noFill/>
          <a:ln w="9525">
            <a:noFill/>
            <a:miter lim="800000"/>
            <a:headEnd/>
            <a:tailEnd/>
          </a:ln>
        </p:spPr>
        <p:txBody>
          <a:bodyPr anchor="ctr"/>
          <a:lstStyle/>
          <a:p>
            <a:pPr algn="ctr" eaLnBrk="0" hangingPunct="0"/>
            <a:r>
              <a:rPr lang="en-US" sz="3000" b="1" dirty="0">
                <a:solidFill>
                  <a:srgbClr val="00B050"/>
                </a:solidFill>
                <a:latin typeface="Arial Black" pitchFamily="34" charset="0"/>
                <a:ea typeface="MS PGothic" pitchFamily="34" charset="-128"/>
                <a:cs typeface="Arial" charset="0"/>
              </a:rPr>
              <a:t>Task 5 :</a:t>
            </a:r>
            <a:endParaRPr lang="fr-FR" sz="3000" b="1" dirty="0">
              <a:solidFill>
                <a:srgbClr val="00B050"/>
              </a:solidFill>
              <a:latin typeface="Arial Black" pitchFamily="34" charset="0"/>
              <a:ea typeface="MS PGothic" pitchFamily="34" charset="-128"/>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a:spLocks noGrp="1"/>
          </p:cNvSpPr>
          <p:nvPr>
            <p:ph idx="1"/>
          </p:nvPr>
        </p:nvSpPr>
        <p:spPr>
          <a:xfrm>
            <a:off x="457200" y="762000"/>
            <a:ext cx="8229600" cy="5867400"/>
          </a:xfrm>
        </p:spPr>
        <p:txBody>
          <a:bodyPr rtlCol="0">
            <a:normAutofit/>
          </a:bodyPr>
          <a:lstStyle/>
          <a:p>
            <a:pPr algn="just" eaLnBrk="1" fontAlgn="auto" hangingPunct="1">
              <a:lnSpc>
                <a:spcPct val="150000"/>
              </a:lnSpc>
              <a:spcAft>
                <a:spcPts val="0"/>
              </a:spcAft>
              <a:buFont typeface="Arial" pitchFamily="34" charset="0"/>
              <a:buChar char="•"/>
              <a:defRPr/>
            </a:pPr>
            <a:r>
              <a:rPr lang="en-US" sz="2400" dirty="0"/>
              <a:t>Fires produce significant </a:t>
            </a:r>
            <a:r>
              <a:rPr lang="en-US" sz="2400" dirty="0">
                <a:solidFill>
                  <a:srgbClr val="C00000"/>
                </a:solidFill>
              </a:rPr>
              <a:t>Greenhouse Gas Emissions </a:t>
            </a:r>
            <a:r>
              <a:rPr lang="en-US" sz="2400" dirty="0"/>
              <a:t>and aerosols and thus contribute to climate forcing ;</a:t>
            </a:r>
          </a:p>
          <a:p>
            <a:pPr algn="just" eaLnBrk="1" fontAlgn="auto" hangingPunct="1">
              <a:lnSpc>
                <a:spcPct val="150000"/>
              </a:lnSpc>
              <a:spcAft>
                <a:spcPts val="0"/>
              </a:spcAft>
              <a:buFont typeface="Arial" pitchFamily="34" charset="0"/>
              <a:buChar char="•"/>
              <a:defRPr/>
            </a:pPr>
            <a:r>
              <a:rPr lang="en-US" sz="2400" dirty="0"/>
              <a:t>IPCC Guidelines on national greenhouse gas inventories include accounting for GHG emissions from biomass burning (MRV_Manual_Chapter3 USAID/FCMC 2013);</a:t>
            </a:r>
          </a:p>
          <a:p>
            <a:pPr algn="just" eaLnBrk="1" fontAlgn="auto" hangingPunct="1">
              <a:lnSpc>
                <a:spcPct val="150000"/>
              </a:lnSpc>
              <a:spcAft>
                <a:spcPts val="0"/>
              </a:spcAft>
              <a:buFont typeface="Arial" pitchFamily="34" charset="0"/>
              <a:buChar char="•"/>
              <a:defRPr/>
            </a:pPr>
            <a:r>
              <a:rPr lang="en-US" sz="2400" dirty="0"/>
              <a:t>The national MRV system in Central Africa has three components: </a:t>
            </a:r>
            <a:r>
              <a:rPr lang="en-US" sz="2400" dirty="0">
                <a:solidFill>
                  <a:srgbClr val="FF0000"/>
                </a:solidFill>
              </a:rPr>
              <a:t>(1) </a:t>
            </a:r>
            <a:r>
              <a:rPr lang="en-US" sz="2400" dirty="0"/>
              <a:t>monitoring of forests by satellite </a:t>
            </a:r>
            <a:r>
              <a:rPr lang="en-US" sz="2400" dirty="0">
                <a:solidFill>
                  <a:srgbClr val="FF0000"/>
                </a:solidFill>
              </a:rPr>
              <a:t>(2) </a:t>
            </a:r>
            <a:r>
              <a:rPr lang="en-US" sz="2400" dirty="0"/>
              <a:t>national forest inventory </a:t>
            </a:r>
            <a:r>
              <a:rPr lang="en-US" sz="2400" dirty="0">
                <a:solidFill>
                  <a:srgbClr val="FF0000"/>
                </a:solidFill>
              </a:rPr>
              <a:t>(3) </a:t>
            </a:r>
            <a:r>
              <a:rPr lang="en-US" sz="2400" dirty="0"/>
              <a:t>inventory of Greenhouse Gas Emissions (Source CN REDD and PNFEB2/ MECNT). </a:t>
            </a:r>
          </a:p>
          <a:p>
            <a:pPr marL="0" indent="0" algn="just" eaLnBrk="1" fontAlgn="auto" hangingPunct="1">
              <a:lnSpc>
                <a:spcPct val="150000"/>
              </a:lnSpc>
              <a:spcAft>
                <a:spcPts val="0"/>
              </a:spcAft>
              <a:buFont typeface="Arial" pitchFamily="34" charset="0"/>
              <a:buNone/>
              <a:defRPr/>
            </a:pPr>
            <a:endParaRPr 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cstate="print"/>
          <a:srcRect/>
          <a:stretch>
            <a:fillRect/>
          </a:stretch>
        </p:blipFill>
        <p:spPr bwMode="auto">
          <a:xfrm>
            <a:off x="533400" y="762000"/>
            <a:ext cx="8001000" cy="4876800"/>
          </a:xfrm>
          <a:prstGeom prst="rect">
            <a:avLst/>
          </a:prstGeom>
          <a:noFill/>
          <a:ln w="12700">
            <a:solidFill>
              <a:schemeClr val="tx1"/>
            </a:solidFill>
            <a:miter lim="800000"/>
            <a:headEnd/>
            <a:tailEnd/>
          </a:ln>
        </p:spPr>
      </p:pic>
      <p:sp>
        <p:nvSpPr>
          <p:cNvPr id="70659" name="TextBox 5"/>
          <p:cNvSpPr txBox="1">
            <a:spLocks noChangeArrowheads="1"/>
          </p:cNvSpPr>
          <p:nvPr/>
        </p:nvSpPr>
        <p:spPr bwMode="auto">
          <a:xfrm>
            <a:off x="381000" y="152400"/>
            <a:ext cx="8686800" cy="400050"/>
          </a:xfrm>
          <a:prstGeom prst="rect">
            <a:avLst/>
          </a:prstGeom>
          <a:noFill/>
          <a:ln w="9525">
            <a:noFill/>
            <a:miter lim="800000"/>
            <a:headEnd/>
            <a:tailEnd/>
          </a:ln>
        </p:spPr>
        <p:txBody>
          <a:bodyPr>
            <a:spAutoFit/>
          </a:bodyPr>
          <a:lstStyle/>
          <a:p>
            <a:pPr eaLnBrk="0" hangingPunct="0"/>
            <a:r>
              <a:rPr lang="fr-FR" sz="2000" b="1"/>
              <a:t>Active fire evolution in CARPE Landscapes from 2011 to 2014</a:t>
            </a:r>
            <a:endParaRPr 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3"/>
          <p:cNvSpPr txBox="1">
            <a:spLocks noChangeArrowheads="1"/>
          </p:cNvSpPr>
          <p:nvPr/>
        </p:nvSpPr>
        <p:spPr bwMode="auto">
          <a:xfrm>
            <a:off x="381000" y="152400"/>
            <a:ext cx="8686800" cy="1000125"/>
          </a:xfrm>
          <a:prstGeom prst="rect">
            <a:avLst/>
          </a:prstGeom>
          <a:noFill/>
          <a:ln w="9525">
            <a:noFill/>
            <a:miter lim="800000"/>
            <a:headEnd/>
            <a:tailEnd/>
          </a:ln>
        </p:spPr>
        <p:txBody>
          <a:bodyPr>
            <a:spAutoFit/>
          </a:bodyPr>
          <a:lstStyle/>
          <a:p>
            <a:pPr algn="ctr" eaLnBrk="0" hangingPunct="0"/>
            <a:r>
              <a:rPr lang="fr-FR" sz="2000" b="1"/>
              <a:t>Distribution of active fire density in</a:t>
            </a:r>
          </a:p>
          <a:p>
            <a:pPr algn="ctr" eaLnBrk="0" hangingPunct="0"/>
            <a:r>
              <a:rPr lang="fr-FR" sz="2000" b="1"/>
              <a:t>Lac Télé - Lac Tumba Landscape  from 2011 to 2014</a:t>
            </a:r>
            <a:endParaRPr lang="en-US" sz="2000"/>
          </a:p>
          <a:p>
            <a:pPr eaLnBrk="0" hangingPunct="0"/>
            <a:endParaRPr lang="en-US" sz="1900"/>
          </a:p>
        </p:txBody>
      </p:sp>
      <p:pic>
        <p:nvPicPr>
          <p:cNvPr id="72707" name="Picture 2" descr="LacTele_Densite"/>
          <p:cNvPicPr>
            <a:picLocks noChangeAspect="1" noChangeArrowheads="1"/>
          </p:cNvPicPr>
          <p:nvPr/>
        </p:nvPicPr>
        <p:blipFill>
          <a:blip r:embed="rId2" cstate="print"/>
          <a:srcRect/>
          <a:stretch>
            <a:fillRect/>
          </a:stretch>
        </p:blipFill>
        <p:spPr bwMode="auto">
          <a:xfrm>
            <a:off x="268288" y="842963"/>
            <a:ext cx="4456112" cy="6243637"/>
          </a:xfrm>
          <a:prstGeom prst="rect">
            <a:avLst/>
          </a:prstGeom>
          <a:noFill/>
          <a:ln w="9525">
            <a:noFill/>
            <a:miter lim="800000"/>
            <a:headEnd/>
            <a:tailEnd/>
          </a:ln>
        </p:spPr>
      </p:pic>
      <p:pic>
        <p:nvPicPr>
          <p:cNvPr id="72708" name="Picture 3" descr="LacTele_PFA"/>
          <p:cNvPicPr>
            <a:picLocks noChangeAspect="1" noChangeArrowheads="1"/>
          </p:cNvPicPr>
          <p:nvPr/>
        </p:nvPicPr>
        <p:blipFill>
          <a:blip r:embed="rId3" cstate="print"/>
          <a:srcRect/>
          <a:stretch>
            <a:fillRect/>
          </a:stretch>
        </p:blipFill>
        <p:spPr bwMode="auto">
          <a:xfrm>
            <a:off x="4572000" y="842963"/>
            <a:ext cx="4419600" cy="624363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3"/>
          <p:cNvSpPr txBox="1">
            <a:spLocks noChangeArrowheads="1"/>
          </p:cNvSpPr>
          <p:nvPr/>
        </p:nvSpPr>
        <p:spPr bwMode="auto">
          <a:xfrm>
            <a:off x="381000" y="152400"/>
            <a:ext cx="8686800" cy="1000125"/>
          </a:xfrm>
          <a:prstGeom prst="rect">
            <a:avLst/>
          </a:prstGeom>
          <a:noFill/>
          <a:ln w="9525">
            <a:noFill/>
            <a:miter lim="800000"/>
            <a:headEnd/>
            <a:tailEnd/>
          </a:ln>
        </p:spPr>
        <p:txBody>
          <a:bodyPr>
            <a:spAutoFit/>
          </a:bodyPr>
          <a:lstStyle/>
          <a:p>
            <a:pPr algn="ctr" eaLnBrk="0" hangingPunct="0"/>
            <a:r>
              <a:rPr lang="fr-FR" sz="2000" b="1"/>
              <a:t>Distribution of active fire density in</a:t>
            </a:r>
          </a:p>
          <a:p>
            <a:pPr algn="ctr" eaLnBrk="0" hangingPunct="0"/>
            <a:r>
              <a:rPr lang="fr-FR" sz="2000" b="1"/>
              <a:t>Maiko-Tayna-Kahuzi-Biega Landscape from 2011 to 2014</a:t>
            </a:r>
            <a:endParaRPr lang="en-US" sz="2000" b="1"/>
          </a:p>
          <a:p>
            <a:pPr eaLnBrk="0" hangingPunct="0"/>
            <a:endParaRPr lang="en-US" sz="1900"/>
          </a:p>
        </p:txBody>
      </p:sp>
      <p:pic>
        <p:nvPicPr>
          <p:cNvPr id="73731" name="Picture 2" descr="Maiko_PFA"/>
          <p:cNvPicPr>
            <a:picLocks noChangeAspect="1" noChangeArrowheads="1"/>
          </p:cNvPicPr>
          <p:nvPr/>
        </p:nvPicPr>
        <p:blipFill>
          <a:blip r:embed="rId2" cstate="print"/>
          <a:srcRect/>
          <a:stretch>
            <a:fillRect/>
          </a:stretch>
        </p:blipFill>
        <p:spPr bwMode="auto">
          <a:xfrm>
            <a:off x="4454525" y="1066800"/>
            <a:ext cx="4114800" cy="5819775"/>
          </a:xfrm>
          <a:prstGeom prst="rect">
            <a:avLst/>
          </a:prstGeom>
          <a:noFill/>
          <a:ln w="9525">
            <a:noFill/>
            <a:miter lim="800000"/>
            <a:headEnd/>
            <a:tailEnd/>
          </a:ln>
        </p:spPr>
      </p:pic>
      <p:pic>
        <p:nvPicPr>
          <p:cNvPr id="73732" name="Picture 3" descr="Maiko_Densite"/>
          <p:cNvPicPr>
            <a:picLocks noChangeAspect="1" noChangeArrowheads="1"/>
          </p:cNvPicPr>
          <p:nvPr/>
        </p:nvPicPr>
        <p:blipFill>
          <a:blip r:embed="rId3" cstate="print"/>
          <a:srcRect/>
          <a:stretch>
            <a:fillRect/>
          </a:stretch>
        </p:blipFill>
        <p:spPr bwMode="auto">
          <a:xfrm>
            <a:off x="228600" y="1085850"/>
            <a:ext cx="4114800" cy="58007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cstate="print"/>
          <a:srcRect/>
          <a:stretch>
            <a:fillRect/>
          </a:stretch>
        </p:blipFill>
        <p:spPr bwMode="auto">
          <a:xfrm>
            <a:off x="0" y="-1951"/>
            <a:ext cx="5397500" cy="6859951"/>
          </a:xfrm>
          <a:prstGeom prst="rect">
            <a:avLst/>
          </a:prstGeom>
          <a:noFill/>
          <a:ln w="9525">
            <a:noFill/>
            <a:miter lim="800000"/>
            <a:headEnd/>
            <a:tailEnd/>
          </a:ln>
        </p:spPr>
      </p:pic>
      <p:sp>
        <p:nvSpPr>
          <p:cNvPr id="6" name="Rectangle 5"/>
          <p:cNvSpPr/>
          <p:nvPr/>
        </p:nvSpPr>
        <p:spPr>
          <a:xfrm>
            <a:off x="5486400" y="1524000"/>
            <a:ext cx="3657600" cy="2677656"/>
          </a:xfrm>
          <a:prstGeom prst="rect">
            <a:avLst/>
          </a:prstGeom>
        </p:spPr>
        <p:txBody>
          <a:bodyPr wrap="square">
            <a:spAutoFit/>
          </a:bodyPr>
          <a:lstStyle/>
          <a:p>
            <a:r>
              <a:rPr lang="en-US" sz="2800" b="1" dirty="0">
                <a:solidFill>
                  <a:schemeClr val="accent5">
                    <a:lumMod val="75000"/>
                  </a:schemeClr>
                </a:solidFill>
                <a:effectLst>
                  <a:outerShdw blurRad="38100" dist="38100" dir="2700000" algn="tl">
                    <a:srgbClr val="000000">
                      <a:alpha val="43137"/>
                    </a:srgbClr>
                  </a:outerShdw>
                </a:effectLst>
                <a:latin typeface="Arial" charset="0"/>
              </a:rPr>
              <a:t>Recent fire of rare intensity occurred around the locality of Liouesso (Republic of Congo) in February 2016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508125"/>
            <a:ext cx="7924800" cy="4293483"/>
          </a:xfrm>
          <a:prstGeom prst="rect">
            <a:avLst/>
          </a:prstGeom>
        </p:spPr>
        <p:txBody>
          <a:bodyPr>
            <a:spAutoFit/>
          </a:bodyPr>
          <a:lstStyle/>
          <a:p>
            <a:pPr algn="ctr" eaLnBrk="0" fontAlgn="auto" hangingPunct="0">
              <a:spcBef>
                <a:spcPct val="20000"/>
              </a:spcBef>
              <a:spcAft>
                <a:spcPts val="0"/>
              </a:spcAft>
              <a:defRPr/>
            </a:pPr>
            <a:r>
              <a:rPr lang="fr-FR" sz="6500" b="1" dirty="0">
                <a:solidFill>
                  <a:schemeClr val="accent5">
                    <a:lumMod val="75000"/>
                  </a:schemeClr>
                </a:solidFill>
                <a:effectLst>
                  <a:outerShdw blurRad="38100" dist="38100" dir="2700000" algn="tl">
                    <a:srgbClr val="000000">
                      <a:alpha val="43137"/>
                    </a:srgbClr>
                  </a:outerShdw>
                </a:effectLst>
              </a:rPr>
              <a:t>OSFAC </a:t>
            </a:r>
            <a:r>
              <a:rPr lang="fr-FR" sz="6500" b="1" dirty="0" err="1">
                <a:solidFill>
                  <a:schemeClr val="accent5">
                    <a:lumMod val="75000"/>
                  </a:schemeClr>
                </a:solidFill>
                <a:effectLst>
                  <a:outerShdw blurRad="38100" dist="38100" dir="2700000" algn="tl">
                    <a:srgbClr val="000000">
                      <a:alpha val="43137"/>
                    </a:srgbClr>
                  </a:outerShdw>
                </a:effectLst>
              </a:rPr>
              <a:t>Involvement</a:t>
            </a:r>
            <a:r>
              <a:rPr lang="fr-FR" sz="6500" b="1" dirty="0">
                <a:solidFill>
                  <a:schemeClr val="accent5">
                    <a:lumMod val="75000"/>
                  </a:schemeClr>
                </a:solidFill>
                <a:effectLst>
                  <a:outerShdw blurRad="38100" dist="38100" dir="2700000" algn="tl">
                    <a:srgbClr val="000000">
                      <a:alpha val="43137"/>
                    </a:srgbClr>
                  </a:outerShdw>
                </a:effectLst>
              </a:rPr>
              <a:t> in </a:t>
            </a:r>
            <a:r>
              <a:rPr lang="fr-FR" sz="6500" b="1" dirty="0" err="1">
                <a:solidFill>
                  <a:schemeClr val="accent5">
                    <a:lumMod val="75000"/>
                  </a:schemeClr>
                </a:solidFill>
                <a:effectLst>
                  <a:outerShdw blurRad="38100" dist="38100" dir="2700000" algn="tl">
                    <a:srgbClr val="000000">
                      <a:alpha val="43137"/>
                    </a:srgbClr>
                  </a:outerShdw>
                </a:effectLst>
              </a:rPr>
              <a:t>Others</a:t>
            </a:r>
            <a:r>
              <a:rPr lang="fr-FR" sz="6500" b="1" dirty="0">
                <a:solidFill>
                  <a:schemeClr val="accent5">
                    <a:lumMod val="75000"/>
                  </a:schemeClr>
                </a:solidFill>
                <a:effectLst>
                  <a:outerShdw blurRad="38100" dist="38100" dir="2700000" algn="tl">
                    <a:srgbClr val="000000">
                      <a:alpha val="43137"/>
                    </a:srgbClr>
                  </a:outerShdw>
                </a:effectLst>
              </a:rPr>
              <a:t> </a:t>
            </a:r>
            <a:r>
              <a:rPr lang="fr-FR" sz="6500" b="1" dirty="0" err="1">
                <a:solidFill>
                  <a:schemeClr val="accent5">
                    <a:lumMod val="75000"/>
                  </a:schemeClr>
                </a:solidFill>
                <a:effectLst>
                  <a:outerShdw blurRad="38100" dist="38100" dir="2700000" algn="tl">
                    <a:srgbClr val="000000">
                      <a:alpha val="43137"/>
                    </a:srgbClr>
                  </a:outerShdw>
                </a:effectLst>
              </a:rPr>
              <a:t>Projects</a:t>
            </a:r>
            <a:r>
              <a:rPr lang="fr-FR" sz="6500" b="1" dirty="0">
                <a:solidFill>
                  <a:schemeClr val="accent5">
                    <a:lumMod val="75000"/>
                  </a:schemeClr>
                </a:solidFill>
                <a:effectLst>
                  <a:outerShdw blurRad="38100" dist="38100" dir="2700000" algn="tl">
                    <a:srgbClr val="000000">
                      <a:alpha val="43137"/>
                    </a:srgbClr>
                  </a:outerShdw>
                </a:effectLst>
              </a:rPr>
              <a:t> in Central </a:t>
            </a:r>
            <a:r>
              <a:rPr lang="fr-FR" sz="6500" b="1" dirty="0" err="1">
                <a:solidFill>
                  <a:schemeClr val="accent5">
                    <a:lumMod val="75000"/>
                  </a:schemeClr>
                </a:solidFill>
                <a:effectLst>
                  <a:outerShdw blurRad="38100" dist="38100" dir="2700000" algn="tl">
                    <a:srgbClr val="000000">
                      <a:alpha val="43137"/>
                    </a:srgbClr>
                  </a:outerShdw>
                </a:effectLst>
              </a:rPr>
              <a:t>Africa</a:t>
            </a:r>
            <a:endParaRPr lang="fr-FR" sz="6500" b="1" dirty="0">
              <a:solidFill>
                <a:schemeClr val="accent5">
                  <a:lumMod val="75000"/>
                </a:schemeClr>
              </a:solidFill>
              <a:effectLst>
                <a:outerShdw blurRad="38100" dist="38100" dir="2700000" algn="tl">
                  <a:srgbClr val="000000">
                    <a:alpha val="43137"/>
                  </a:srgbClr>
                </a:outerShdw>
              </a:effectLst>
            </a:endParaRPr>
          </a:p>
          <a:p>
            <a:pPr algn="ctr" eaLnBrk="0" fontAlgn="auto" hangingPunct="0">
              <a:spcBef>
                <a:spcPct val="20000"/>
              </a:spcBef>
              <a:spcAft>
                <a:spcPts val="0"/>
              </a:spcAft>
              <a:defRPr/>
            </a:pPr>
            <a:r>
              <a:rPr lang="fr-FR" sz="6500" b="1" dirty="0">
                <a:solidFill>
                  <a:schemeClr val="accent5">
                    <a:lumMod val="75000"/>
                  </a:schemeClr>
                </a:solidFill>
                <a:effectLst>
                  <a:outerShdw blurRad="38100" dist="38100" dir="2700000" algn="tl">
                    <a:srgbClr val="000000">
                      <a:alpha val="43137"/>
                    </a:srgbClr>
                  </a:outerShdw>
                </a:effectLst>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1"/>
          <p:cNvSpPr>
            <a:spLocks noGrp="1"/>
          </p:cNvSpPr>
          <p:nvPr>
            <p:ph type="title"/>
          </p:nvPr>
        </p:nvSpPr>
        <p:spPr>
          <a:xfrm>
            <a:off x="76200" y="1066800"/>
            <a:ext cx="7886700" cy="1325563"/>
          </a:xfrm>
        </p:spPr>
        <p:txBody>
          <a:bodyPr/>
          <a:lstStyle/>
          <a:p>
            <a:pPr algn="ctr"/>
            <a:r>
              <a:rPr lang="fr-FR" sz="3200" b="1" dirty="0">
                <a:solidFill>
                  <a:srgbClr val="0070C0"/>
                </a:solidFill>
              </a:rPr>
              <a:t>Land cover and Land use mapping</a:t>
            </a:r>
          </a:p>
        </p:txBody>
      </p:sp>
      <p:sp>
        <p:nvSpPr>
          <p:cNvPr id="79875" name="Espace réservé du contenu 2"/>
          <p:cNvSpPr txBox="1">
            <a:spLocks/>
          </p:cNvSpPr>
          <p:nvPr/>
        </p:nvSpPr>
        <p:spPr bwMode="auto">
          <a:xfrm>
            <a:off x="838200" y="2514600"/>
            <a:ext cx="7315200" cy="4267200"/>
          </a:xfrm>
          <a:prstGeom prst="rect">
            <a:avLst/>
          </a:prstGeom>
          <a:noFill/>
          <a:ln w="9525">
            <a:noFill/>
            <a:miter lim="800000"/>
            <a:headEnd/>
            <a:tailEnd/>
          </a:ln>
        </p:spPr>
        <p:txBody>
          <a:bodyPr/>
          <a:lstStyle/>
          <a:p>
            <a:pPr marL="228600" indent="-228600" eaLnBrk="0" hangingPunct="0">
              <a:spcBef>
                <a:spcPts val="1000"/>
              </a:spcBef>
              <a:buFont typeface="Arial" charset="0"/>
              <a:buChar char="•"/>
            </a:pPr>
            <a:r>
              <a:rPr lang="en-US" sz="2400" dirty="0" err="1"/>
              <a:t>Luki</a:t>
            </a:r>
            <a:r>
              <a:rPr lang="en-US" sz="2400" dirty="0"/>
              <a:t> Reserve (</a:t>
            </a:r>
            <a:r>
              <a:rPr lang="en-US" sz="2400" b="1" dirty="0"/>
              <a:t>WWF/CBFF</a:t>
            </a:r>
            <a:r>
              <a:rPr lang="en-US" sz="2400" dirty="0"/>
              <a:t>) ;</a:t>
            </a:r>
          </a:p>
          <a:p>
            <a:pPr marL="228600" indent="-228600" eaLnBrk="0" hangingPunct="0">
              <a:spcBef>
                <a:spcPts val="1000"/>
              </a:spcBef>
              <a:buFont typeface="Arial" charset="0"/>
              <a:buChar char="•"/>
            </a:pPr>
            <a:r>
              <a:rPr lang="en-US" sz="2400" dirty="0"/>
              <a:t>Virunga Bloc V (</a:t>
            </a:r>
            <a:r>
              <a:rPr lang="en-US" sz="2400" b="1" dirty="0"/>
              <a:t>OKAPI-</a:t>
            </a:r>
            <a:r>
              <a:rPr lang="en-US" sz="2400" b="1" dirty="0" err="1"/>
              <a:t>Environnement</a:t>
            </a:r>
            <a:r>
              <a:rPr lang="en-US" sz="2400" b="1" dirty="0"/>
              <a:t> Conseil</a:t>
            </a:r>
            <a:r>
              <a:rPr lang="en-US" sz="2400" dirty="0"/>
              <a:t>)</a:t>
            </a:r>
          </a:p>
          <a:p>
            <a:pPr marL="228600" indent="-228600" eaLnBrk="0" hangingPunct="0">
              <a:spcBef>
                <a:spcPts val="1000"/>
              </a:spcBef>
              <a:buFont typeface="Arial" charset="0"/>
              <a:buChar char="•"/>
            </a:pPr>
            <a:r>
              <a:rPr lang="en-US" sz="2400" dirty="0"/>
              <a:t>DRC Roads rehabilitation (</a:t>
            </a:r>
            <a:r>
              <a:rPr lang="en-US" sz="2400" b="1" dirty="0" err="1"/>
              <a:t>Proroutes</a:t>
            </a:r>
            <a:r>
              <a:rPr lang="en-US" sz="2400" b="1" dirty="0"/>
              <a:t>/World Bank</a:t>
            </a:r>
            <a:r>
              <a:rPr lang="en-US" sz="2400" dirty="0"/>
              <a:t>)</a:t>
            </a:r>
          </a:p>
          <a:p>
            <a:pPr marL="228600" indent="-228600" eaLnBrk="0" hangingPunct="0">
              <a:spcBef>
                <a:spcPts val="1000"/>
              </a:spcBef>
              <a:buFont typeface="Arial" charset="0"/>
              <a:buChar char="•"/>
            </a:pPr>
            <a:endParaRPr lang="en-US" sz="2400" dirty="0"/>
          </a:p>
          <a:p>
            <a:pPr marL="228600" indent="-228600" eaLnBrk="0" hangingPunct="0">
              <a:spcBef>
                <a:spcPts val="1000"/>
              </a:spcBef>
              <a:buFont typeface="Arial" charset="0"/>
              <a:buChar char="•"/>
            </a:pPr>
            <a:endParaRPr lang="fr-F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srcRect/>
          <a:stretch>
            <a:fillRect/>
          </a:stretch>
        </p:blipFill>
        <p:spPr bwMode="auto">
          <a:xfrm>
            <a:off x="190500" y="755650"/>
            <a:ext cx="1017588" cy="1279525"/>
          </a:xfrm>
          <a:prstGeom prst="rect">
            <a:avLst/>
          </a:prstGeom>
          <a:noFill/>
          <a:ln w="28575">
            <a:solidFill>
              <a:schemeClr val="bg1"/>
            </a:solidFill>
            <a:miter lim="800000"/>
            <a:headEnd/>
            <a:tailEnd/>
          </a:ln>
        </p:spPr>
      </p:pic>
      <p:pic>
        <p:nvPicPr>
          <p:cNvPr id="17411" name="Picture 2"/>
          <p:cNvPicPr>
            <a:picLocks noChangeAspect="1"/>
          </p:cNvPicPr>
          <p:nvPr/>
        </p:nvPicPr>
        <p:blipFill>
          <a:blip r:embed="rId4" cstate="print"/>
          <a:srcRect l="8376" t="17390" r="17131" b="33867"/>
          <a:stretch>
            <a:fillRect/>
          </a:stretch>
        </p:blipFill>
        <p:spPr bwMode="auto">
          <a:xfrm>
            <a:off x="3251200" y="755650"/>
            <a:ext cx="1139825" cy="1279525"/>
          </a:xfrm>
          <a:prstGeom prst="rect">
            <a:avLst/>
          </a:prstGeom>
          <a:noFill/>
          <a:ln w="28575">
            <a:solidFill>
              <a:schemeClr val="bg1"/>
            </a:solidFill>
            <a:miter lim="800000"/>
            <a:headEnd/>
            <a:tailEnd/>
          </a:ln>
        </p:spPr>
      </p:pic>
      <p:pic>
        <p:nvPicPr>
          <p:cNvPr id="17412" name="Picture 3"/>
          <p:cNvPicPr>
            <a:picLocks noChangeAspect="1"/>
          </p:cNvPicPr>
          <p:nvPr/>
        </p:nvPicPr>
        <p:blipFill>
          <a:blip r:embed="rId5" cstate="print"/>
          <a:srcRect b="10715"/>
          <a:stretch>
            <a:fillRect/>
          </a:stretch>
        </p:blipFill>
        <p:spPr bwMode="auto">
          <a:xfrm>
            <a:off x="1752600" y="755650"/>
            <a:ext cx="955675" cy="1279525"/>
          </a:xfrm>
          <a:prstGeom prst="rect">
            <a:avLst/>
          </a:prstGeom>
          <a:noFill/>
          <a:ln w="28575">
            <a:solidFill>
              <a:schemeClr val="bg1"/>
            </a:solidFill>
            <a:miter lim="800000"/>
            <a:headEnd/>
            <a:tailEnd/>
          </a:ln>
        </p:spPr>
      </p:pic>
      <p:pic>
        <p:nvPicPr>
          <p:cNvPr id="17413" name="Picture 4"/>
          <p:cNvPicPr>
            <a:picLocks noChangeAspect="1"/>
          </p:cNvPicPr>
          <p:nvPr/>
        </p:nvPicPr>
        <p:blipFill>
          <a:blip r:embed="rId6" cstate="print"/>
          <a:srcRect l="5000" t="5000" r="18750" b="5000"/>
          <a:stretch>
            <a:fillRect/>
          </a:stretch>
        </p:blipFill>
        <p:spPr bwMode="auto">
          <a:xfrm>
            <a:off x="169863" y="3021013"/>
            <a:ext cx="1085850" cy="1279525"/>
          </a:xfrm>
          <a:prstGeom prst="rect">
            <a:avLst/>
          </a:prstGeom>
          <a:noFill/>
          <a:ln w="38100">
            <a:solidFill>
              <a:schemeClr val="bg1"/>
            </a:solidFill>
            <a:miter lim="800000"/>
            <a:headEnd/>
            <a:tailEnd/>
          </a:ln>
        </p:spPr>
      </p:pic>
      <p:pic>
        <p:nvPicPr>
          <p:cNvPr id="17414" name="Picture 5"/>
          <p:cNvPicPr>
            <a:picLocks noChangeAspect="1"/>
          </p:cNvPicPr>
          <p:nvPr/>
        </p:nvPicPr>
        <p:blipFill>
          <a:blip r:embed="rId7" cstate="print"/>
          <a:srcRect/>
          <a:stretch>
            <a:fillRect/>
          </a:stretch>
        </p:blipFill>
        <p:spPr bwMode="auto">
          <a:xfrm>
            <a:off x="4935538" y="755650"/>
            <a:ext cx="1031875" cy="1279525"/>
          </a:xfrm>
          <a:prstGeom prst="rect">
            <a:avLst/>
          </a:prstGeom>
          <a:noFill/>
          <a:ln w="28575">
            <a:solidFill>
              <a:schemeClr val="bg1"/>
            </a:solidFill>
            <a:miter lim="800000"/>
            <a:headEnd/>
            <a:tailEnd/>
          </a:ln>
        </p:spPr>
      </p:pic>
      <p:pic>
        <p:nvPicPr>
          <p:cNvPr id="17415" name="Picture 6"/>
          <p:cNvPicPr>
            <a:picLocks noChangeAspect="1"/>
          </p:cNvPicPr>
          <p:nvPr/>
        </p:nvPicPr>
        <p:blipFill>
          <a:blip r:embed="rId8" cstate="print"/>
          <a:srcRect t="22292" r="23241"/>
          <a:stretch>
            <a:fillRect/>
          </a:stretch>
        </p:blipFill>
        <p:spPr bwMode="auto">
          <a:xfrm>
            <a:off x="6196013" y="3021013"/>
            <a:ext cx="947737" cy="1279525"/>
          </a:xfrm>
          <a:prstGeom prst="rect">
            <a:avLst/>
          </a:prstGeom>
          <a:noFill/>
          <a:ln w="38100">
            <a:solidFill>
              <a:schemeClr val="bg1"/>
            </a:solidFill>
            <a:miter lim="800000"/>
            <a:headEnd/>
            <a:tailEnd/>
          </a:ln>
        </p:spPr>
      </p:pic>
      <p:pic>
        <p:nvPicPr>
          <p:cNvPr id="17416" name="Picture 7"/>
          <p:cNvPicPr>
            <a:picLocks noChangeAspect="1"/>
          </p:cNvPicPr>
          <p:nvPr/>
        </p:nvPicPr>
        <p:blipFill>
          <a:blip r:embed="rId9" cstate="print"/>
          <a:srcRect l="6911" r="9233"/>
          <a:stretch>
            <a:fillRect/>
          </a:stretch>
        </p:blipFill>
        <p:spPr bwMode="auto">
          <a:xfrm>
            <a:off x="4264025" y="3021013"/>
            <a:ext cx="1066800" cy="1279525"/>
          </a:xfrm>
          <a:prstGeom prst="rect">
            <a:avLst/>
          </a:prstGeom>
          <a:noFill/>
          <a:ln w="38100">
            <a:solidFill>
              <a:schemeClr val="bg1"/>
            </a:solidFill>
            <a:miter lim="800000"/>
            <a:headEnd/>
            <a:tailEnd/>
          </a:ln>
        </p:spPr>
      </p:pic>
      <p:pic>
        <p:nvPicPr>
          <p:cNvPr id="17417" name="Picture 8"/>
          <p:cNvPicPr>
            <a:picLocks noChangeAspect="1"/>
          </p:cNvPicPr>
          <p:nvPr/>
        </p:nvPicPr>
        <p:blipFill>
          <a:blip r:embed="rId10" cstate="print"/>
          <a:srcRect l="7333" r="7333" b="5905"/>
          <a:stretch>
            <a:fillRect/>
          </a:stretch>
        </p:blipFill>
        <p:spPr bwMode="auto">
          <a:xfrm>
            <a:off x="6767513" y="4967288"/>
            <a:ext cx="1371600" cy="1279525"/>
          </a:xfrm>
          <a:prstGeom prst="rect">
            <a:avLst/>
          </a:prstGeom>
          <a:noFill/>
          <a:ln w="38100">
            <a:solidFill>
              <a:schemeClr val="bg1"/>
            </a:solidFill>
            <a:miter lim="800000"/>
            <a:headEnd/>
            <a:tailEnd/>
          </a:ln>
        </p:spPr>
      </p:pic>
      <p:pic>
        <p:nvPicPr>
          <p:cNvPr id="17418" name="Picture 9"/>
          <p:cNvPicPr>
            <a:picLocks noChangeAspect="1"/>
          </p:cNvPicPr>
          <p:nvPr/>
        </p:nvPicPr>
        <p:blipFill>
          <a:blip r:embed="rId11" cstate="print"/>
          <a:srcRect/>
          <a:stretch>
            <a:fillRect/>
          </a:stretch>
        </p:blipFill>
        <p:spPr bwMode="auto">
          <a:xfrm>
            <a:off x="8008938" y="3021013"/>
            <a:ext cx="852487" cy="1279525"/>
          </a:xfrm>
          <a:prstGeom prst="rect">
            <a:avLst/>
          </a:prstGeom>
          <a:noFill/>
          <a:ln w="38100">
            <a:solidFill>
              <a:schemeClr val="bg1"/>
            </a:solidFill>
            <a:miter lim="800000"/>
            <a:headEnd/>
            <a:tailEnd/>
          </a:ln>
        </p:spPr>
      </p:pic>
      <p:pic>
        <p:nvPicPr>
          <p:cNvPr id="17419" name="Picture 10"/>
          <p:cNvPicPr>
            <a:picLocks noChangeAspect="1"/>
          </p:cNvPicPr>
          <p:nvPr/>
        </p:nvPicPr>
        <p:blipFill>
          <a:blip r:embed="rId12" cstate="print"/>
          <a:srcRect/>
          <a:stretch>
            <a:fillRect/>
          </a:stretch>
        </p:blipFill>
        <p:spPr bwMode="auto">
          <a:xfrm>
            <a:off x="2119313" y="3021013"/>
            <a:ext cx="1281112" cy="1279525"/>
          </a:xfrm>
          <a:prstGeom prst="rect">
            <a:avLst/>
          </a:prstGeom>
          <a:noFill/>
          <a:ln w="38100">
            <a:solidFill>
              <a:schemeClr val="bg1"/>
            </a:solidFill>
            <a:miter lim="800000"/>
            <a:headEnd/>
            <a:tailEnd/>
          </a:ln>
        </p:spPr>
      </p:pic>
      <p:sp>
        <p:nvSpPr>
          <p:cNvPr id="17420" name="TextBox 11"/>
          <p:cNvSpPr txBox="1">
            <a:spLocks noChangeArrowheads="1"/>
          </p:cNvSpPr>
          <p:nvPr/>
        </p:nvSpPr>
        <p:spPr bwMode="auto">
          <a:xfrm>
            <a:off x="125413" y="1989138"/>
            <a:ext cx="1331912" cy="646112"/>
          </a:xfrm>
          <a:prstGeom prst="rect">
            <a:avLst/>
          </a:prstGeom>
          <a:noFill/>
          <a:ln w="9525">
            <a:noFill/>
            <a:miter lim="800000"/>
            <a:headEnd/>
            <a:tailEnd/>
          </a:ln>
        </p:spPr>
        <p:txBody>
          <a:bodyPr wrap="none">
            <a:spAutoFit/>
          </a:bodyPr>
          <a:lstStyle/>
          <a:p>
            <a:r>
              <a:rPr lang="en-US" altLang="en-US" sz="1200"/>
              <a:t>Jim Tucker</a:t>
            </a:r>
          </a:p>
          <a:p>
            <a:r>
              <a:rPr lang="en-US" altLang="en-US" sz="1200"/>
              <a:t>NASA Senior Earth</a:t>
            </a:r>
          </a:p>
          <a:p>
            <a:r>
              <a:rPr lang="en-US" altLang="en-US" sz="1200"/>
              <a:t>Scientist</a:t>
            </a:r>
          </a:p>
        </p:txBody>
      </p:sp>
      <p:sp>
        <p:nvSpPr>
          <p:cNvPr id="17421" name="TextBox 13"/>
          <p:cNvSpPr txBox="1">
            <a:spLocks noChangeArrowheads="1"/>
          </p:cNvSpPr>
          <p:nvPr/>
        </p:nvSpPr>
        <p:spPr bwMode="auto">
          <a:xfrm>
            <a:off x="4800600" y="1989138"/>
            <a:ext cx="1374775" cy="461962"/>
          </a:xfrm>
          <a:prstGeom prst="rect">
            <a:avLst/>
          </a:prstGeom>
          <a:noFill/>
          <a:ln w="9525">
            <a:noFill/>
            <a:miter lim="800000"/>
            <a:headEnd/>
            <a:tailEnd/>
          </a:ln>
        </p:spPr>
        <p:txBody>
          <a:bodyPr wrap="none">
            <a:spAutoFit/>
          </a:bodyPr>
          <a:lstStyle/>
          <a:p>
            <a:r>
              <a:rPr lang="en-US" altLang="en-US" sz="1200"/>
              <a:t>Janet Nackoney</a:t>
            </a:r>
          </a:p>
          <a:p>
            <a:r>
              <a:rPr lang="en-US" altLang="en-US" sz="1200"/>
              <a:t>Research Professor</a:t>
            </a:r>
          </a:p>
        </p:txBody>
      </p:sp>
      <p:sp>
        <p:nvSpPr>
          <p:cNvPr id="17422" name="TextBox 14"/>
          <p:cNvSpPr txBox="1">
            <a:spLocks noChangeArrowheads="1"/>
          </p:cNvSpPr>
          <p:nvPr/>
        </p:nvSpPr>
        <p:spPr bwMode="auto">
          <a:xfrm>
            <a:off x="1741488" y="1989138"/>
            <a:ext cx="992187" cy="461962"/>
          </a:xfrm>
          <a:prstGeom prst="rect">
            <a:avLst/>
          </a:prstGeom>
          <a:noFill/>
          <a:ln w="9525">
            <a:noFill/>
            <a:miter lim="800000"/>
            <a:headEnd/>
            <a:tailEnd/>
          </a:ln>
        </p:spPr>
        <p:txBody>
          <a:bodyPr wrap="none">
            <a:spAutoFit/>
          </a:bodyPr>
          <a:lstStyle/>
          <a:p>
            <a:r>
              <a:rPr lang="en-US" altLang="en-US" sz="1200"/>
              <a:t>Matt Hansen</a:t>
            </a:r>
          </a:p>
          <a:p>
            <a:r>
              <a:rPr lang="en-US" altLang="en-US" sz="1200"/>
              <a:t>Professor</a:t>
            </a:r>
          </a:p>
        </p:txBody>
      </p:sp>
      <p:sp>
        <p:nvSpPr>
          <p:cNvPr id="17423" name="TextBox 15"/>
          <p:cNvSpPr txBox="1">
            <a:spLocks noChangeArrowheads="1"/>
          </p:cNvSpPr>
          <p:nvPr/>
        </p:nvSpPr>
        <p:spPr bwMode="auto">
          <a:xfrm>
            <a:off x="3317875" y="1989138"/>
            <a:ext cx="949325" cy="461962"/>
          </a:xfrm>
          <a:prstGeom prst="rect">
            <a:avLst/>
          </a:prstGeom>
          <a:noFill/>
          <a:ln w="9525">
            <a:noFill/>
            <a:miter lim="800000"/>
            <a:headEnd/>
            <a:tailEnd/>
          </a:ln>
        </p:spPr>
        <p:txBody>
          <a:bodyPr wrap="none">
            <a:spAutoFit/>
          </a:bodyPr>
          <a:lstStyle/>
          <a:p>
            <a:r>
              <a:rPr lang="en-US" altLang="en-US" sz="1200"/>
              <a:t>Chris Justice</a:t>
            </a:r>
          </a:p>
          <a:p>
            <a:r>
              <a:rPr lang="en-US" altLang="en-US" sz="1200"/>
              <a:t>Professor</a:t>
            </a:r>
          </a:p>
        </p:txBody>
      </p:sp>
      <p:pic>
        <p:nvPicPr>
          <p:cNvPr id="17424" name="Picture 12"/>
          <p:cNvPicPr>
            <a:picLocks noChangeAspect="1"/>
          </p:cNvPicPr>
          <p:nvPr/>
        </p:nvPicPr>
        <p:blipFill>
          <a:blip r:embed="rId13" cstate="print"/>
          <a:srcRect/>
          <a:stretch>
            <a:fillRect/>
          </a:stretch>
        </p:blipFill>
        <p:spPr bwMode="auto">
          <a:xfrm>
            <a:off x="4206875" y="4967288"/>
            <a:ext cx="1279525" cy="1279525"/>
          </a:xfrm>
          <a:prstGeom prst="rect">
            <a:avLst/>
          </a:prstGeom>
          <a:noFill/>
          <a:ln w="38100">
            <a:solidFill>
              <a:schemeClr val="bg1"/>
            </a:solidFill>
            <a:miter lim="800000"/>
            <a:headEnd/>
            <a:tailEnd/>
          </a:ln>
        </p:spPr>
      </p:pic>
      <p:sp>
        <p:nvSpPr>
          <p:cNvPr id="17425" name="TextBox 16"/>
          <p:cNvSpPr txBox="1">
            <a:spLocks noChangeArrowheads="1"/>
          </p:cNvSpPr>
          <p:nvPr/>
        </p:nvSpPr>
        <p:spPr bwMode="auto">
          <a:xfrm>
            <a:off x="76200" y="34925"/>
            <a:ext cx="4997450" cy="400050"/>
          </a:xfrm>
          <a:prstGeom prst="rect">
            <a:avLst/>
          </a:prstGeom>
          <a:noFill/>
          <a:ln w="9525">
            <a:noFill/>
            <a:miter lim="800000"/>
            <a:headEnd/>
            <a:tailEnd/>
          </a:ln>
        </p:spPr>
        <p:txBody>
          <a:bodyPr wrap="none">
            <a:spAutoFit/>
          </a:bodyPr>
          <a:lstStyle/>
          <a:p>
            <a:r>
              <a:rPr lang="en-US" altLang="en-US" sz="2000" b="1">
                <a:solidFill>
                  <a:srgbClr val="339966"/>
                </a:solidFill>
              </a:rPr>
              <a:t>NASA / Department of Geographical Sciences</a:t>
            </a:r>
          </a:p>
        </p:txBody>
      </p:sp>
      <p:pic>
        <p:nvPicPr>
          <p:cNvPr id="17426" name="Picture 17"/>
          <p:cNvPicPr>
            <a:picLocks noChangeAspect="1"/>
          </p:cNvPicPr>
          <p:nvPr/>
        </p:nvPicPr>
        <p:blipFill>
          <a:blip r:embed="rId14" cstate="print"/>
          <a:srcRect/>
          <a:stretch>
            <a:fillRect/>
          </a:stretch>
        </p:blipFill>
        <p:spPr bwMode="auto">
          <a:xfrm>
            <a:off x="2154238" y="4967288"/>
            <a:ext cx="1316037" cy="1279525"/>
          </a:xfrm>
          <a:prstGeom prst="rect">
            <a:avLst/>
          </a:prstGeom>
          <a:noFill/>
          <a:ln w="38100">
            <a:solidFill>
              <a:schemeClr val="bg1"/>
            </a:solidFill>
            <a:miter lim="800000"/>
            <a:headEnd/>
            <a:tailEnd/>
          </a:ln>
        </p:spPr>
      </p:pic>
      <p:pic>
        <p:nvPicPr>
          <p:cNvPr id="17427" name="Picture 19"/>
          <p:cNvPicPr>
            <a:picLocks noChangeAspect="1"/>
          </p:cNvPicPr>
          <p:nvPr/>
        </p:nvPicPr>
        <p:blipFill>
          <a:blip r:embed="rId15" cstate="print"/>
          <a:srcRect/>
          <a:stretch>
            <a:fillRect/>
          </a:stretch>
        </p:blipFill>
        <p:spPr bwMode="auto">
          <a:xfrm>
            <a:off x="163513" y="4967288"/>
            <a:ext cx="1254125" cy="1279525"/>
          </a:xfrm>
          <a:prstGeom prst="rect">
            <a:avLst/>
          </a:prstGeom>
          <a:noFill/>
          <a:ln w="38100">
            <a:solidFill>
              <a:schemeClr val="bg1"/>
            </a:solidFill>
            <a:miter lim="800000"/>
            <a:headEnd/>
            <a:tailEnd/>
          </a:ln>
        </p:spPr>
      </p:pic>
      <p:sp>
        <p:nvSpPr>
          <p:cNvPr id="17428" name="TextBox 21"/>
          <p:cNvSpPr txBox="1">
            <a:spLocks noChangeArrowheads="1"/>
          </p:cNvSpPr>
          <p:nvPr/>
        </p:nvSpPr>
        <p:spPr bwMode="auto">
          <a:xfrm>
            <a:off x="76200" y="423863"/>
            <a:ext cx="4033838" cy="338137"/>
          </a:xfrm>
          <a:prstGeom prst="rect">
            <a:avLst/>
          </a:prstGeom>
          <a:noFill/>
          <a:ln w="9525">
            <a:noFill/>
            <a:miter lim="800000"/>
            <a:headEnd/>
            <a:tailEnd/>
          </a:ln>
        </p:spPr>
        <p:txBody>
          <a:bodyPr wrap="none">
            <a:spAutoFit/>
          </a:bodyPr>
          <a:lstStyle/>
          <a:p>
            <a:r>
              <a:rPr lang="en-US" altLang="en-US" sz="1600"/>
              <a:t>Principal Investigators  and Research Scientists</a:t>
            </a:r>
          </a:p>
        </p:txBody>
      </p:sp>
      <p:pic>
        <p:nvPicPr>
          <p:cNvPr id="17429" name="Picture 20"/>
          <p:cNvPicPr>
            <a:picLocks noChangeAspect="1"/>
          </p:cNvPicPr>
          <p:nvPr/>
        </p:nvPicPr>
        <p:blipFill>
          <a:blip r:embed="rId16" cstate="print"/>
          <a:srcRect/>
          <a:stretch>
            <a:fillRect/>
          </a:stretch>
        </p:blipFill>
        <p:spPr bwMode="auto">
          <a:xfrm>
            <a:off x="6511925" y="755650"/>
            <a:ext cx="854075" cy="1279525"/>
          </a:xfrm>
          <a:prstGeom prst="rect">
            <a:avLst/>
          </a:prstGeom>
          <a:noFill/>
          <a:ln w="28575">
            <a:solidFill>
              <a:schemeClr val="bg1"/>
            </a:solidFill>
            <a:miter lim="800000"/>
            <a:headEnd/>
            <a:tailEnd/>
          </a:ln>
        </p:spPr>
      </p:pic>
      <p:sp>
        <p:nvSpPr>
          <p:cNvPr id="17430" name="TextBox 23"/>
          <p:cNvSpPr txBox="1">
            <a:spLocks noChangeArrowheads="1"/>
          </p:cNvSpPr>
          <p:nvPr/>
        </p:nvSpPr>
        <p:spPr bwMode="auto">
          <a:xfrm>
            <a:off x="6370638" y="1989138"/>
            <a:ext cx="1374775" cy="461962"/>
          </a:xfrm>
          <a:prstGeom prst="rect">
            <a:avLst/>
          </a:prstGeom>
          <a:noFill/>
          <a:ln w="9525">
            <a:noFill/>
            <a:miter lim="800000"/>
            <a:headEnd/>
            <a:tailEnd/>
          </a:ln>
        </p:spPr>
        <p:txBody>
          <a:bodyPr wrap="none">
            <a:spAutoFit/>
          </a:bodyPr>
          <a:lstStyle/>
          <a:p>
            <a:r>
              <a:rPr lang="en-US" altLang="en-US" sz="1200"/>
              <a:t>Peter Potapov</a:t>
            </a:r>
          </a:p>
          <a:p>
            <a:r>
              <a:rPr lang="en-US" altLang="en-US" sz="1200"/>
              <a:t>Research Professor</a:t>
            </a:r>
          </a:p>
        </p:txBody>
      </p:sp>
      <p:sp>
        <p:nvSpPr>
          <p:cNvPr id="17431" name="TextBox 24"/>
          <p:cNvSpPr txBox="1">
            <a:spLocks noChangeArrowheads="1"/>
          </p:cNvSpPr>
          <p:nvPr/>
        </p:nvSpPr>
        <p:spPr bwMode="auto">
          <a:xfrm>
            <a:off x="53975" y="2667000"/>
            <a:ext cx="1741488" cy="338138"/>
          </a:xfrm>
          <a:prstGeom prst="rect">
            <a:avLst/>
          </a:prstGeom>
          <a:noFill/>
          <a:ln w="9525">
            <a:noFill/>
            <a:miter lim="800000"/>
            <a:headEnd/>
            <a:tailEnd/>
          </a:ln>
        </p:spPr>
        <p:txBody>
          <a:bodyPr wrap="none">
            <a:spAutoFit/>
          </a:bodyPr>
          <a:lstStyle/>
          <a:p>
            <a:r>
              <a:rPr lang="en-US" altLang="en-US" sz="1600"/>
              <a:t>Graduate Students</a:t>
            </a:r>
          </a:p>
        </p:txBody>
      </p:sp>
      <p:sp>
        <p:nvSpPr>
          <p:cNvPr id="17432" name="TextBox 25"/>
          <p:cNvSpPr txBox="1">
            <a:spLocks noChangeArrowheads="1"/>
          </p:cNvSpPr>
          <p:nvPr/>
        </p:nvSpPr>
        <p:spPr bwMode="auto">
          <a:xfrm>
            <a:off x="76200" y="4302125"/>
            <a:ext cx="1336675" cy="277813"/>
          </a:xfrm>
          <a:prstGeom prst="rect">
            <a:avLst/>
          </a:prstGeom>
          <a:noFill/>
          <a:ln w="9525">
            <a:noFill/>
            <a:miter lim="800000"/>
            <a:headEnd/>
            <a:tailEnd/>
          </a:ln>
        </p:spPr>
        <p:txBody>
          <a:bodyPr wrap="none">
            <a:spAutoFit/>
          </a:bodyPr>
          <a:lstStyle/>
          <a:p>
            <a:r>
              <a:rPr lang="en-US" altLang="en-US" sz="1200"/>
              <a:t>Patrick Lola Amani</a:t>
            </a:r>
          </a:p>
        </p:txBody>
      </p:sp>
      <p:sp>
        <p:nvSpPr>
          <p:cNvPr id="17433" name="TextBox 26"/>
          <p:cNvSpPr txBox="1">
            <a:spLocks noChangeArrowheads="1"/>
          </p:cNvSpPr>
          <p:nvPr/>
        </p:nvSpPr>
        <p:spPr bwMode="auto">
          <a:xfrm>
            <a:off x="7696200" y="4302125"/>
            <a:ext cx="1455738" cy="277813"/>
          </a:xfrm>
          <a:prstGeom prst="rect">
            <a:avLst/>
          </a:prstGeom>
          <a:noFill/>
          <a:ln w="9525">
            <a:noFill/>
            <a:miter lim="800000"/>
            <a:headEnd/>
            <a:tailEnd/>
          </a:ln>
        </p:spPr>
        <p:txBody>
          <a:bodyPr wrap="none">
            <a:spAutoFit/>
          </a:bodyPr>
          <a:lstStyle/>
          <a:p>
            <a:r>
              <a:rPr lang="en-US" altLang="en-US" sz="1200"/>
              <a:t>Alexandra Tyukavina</a:t>
            </a:r>
          </a:p>
        </p:txBody>
      </p:sp>
      <p:sp>
        <p:nvSpPr>
          <p:cNvPr id="17434" name="TextBox 27"/>
          <p:cNvSpPr txBox="1">
            <a:spLocks noChangeArrowheads="1"/>
          </p:cNvSpPr>
          <p:nvPr/>
        </p:nvSpPr>
        <p:spPr bwMode="auto">
          <a:xfrm>
            <a:off x="6096000" y="4302125"/>
            <a:ext cx="801688" cy="277813"/>
          </a:xfrm>
          <a:prstGeom prst="rect">
            <a:avLst/>
          </a:prstGeom>
          <a:noFill/>
          <a:ln w="9525">
            <a:noFill/>
            <a:miter lim="800000"/>
            <a:headEnd/>
            <a:tailEnd/>
          </a:ln>
        </p:spPr>
        <p:txBody>
          <a:bodyPr wrap="none">
            <a:spAutoFit/>
          </a:bodyPr>
          <a:lstStyle/>
          <a:p>
            <a:r>
              <a:rPr lang="en-US" altLang="en-US" sz="1200"/>
              <a:t>Sam Jantz</a:t>
            </a:r>
          </a:p>
        </p:txBody>
      </p:sp>
      <p:sp>
        <p:nvSpPr>
          <p:cNvPr id="17435" name="TextBox 28"/>
          <p:cNvSpPr txBox="1">
            <a:spLocks noChangeArrowheads="1"/>
          </p:cNvSpPr>
          <p:nvPr/>
        </p:nvSpPr>
        <p:spPr bwMode="auto">
          <a:xfrm>
            <a:off x="4164013" y="4302125"/>
            <a:ext cx="1258887" cy="277813"/>
          </a:xfrm>
          <a:prstGeom prst="rect">
            <a:avLst/>
          </a:prstGeom>
          <a:noFill/>
          <a:ln w="9525">
            <a:noFill/>
            <a:miter lim="800000"/>
            <a:headEnd/>
            <a:tailEnd/>
          </a:ln>
        </p:spPr>
        <p:txBody>
          <a:bodyPr wrap="none">
            <a:spAutoFit/>
          </a:bodyPr>
          <a:lstStyle/>
          <a:p>
            <a:r>
              <a:rPr lang="en-US" altLang="en-US" sz="1200"/>
              <a:t>Yolande Munzimi</a:t>
            </a:r>
          </a:p>
        </p:txBody>
      </p:sp>
      <p:sp>
        <p:nvSpPr>
          <p:cNvPr id="17436" name="TextBox 29"/>
          <p:cNvSpPr txBox="1">
            <a:spLocks noChangeArrowheads="1"/>
          </p:cNvSpPr>
          <p:nvPr/>
        </p:nvSpPr>
        <p:spPr bwMode="auto">
          <a:xfrm>
            <a:off x="2022475" y="4302125"/>
            <a:ext cx="1416050" cy="277813"/>
          </a:xfrm>
          <a:prstGeom prst="rect">
            <a:avLst/>
          </a:prstGeom>
          <a:noFill/>
          <a:ln w="9525">
            <a:noFill/>
            <a:miter lim="800000"/>
            <a:headEnd/>
            <a:tailEnd/>
          </a:ln>
        </p:spPr>
        <p:txBody>
          <a:bodyPr wrap="none">
            <a:spAutoFit/>
          </a:bodyPr>
          <a:lstStyle/>
          <a:p>
            <a:r>
              <a:rPr lang="en-US" altLang="en-US" sz="1200"/>
              <a:t>Giuseppe Molinario</a:t>
            </a:r>
          </a:p>
        </p:txBody>
      </p:sp>
      <p:sp>
        <p:nvSpPr>
          <p:cNvPr id="17437" name="TextBox 30"/>
          <p:cNvSpPr txBox="1">
            <a:spLocks noChangeArrowheads="1"/>
          </p:cNvSpPr>
          <p:nvPr/>
        </p:nvSpPr>
        <p:spPr bwMode="auto">
          <a:xfrm>
            <a:off x="53975" y="4572000"/>
            <a:ext cx="2097088" cy="338138"/>
          </a:xfrm>
          <a:prstGeom prst="rect">
            <a:avLst/>
          </a:prstGeom>
          <a:noFill/>
          <a:ln w="9525">
            <a:noFill/>
            <a:miter lim="800000"/>
            <a:headEnd/>
            <a:tailEnd/>
          </a:ln>
        </p:spPr>
        <p:txBody>
          <a:bodyPr wrap="none">
            <a:spAutoFit/>
          </a:bodyPr>
          <a:lstStyle/>
          <a:p>
            <a:r>
              <a:rPr lang="en-US" altLang="en-US" sz="1600"/>
              <a:t>In-region Collaborators</a:t>
            </a:r>
          </a:p>
        </p:txBody>
      </p:sp>
      <p:sp>
        <p:nvSpPr>
          <p:cNvPr id="17438" name="TextBox 31"/>
          <p:cNvSpPr txBox="1">
            <a:spLocks noChangeArrowheads="1"/>
          </p:cNvSpPr>
          <p:nvPr/>
        </p:nvSpPr>
        <p:spPr bwMode="auto">
          <a:xfrm>
            <a:off x="6400800" y="4572000"/>
            <a:ext cx="1938338" cy="338138"/>
          </a:xfrm>
          <a:prstGeom prst="rect">
            <a:avLst/>
          </a:prstGeom>
          <a:noFill/>
          <a:ln w="9525">
            <a:noFill/>
            <a:miter lim="800000"/>
            <a:headEnd/>
            <a:tailEnd/>
          </a:ln>
        </p:spPr>
        <p:txBody>
          <a:bodyPr wrap="none">
            <a:spAutoFit/>
          </a:bodyPr>
          <a:lstStyle/>
          <a:p>
            <a:r>
              <a:rPr lang="en-US" altLang="en-US" sz="1600"/>
              <a:t>Project Management</a:t>
            </a:r>
          </a:p>
        </p:txBody>
      </p:sp>
      <p:sp>
        <p:nvSpPr>
          <p:cNvPr id="17439" name="TextBox 32"/>
          <p:cNvSpPr txBox="1">
            <a:spLocks noChangeArrowheads="1"/>
          </p:cNvSpPr>
          <p:nvPr/>
        </p:nvSpPr>
        <p:spPr bwMode="auto">
          <a:xfrm>
            <a:off x="53975" y="6249988"/>
            <a:ext cx="2016125" cy="646112"/>
          </a:xfrm>
          <a:prstGeom prst="rect">
            <a:avLst/>
          </a:prstGeom>
          <a:noFill/>
          <a:ln w="9525">
            <a:noFill/>
            <a:miter lim="800000"/>
            <a:headEnd/>
            <a:tailEnd/>
          </a:ln>
        </p:spPr>
        <p:txBody>
          <a:bodyPr wrap="none">
            <a:spAutoFit/>
          </a:bodyPr>
          <a:lstStyle/>
          <a:p>
            <a:r>
              <a:rPr lang="en-US" altLang="en-US" sz="1200"/>
              <a:t>Ifo Averti Suspense</a:t>
            </a:r>
          </a:p>
          <a:p>
            <a:r>
              <a:rPr lang="en-US" altLang="en-US" sz="1200"/>
              <a:t>Professor</a:t>
            </a:r>
          </a:p>
          <a:p>
            <a:r>
              <a:rPr lang="en-US" altLang="en-US" sz="1200"/>
              <a:t>University of Marien Ngouabi</a:t>
            </a:r>
          </a:p>
        </p:txBody>
      </p:sp>
      <p:sp>
        <p:nvSpPr>
          <p:cNvPr id="17440" name="TextBox 33"/>
          <p:cNvSpPr txBox="1">
            <a:spLocks noChangeArrowheads="1"/>
          </p:cNvSpPr>
          <p:nvPr/>
        </p:nvSpPr>
        <p:spPr bwMode="auto">
          <a:xfrm>
            <a:off x="4156075" y="6237288"/>
            <a:ext cx="1673225" cy="646112"/>
          </a:xfrm>
          <a:prstGeom prst="rect">
            <a:avLst/>
          </a:prstGeom>
          <a:noFill/>
          <a:ln w="9525">
            <a:noFill/>
            <a:miter lim="800000"/>
            <a:headEnd/>
            <a:tailEnd/>
          </a:ln>
        </p:spPr>
        <p:txBody>
          <a:bodyPr wrap="none">
            <a:spAutoFit/>
          </a:bodyPr>
          <a:lstStyle/>
          <a:p>
            <a:r>
              <a:rPr lang="en-US" altLang="en-US" sz="1200"/>
              <a:t>Raymond Lumbuenamo</a:t>
            </a:r>
          </a:p>
          <a:p>
            <a:r>
              <a:rPr lang="en-US" altLang="en-US" sz="1200"/>
              <a:t>Professor</a:t>
            </a:r>
          </a:p>
          <a:p>
            <a:r>
              <a:rPr lang="en-US" altLang="en-US" sz="1200"/>
              <a:t>University of Kinshasa</a:t>
            </a:r>
          </a:p>
        </p:txBody>
      </p:sp>
      <p:sp>
        <p:nvSpPr>
          <p:cNvPr id="17441" name="TextBox 34"/>
          <p:cNvSpPr txBox="1">
            <a:spLocks noChangeArrowheads="1"/>
          </p:cNvSpPr>
          <p:nvPr/>
        </p:nvSpPr>
        <p:spPr bwMode="auto">
          <a:xfrm>
            <a:off x="2082800" y="6249988"/>
            <a:ext cx="1068388" cy="646112"/>
          </a:xfrm>
          <a:prstGeom prst="rect">
            <a:avLst/>
          </a:prstGeom>
          <a:noFill/>
          <a:ln w="9525">
            <a:noFill/>
            <a:miter lim="800000"/>
            <a:headEnd/>
            <a:tailEnd/>
          </a:ln>
        </p:spPr>
        <p:txBody>
          <a:bodyPr wrap="none">
            <a:spAutoFit/>
          </a:bodyPr>
          <a:lstStyle/>
          <a:p>
            <a:r>
              <a:rPr lang="en-US" altLang="en-US" sz="1200"/>
              <a:t>Landing Mane</a:t>
            </a:r>
          </a:p>
          <a:p>
            <a:r>
              <a:rPr lang="en-US" altLang="en-US" sz="1200"/>
              <a:t>Director</a:t>
            </a:r>
          </a:p>
          <a:p>
            <a:r>
              <a:rPr lang="en-US" altLang="en-US" sz="1200"/>
              <a:t>OSFAC</a:t>
            </a:r>
          </a:p>
        </p:txBody>
      </p:sp>
      <p:sp>
        <p:nvSpPr>
          <p:cNvPr id="17442" name="TextBox 35"/>
          <p:cNvSpPr txBox="1">
            <a:spLocks noChangeArrowheads="1"/>
          </p:cNvSpPr>
          <p:nvPr/>
        </p:nvSpPr>
        <p:spPr bwMode="auto">
          <a:xfrm>
            <a:off x="6646863" y="6243638"/>
            <a:ext cx="2039937" cy="461962"/>
          </a:xfrm>
          <a:prstGeom prst="rect">
            <a:avLst/>
          </a:prstGeom>
          <a:noFill/>
          <a:ln w="9525">
            <a:noFill/>
            <a:miter lim="800000"/>
            <a:headEnd/>
            <a:tailEnd/>
          </a:ln>
        </p:spPr>
        <p:txBody>
          <a:bodyPr wrap="none">
            <a:spAutoFit/>
          </a:bodyPr>
          <a:lstStyle/>
          <a:p>
            <a:r>
              <a:rPr lang="en-US" altLang="en-US" sz="1200"/>
              <a:t>Alice Altstatt</a:t>
            </a:r>
          </a:p>
          <a:p>
            <a:r>
              <a:rPr lang="en-US" altLang="en-US" sz="1200"/>
              <a:t>UMD-CARPE Project Manager</a:t>
            </a:r>
          </a:p>
        </p:txBody>
      </p:sp>
      <p:pic>
        <p:nvPicPr>
          <p:cNvPr id="17443" name="Picture 22"/>
          <p:cNvPicPr>
            <a:picLocks noChangeAspect="1"/>
          </p:cNvPicPr>
          <p:nvPr/>
        </p:nvPicPr>
        <p:blipFill>
          <a:blip r:embed="rId17" cstate="print"/>
          <a:srcRect/>
          <a:stretch>
            <a:fillRect/>
          </a:stretch>
        </p:blipFill>
        <p:spPr bwMode="auto">
          <a:xfrm>
            <a:off x="6342063" y="47625"/>
            <a:ext cx="2566987" cy="471488"/>
          </a:xfrm>
          <a:prstGeom prst="rect">
            <a:avLst/>
          </a:prstGeom>
          <a:noFill/>
          <a:ln w="9525">
            <a:noFill/>
            <a:miter lim="800000"/>
            <a:headEnd/>
            <a:tailEnd/>
          </a:ln>
        </p:spPr>
      </p:pic>
      <p:sp>
        <p:nvSpPr>
          <p:cNvPr id="17444" name="TextBox 37"/>
          <p:cNvSpPr txBox="1">
            <a:spLocks noChangeArrowheads="1"/>
          </p:cNvSpPr>
          <p:nvPr/>
        </p:nvSpPr>
        <p:spPr bwMode="auto">
          <a:xfrm>
            <a:off x="7685088" y="1989138"/>
            <a:ext cx="1481137" cy="461962"/>
          </a:xfrm>
          <a:prstGeom prst="rect">
            <a:avLst/>
          </a:prstGeom>
          <a:noFill/>
          <a:ln w="9525">
            <a:noFill/>
            <a:miter lim="800000"/>
            <a:headEnd/>
            <a:tailEnd/>
          </a:ln>
        </p:spPr>
        <p:txBody>
          <a:bodyPr wrap="none">
            <a:spAutoFit/>
          </a:bodyPr>
          <a:lstStyle/>
          <a:p>
            <a:r>
              <a:rPr lang="en-US" altLang="en-US" sz="1200"/>
              <a:t>Svetlana Turubanova</a:t>
            </a:r>
          </a:p>
          <a:p>
            <a:r>
              <a:rPr lang="en-US" altLang="en-US" sz="1200"/>
              <a:t>Research Associate</a:t>
            </a:r>
          </a:p>
        </p:txBody>
      </p:sp>
      <p:pic>
        <p:nvPicPr>
          <p:cNvPr id="17445" name="Picture 38"/>
          <p:cNvPicPr>
            <a:picLocks noChangeAspect="1"/>
          </p:cNvPicPr>
          <p:nvPr/>
        </p:nvPicPr>
        <p:blipFill>
          <a:blip r:embed="rId18" cstate="print"/>
          <a:srcRect/>
          <a:stretch>
            <a:fillRect/>
          </a:stretch>
        </p:blipFill>
        <p:spPr bwMode="auto">
          <a:xfrm>
            <a:off x="5618163" y="20638"/>
            <a:ext cx="665162" cy="549275"/>
          </a:xfrm>
          <a:prstGeom prst="rect">
            <a:avLst/>
          </a:prstGeom>
          <a:noFill/>
          <a:ln w="9525">
            <a:noFill/>
            <a:miter lim="800000"/>
            <a:headEnd/>
            <a:tailEnd/>
          </a:ln>
        </p:spPr>
      </p:pic>
      <p:pic>
        <p:nvPicPr>
          <p:cNvPr id="17446" name="Picture 36"/>
          <p:cNvPicPr>
            <a:picLocks noChangeAspect="1"/>
          </p:cNvPicPr>
          <p:nvPr/>
        </p:nvPicPr>
        <p:blipFill>
          <a:blip r:embed="rId19" cstate="print"/>
          <a:srcRect l="9372" r="7050" b="14445"/>
          <a:stretch>
            <a:fillRect/>
          </a:stretch>
        </p:blipFill>
        <p:spPr bwMode="auto">
          <a:xfrm>
            <a:off x="7826375" y="746125"/>
            <a:ext cx="1196975" cy="1279525"/>
          </a:xfrm>
          <a:prstGeom prst="rect">
            <a:avLst/>
          </a:prstGeom>
          <a:noFill/>
          <a:ln w="28575">
            <a:solidFill>
              <a:schemeClr val="bg1"/>
            </a:solidFill>
            <a:miter lim="800000"/>
            <a:headEnd/>
            <a:tailEnd/>
          </a:ln>
        </p:spPr>
      </p:pic>
      <p:sp>
        <p:nvSpPr>
          <p:cNvPr id="17447" name="TextBox 24"/>
          <p:cNvSpPr txBox="1">
            <a:spLocks noChangeArrowheads="1"/>
          </p:cNvSpPr>
          <p:nvPr/>
        </p:nvSpPr>
        <p:spPr bwMode="auto">
          <a:xfrm>
            <a:off x="7896225" y="2709863"/>
            <a:ext cx="1019175" cy="338137"/>
          </a:xfrm>
          <a:prstGeom prst="rect">
            <a:avLst/>
          </a:prstGeom>
          <a:noFill/>
          <a:ln w="9525">
            <a:noFill/>
            <a:miter lim="800000"/>
            <a:headEnd/>
            <a:tailEnd/>
          </a:ln>
        </p:spPr>
        <p:txBody>
          <a:bodyPr wrap="none">
            <a:spAutoFit/>
          </a:bodyPr>
          <a:lstStyle/>
          <a:p>
            <a:r>
              <a:rPr lang="en-US" altLang="en-US" sz="1600"/>
              <a:t>Post - Doc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3" cstate="print"/>
          <a:srcRect/>
          <a:stretch>
            <a:fillRect/>
          </a:stretch>
        </p:blipFill>
        <p:spPr bwMode="auto">
          <a:xfrm>
            <a:off x="0" y="2627313"/>
            <a:ext cx="4800600" cy="4230687"/>
          </a:xfrm>
          <a:prstGeom prst="rect">
            <a:avLst/>
          </a:prstGeom>
          <a:noFill/>
          <a:ln w="9525">
            <a:noFill/>
            <a:miter lim="800000"/>
            <a:headEnd/>
            <a:tailEnd/>
          </a:ln>
        </p:spPr>
      </p:pic>
      <p:pic>
        <p:nvPicPr>
          <p:cNvPr id="80899" name="Picture 6"/>
          <p:cNvPicPr>
            <a:picLocks noChangeAspect="1" noChangeArrowheads="1"/>
          </p:cNvPicPr>
          <p:nvPr/>
        </p:nvPicPr>
        <p:blipFill>
          <a:blip r:embed="rId4" cstate="print"/>
          <a:srcRect/>
          <a:stretch>
            <a:fillRect/>
          </a:stretch>
        </p:blipFill>
        <p:spPr bwMode="auto">
          <a:xfrm>
            <a:off x="4191000" y="0"/>
            <a:ext cx="4953000" cy="4340225"/>
          </a:xfrm>
          <a:prstGeom prst="rect">
            <a:avLst/>
          </a:prstGeom>
          <a:noFill/>
          <a:ln w="9525">
            <a:noFill/>
            <a:miter lim="800000"/>
            <a:headEnd/>
            <a:tailEnd/>
          </a:ln>
        </p:spPr>
      </p:pic>
      <p:sp>
        <p:nvSpPr>
          <p:cNvPr id="10" name="ZoneTexte 9"/>
          <p:cNvSpPr txBox="1"/>
          <p:nvPr/>
        </p:nvSpPr>
        <p:spPr>
          <a:xfrm>
            <a:off x="533400" y="2743200"/>
            <a:ext cx="1066800" cy="584775"/>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2002</a:t>
            </a:r>
          </a:p>
        </p:txBody>
      </p:sp>
      <p:sp>
        <p:nvSpPr>
          <p:cNvPr id="11" name="ZoneTexte 10"/>
          <p:cNvSpPr txBox="1"/>
          <p:nvPr/>
        </p:nvSpPr>
        <p:spPr>
          <a:xfrm>
            <a:off x="4953000" y="76200"/>
            <a:ext cx="1066800" cy="584775"/>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2015</a:t>
            </a:r>
          </a:p>
        </p:txBody>
      </p:sp>
      <p:pic>
        <p:nvPicPr>
          <p:cNvPr id="80902" name="Picture 7"/>
          <p:cNvPicPr>
            <a:picLocks noChangeAspect="1" noChangeArrowheads="1"/>
          </p:cNvPicPr>
          <p:nvPr/>
        </p:nvPicPr>
        <p:blipFill>
          <a:blip r:embed="rId5" cstate="print"/>
          <a:srcRect/>
          <a:stretch>
            <a:fillRect/>
          </a:stretch>
        </p:blipFill>
        <p:spPr bwMode="auto">
          <a:xfrm>
            <a:off x="7391400" y="4343400"/>
            <a:ext cx="1752600" cy="1812925"/>
          </a:xfrm>
          <a:prstGeom prst="rect">
            <a:avLst/>
          </a:prstGeom>
          <a:noFill/>
          <a:ln w="9525">
            <a:noFill/>
            <a:miter lim="800000"/>
            <a:headEnd/>
            <a:tailEnd/>
          </a:ln>
        </p:spPr>
      </p:pic>
      <p:pic>
        <p:nvPicPr>
          <p:cNvPr id="80903" name="Picture 8"/>
          <p:cNvPicPr>
            <a:picLocks noChangeAspect="1" noChangeArrowheads="1"/>
          </p:cNvPicPr>
          <p:nvPr/>
        </p:nvPicPr>
        <p:blipFill>
          <a:blip r:embed="rId6" cstate="print"/>
          <a:srcRect/>
          <a:stretch>
            <a:fillRect/>
          </a:stretch>
        </p:blipFill>
        <p:spPr bwMode="auto">
          <a:xfrm>
            <a:off x="4800600" y="5257800"/>
            <a:ext cx="1397000" cy="1600200"/>
          </a:xfrm>
          <a:prstGeom prst="rect">
            <a:avLst/>
          </a:prstGeom>
          <a:noFill/>
          <a:ln w="9525">
            <a:noFill/>
            <a:miter lim="800000"/>
            <a:headEnd/>
            <a:tailEnd/>
          </a:ln>
        </p:spPr>
      </p:pic>
      <p:sp>
        <p:nvSpPr>
          <p:cNvPr id="14" name="ZoneTexte 13"/>
          <p:cNvSpPr txBox="1"/>
          <p:nvPr/>
        </p:nvSpPr>
        <p:spPr>
          <a:xfrm>
            <a:off x="0" y="0"/>
            <a:ext cx="2514600" cy="954088"/>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en-US" sz="2800" b="1" dirty="0"/>
              <a:t>PROJET PILOTE CBFF LUKI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0"/>
            <a:ext cx="2209800" cy="5238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en-US" sz="2800" b="1" dirty="0"/>
              <a:t>PROROUTE</a:t>
            </a:r>
          </a:p>
        </p:txBody>
      </p:sp>
      <p:pic>
        <p:nvPicPr>
          <p:cNvPr id="88067" name="Picture 2" descr="D:\OSFAC\PROROUTE_FAYE_CED\DATA\MAP FINAL\RN27\FINAL\Occupation_Sol_RN27_2015.png"/>
          <p:cNvPicPr>
            <a:picLocks noChangeAspect="1" noChangeArrowheads="1"/>
          </p:cNvPicPr>
          <p:nvPr/>
        </p:nvPicPr>
        <p:blipFill>
          <a:blip r:embed="rId2" cstate="print"/>
          <a:srcRect/>
          <a:stretch>
            <a:fillRect/>
          </a:stretch>
        </p:blipFill>
        <p:spPr bwMode="auto">
          <a:xfrm>
            <a:off x="381000" y="685800"/>
            <a:ext cx="8229600" cy="58197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1"/>
          <p:cNvSpPr>
            <a:spLocks noGrp="1"/>
          </p:cNvSpPr>
          <p:nvPr>
            <p:ph type="title"/>
          </p:nvPr>
        </p:nvSpPr>
        <p:spPr>
          <a:xfrm>
            <a:off x="533400" y="685800"/>
            <a:ext cx="7886700" cy="1325563"/>
          </a:xfrm>
        </p:spPr>
        <p:txBody>
          <a:bodyPr/>
          <a:lstStyle/>
          <a:p>
            <a:pPr algn="ctr"/>
            <a:r>
              <a:rPr lang="fr-FR" sz="3200" b="1">
                <a:solidFill>
                  <a:srgbClr val="0070C0"/>
                </a:solidFill>
              </a:rPr>
              <a:t>Climate Change and REDD+</a:t>
            </a:r>
          </a:p>
        </p:txBody>
      </p:sp>
      <p:sp>
        <p:nvSpPr>
          <p:cNvPr id="89091" name="Espace réservé du contenu 2"/>
          <p:cNvSpPr txBox="1">
            <a:spLocks/>
          </p:cNvSpPr>
          <p:nvPr/>
        </p:nvSpPr>
        <p:spPr bwMode="auto">
          <a:xfrm>
            <a:off x="1512888" y="2209800"/>
            <a:ext cx="7315200" cy="4267200"/>
          </a:xfrm>
          <a:prstGeom prst="rect">
            <a:avLst/>
          </a:prstGeom>
          <a:noFill/>
          <a:ln w="9525">
            <a:noFill/>
            <a:miter lim="800000"/>
            <a:headEnd/>
            <a:tailEnd/>
          </a:ln>
        </p:spPr>
        <p:txBody>
          <a:bodyPr/>
          <a:lstStyle/>
          <a:p>
            <a:pPr marL="228600" indent="-228600" eaLnBrk="0" hangingPunct="0">
              <a:spcBef>
                <a:spcPts val="1000"/>
              </a:spcBef>
              <a:buFont typeface="Arial" charset="0"/>
              <a:buChar char="•"/>
            </a:pPr>
            <a:r>
              <a:rPr lang="en-US" sz="2400" dirty="0"/>
              <a:t>Carbon Map and Model Project (</a:t>
            </a:r>
            <a:r>
              <a:rPr lang="en-US" sz="2400" b="1" dirty="0"/>
              <a:t>CO2M&amp;M</a:t>
            </a:r>
            <a:r>
              <a:rPr lang="en-US" sz="2400" dirty="0"/>
              <a:t>) ; </a:t>
            </a:r>
            <a:r>
              <a:rPr lang="en-US" sz="2400" dirty="0">
                <a:solidFill>
                  <a:srgbClr val="FF0000"/>
                </a:solidFill>
              </a:rPr>
              <a:t>Funded by </a:t>
            </a:r>
            <a:r>
              <a:rPr lang="en-US" sz="2400" dirty="0" err="1">
                <a:solidFill>
                  <a:srgbClr val="FF0000"/>
                </a:solidFill>
              </a:rPr>
              <a:t>Gemany</a:t>
            </a:r>
            <a:r>
              <a:rPr lang="en-US" sz="2400" dirty="0">
                <a:solidFill>
                  <a:srgbClr val="FF0000"/>
                </a:solidFill>
              </a:rPr>
              <a:t> Cooperation</a:t>
            </a:r>
          </a:p>
          <a:p>
            <a:pPr marL="228600" indent="-228600" eaLnBrk="0" hangingPunct="0">
              <a:spcBef>
                <a:spcPts val="1000"/>
              </a:spcBef>
              <a:buFont typeface="Arial" charset="0"/>
              <a:buChar char="•"/>
            </a:pPr>
            <a:r>
              <a:rPr lang="en-US" sz="2400" dirty="0"/>
              <a:t>Using Spatial analyses to analyze the multiple benefits of REDD+ ; </a:t>
            </a:r>
            <a:r>
              <a:rPr lang="en-US" sz="2400" dirty="0">
                <a:solidFill>
                  <a:srgbClr val="FF0000"/>
                </a:solidFill>
              </a:rPr>
              <a:t>Funded by UNED/WCMC</a:t>
            </a:r>
          </a:p>
          <a:p>
            <a:pPr marL="228600" indent="-228600" eaLnBrk="0" hangingPunct="0">
              <a:spcBef>
                <a:spcPts val="1000"/>
              </a:spcBef>
              <a:buFont typeface="Arial" charset="0"/>
              <a:buChar char="•"/>
            </a:pPr>
            <a:r>
              <a:rPr lang="en-US" sz="2400" dirty="0"/>
              <a:t>Improving Forest Governance by the establishment of an independent monitoring in DRC (</a:t>
            </a:r>
            <a:r>
              <a:rPr lang="en-US" sz="2400" b="1" dirty="0"/>
              <a:t>MOABI</a:t>
            </a:r>
            <a:r>
              <a:rPr lang="en-US" sz="2400" dirty="0"/>
              <a:t> Project), </a:t>
            </a:r>
            <a:r>
              <a:rPr lang="en-US" sz="2400" dirty="0">
                <a:solidFill>
                  <a:srgbClr val="FF0000"/>
                </a:solidFill>
              </a:rPr>
              <a:t>Funded by </a:t>
            </a:r>
            <a:r>
              <a:rPr lang="en-US" sz="2400" dirty="0" err="1">
                <a:solidFill>
                  <a:srgbClr val="FF0000"/>
                </a:solidFill>
              </a:rPr>
              <a:t>Norvegian</a:t>
            </a:r>
            <a:r>
              <a:rPr lang="en-US" sz="2400" dirty="0">
                <a:solidFill>
                  <a:srgbClr val="FF0000"/>
                </a:solidFill>
              </a:rPr>
              <a:t> Cooperation</a:t>
            </a:r>
            <a:endParaRPr lang="fr-FR" sz="2400" dirty="0">
              <a:solidFill>
                <a:srgbClr val="FF0000"/>
              </a:solidFill>
            </a:endParaRPr>
          </a:p>
          <a:p>
            <a:pPr marL="228600" indent="-228600" eaLnBrk="0" hangingPunct="0">
              <a:spcBef>
                <a:spcPts val="1000"/>
              </a:spcBef>
              <a:buFont typeface="Arial" charset="0"/>
              <a:buChar char="•"/>
            </a:pPr>
            <a:r>
              <a:rPr lang="en-US" sz="2400" dirty="0"/>
              <a:t>Earth Observation for REDD Project (</a:t>
            </a:r>
            <a:r>
              <a:rPr lang="en-US" sz="2400" b="1" dirty="0"/>
              <a:t>EO4REDD</a:t>
            </a:r>
            <a:r>
              <a:rPr lang="en-US" sz="2400" dirty="0"/>
              <a:t>), </a:t>
            </a:r>
            <a:r>
              <a:rPr lang="en-US" sz="2400" dirty="0">
                <a:solidFill>
                  <a:srgbClr val="FF0000"/>
                </a:solidFill>
              </a:rPr>
              <a:t>Funded by EU</a:t>
            </a:r>
            <a:endParaRPr lang="fr-FR" sz="2400" dirty="0">
              <a:solidFill>
                <a:srgbClr val="FF0000"/>
              </a:solidFill>
            </a:endParaRPr>
          </a:p>
          <a:p>
            <a:pPr marL="228600" indent="-228600" eaLnBrk="0" hangingPunct="0">
              <a:spcBef>
                <a:spcPts val="1000"/>
              </a:spcBef>
              <a:buFont typeface="Arial" charset="0"/>
              <a:buChar char="•"/>
            </a:pPr>
            <a:endParaRPr lang="fr-FR"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contenu 2"/>
          <p:cNvSpPr>
            <a:spLocks noGrp="1"/>
          </p:cNvSpPr>
          <p:nvPr>
            <p:ph idx="1"/>
          </p:nvPr>
        </p:nvSpPr>
        <p:spPr>
          <a:xfrm>
            <a:off x="228600" y="1524000"/>
            <a:ext cx="8648700" cy="1069975"/>
          </a:xfrm>
        </p:spPr>
        <p:txBody>
          <a:bodyPr/>
          <a:lstStyle/>
          <a:p>
            <a:r>
              <a:rPr lang="fr-FR"/>
              <a:t>Project funded by Germany Cooperation (KFW)</a:t>
            </a:r>
          </a:p>
          <a:p>
            <a:r>
              <a:rPr lang="fr-FR">
                <a:solidFill>
                  <a:srgbClr val="0070C0"/>
                </a:solidFill>
              </a:rPr>
              <a:t>Partners of this project</a:t>
            </a:r>
            <a:r>
              <a:rPr lang="fr-FR"/>
              <a:t>: WWF, GFA, UCLA, MEDD, OSFAC</a:t>
            </a:r>
          </a:p>
          <a:p>
            <a:endParaRPr lang="fr-FR"/>
          </a:p>
        </p:txBody>
      </p:sp>
      <p:sp>
        <p:nvSpPr>
          <p:cNvPr id="90115" name="Titre 1"/>
          <p:cNvSpPr>
            <a:spLocks noGrp="1"/>
          </p:cNvSpPr>
          <p:nvPr>
            <p:ph type="title"/>
          </p:nvPr>
        </p:nvSpPr>
        <p:spPr>
          <a:xfrm>
            <a:off x="152400" y="365125"/>
            <a:ext cx="8686800" cy="1325563"/>
          </a:xfrm>
        </p:spPr>
        <p:txBody>
          <a:bodyPr/>
          <a:lstStyle/>
          <a:p>
            <a:r>
              <a:rPr lang="en-US" sz="2800">
                <a:solidFill>
                  <a:srgbClr val="0070C0"/>
                </a:solidFill>
              </a:rPr>
              <a:t>Carbon Map and Model Project</a:t>
            </a:r>
            <a:endParaRPr lang="fr-FR" sz="2800">
              <a:solidFill>
                <a:srgbClr val="0070C0"/>
              </a:solidFill>
            </a:endParaRPr>
          </a:p>
        </p:txBody>
      </p:sp>
      <p:sp>
        <p:nvSpPr>
          <p:cNvPr id="6" name="Espace réservé du contenu 2"/>
          <p:cNvSpPr txBox="1">
            <a:spLocks/>
          </p:cNvSpPr>
          <p:nvPr/>
        </p:nvSpPr>
        <p:spPr bwMode="auto">
          <a:xfrm>
            <a:off x="228600" y="2819400"/>
            <a:ext cx="8648700" cy="2133600"/>
          </a:xfrm>
          <a:prstGeom prst="rect">
            <a:avLst/>
          </a:prstGeom>
          <a:noFill/>
          <a:ln w="9525">
            <a:noFill/>
            <a:miter lim="800000"/>
            <a:headEnd/>
            <a:tailEnd/>
          </a:ln>
        </p:spPr>
        <p:txBody>
          <a:bodyPr/>
          <a:lstStyle/>
          <a:p>
            <a:pPr marL="228600" indent="-228600" eaLnBrk="0" hangingPunct="0">
              <a:lnSpc>
                <a:spcPct val="150000"/>
              </a:lnSpc>
              <a:spcBef>
                <a:spcPts val="1000"/>
              </a:spcBef>
              <a:buFont typeface="Arial" pitchFamily="34" charset="0"/>
              <a:buChar char="•"/>
              <a:defRPr/>
            </a:pPr>
            <a:r>
              <a:rPr lang="en-US" sz="2800" dirty="0">
                <a:latin typeface="+mn-lt"/>
              </a:rPr>
              <a:t>Capacity building in </a:t>
            </a:r>
            <a:r>
              <a:rPr lang="en-US" sz="2800" dirty="0" err="1">
                <a:latin typeface="+mn-lt"/>
              </a:rPr>
              <a:t>Lidar</a:t>
            </a:r>
            <a:r>
              <a:rPr lang="en-US" sz="2800" dirty="0">
                <a:latin typeface="+mn-lt"/>
              </a:rPr>
              <a:t> data processing</a:t>
            </a:r>
            <a:endParaRPr lang="fr-FR" sz="2800" dirty="0">
              <a:latin typeface="+mn-lt"/>
            </a:endParaRPr>
          </a:p>
          <a:p>
            <a:pPr marL="228600" indent="-228600" eaLnBrk="0" hangingPunct="0">
              <a:lnSpc>
                <a:spcPct val="150000"/>
              </a:lnSpc>
              <a:spcBef>
                <a:spcPts val="1000"/>
              </a:spcBef>
              <a:buFont typeface="Arial" pitchFamily="34" charset="0"/>
              <a:buChar char="•"/>
              <a:defRPr/>
            </a:pPr>
            <a:r>
              <a:rPr lang="en-US" sz="2800" dirty="0">
                <a:latin typeface="+mn-lt"/>
              </a:rPr>
              <a:t>Biomass quantification and mapping ;</a:t>
            </a:r>
          </a:p>
          <a:p>
            <a:pPr marL="228600" indent="-228600" eaLnBrk="0" hangingPunct="0">
              <a:lnSpc>
                <a:spcPct val="150000"/>
              </a:lnSpc>
              <a:spcBef>
                <a:spcPts val="1000"/>
              </a:spcBef>
              <a:buFont typeface="Arial" pitchFamily="34" charset="0"/>
              <a:buChar char="•"/>
              <a:defRPr/>
            </a:pPr>
            <a:r>
              <a:rPr lang="en-US" sz="2800" dirty="0">
                <a:latin typeface="+mn-lt"/>
              </a:rPr>
              <a:t>Carbon </a:t>
            </a:r>
            <a:r>
              <a:rPr lang="en-US" sz="2800" dirty="0"/>
              <a:t>quantification and mapping ;</a:t>
            </a:r>
          </a:p>
          <a:p>
            <a:pPr marL="228600" indent="-228600" eaLnBrk="0" hangingPunct="0">
              <a:lnSpc>
                <a:spcPct val="150000"/>
              </a:lnSpc>
              <a:spcBef>
                <a:spcPts val="1000"/>
              </a:spcBef>
              <a:buFont typeface="Arial" pitchFamily="34" charset="0"/>
              <a:buChar char="•"/>
              <a:defRPr/>
            </a:pPr>
            <a:r>
              <a:rPr lang="en-US" sz="2800" dirty="0">
                <a:latin typeface="+mn-lt"/>
              </a:rPr>
              <a:t>Emission </a:t>
            </a:r>
            <a:r>
              <a:rPr lang="en-US" sz="2800" dirty="0"/>
              <a:t>mapping.</a:t>
            </a:r>
            <a:endParaRPr lang="fr-FR" sz="2800" dirty="0">
              <a:latin typeface="+mn-lt"/>
            </a:endParaRPr>
          </a:p>
          <a:p>
            <a:pPr eaLnBrk="0" hangingPunct="0">
              <a:lnSpc>
                <a:spcPct val="90000"/>
              </a:lnSpc>
              <a:spcBef>
                <a:spcPts val="1000"/>
              </a:spcBef>
              <a:defRPr/>
            </a:pPr>
            <a:endParaRPr lang="fr-FR" sz="2800" dirty="0">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ous-titre 2"/>
          <p:cNvSpPr>
            <a:spLocks noGrp="1"/>
          </p:cNvSpPr>
          <p:nvPr>
            <p:ph type="subTitle" idx="1"/>
          </p:nvPr>
        </p:nvSpPr>
        <p:spPr>
          <a:xfrm>
            <a:off x="381000" y="304800"/>
            <a:ext cx="8534400" cy="6400800"/>
          </a:xfrm>
        </p:spPr>
        <p:txBody>
          <a:bodyPr/>
          <a:lstStyle/>
          <a:p>
            <a:r>
              <a:rPr lang="fr-FR"/>
              <a:t>Lidar data collection</a:t>
            </a:r>
          </a:p>
        </p:txBody>
      </p:sp>
      <p:pic>
        <p:nvPicPr>
          <p:cNvPr id="4" name="Image 3"/>
          <p:cNvPicPr/>
          <p:nvPr/>
        </p:nvPicPr>
        <p:blipFill>
          <a:blip r:embed="rId2" cstate="print"/>
          <a:srcRect/>
          <a:stretch>
            <a:fillRect/>
          </a:stretch>
        </p:blipFill>
        <p:spPr bwMode="auto">
          <a:xfrm>
            <a:off x="609600" y="838200"/>
            <a:ext cx="4419600" cy="5486400"/>
          </a:xfrm>
          <a:prstGeom prst="rect">
            <a:avLst/>
          </a:prstGeom>
          <a:ln>
            <a:noFill/>
          </a:ln>
          <a:effectLst>
            <a:softEdge rad="112500"/>
          </a:effectLst>
        </p:spPr>
      </p:pic>
      <p:pic>
        <p:nvPicPr>
          <p:cNvPr id="5" name="Image 4" descr="3D_Fugro_vf.JPG"/>
          <p:cNvPicPr/>
          <p:nvPr/>
        </p:nvPicPr>
        <p:blipFill>
          <a:blip r:embed="rId3" cstate="print"/>
          <a:stretch>
            <a:fillRect/>
          </a:stretch>
        </p:blipFill>
        <p:spPr>
          <a:xfrm>
            <a:off x="5029200" y="990600"/>
            <a:ext cx="3962400" cy="5181600"/>
          </a:xfrm>
          <a:prstGeom prst="rect">
            <a:avLst/>
          </a:prstGeom>
          <a:ln>
            <a:noFill/>
          </a:ln>
          <a:effectLst>
            <a:softEdge rad="11250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1"/>
          <p:cNvSpPr>
            <a:spLocks noGrp="1"/>
          </p:cNvSpPr>
          <p:nvPr>
            <p:ph type="title"/>
          </p:nvPr>
        </p:nvSpPr>
        <p:spPr/>
        <p:txBody>
          <a:bodyPr/>
          <a:lstStyle/>
          <a:p>
            <a:r>
              <a:rPr lang="fr-FR" sz="2800"/>
              <a:t>Biomass mapping Mai Ndombe Province (DRC)</a:t>
            </a:r>
          </a:p>
        </p:txBody>
      </p:sp>
      <p:pic>
        <p:nvPicPr>
          <p:cNvPr id="92163" name="Image 41" descr="Biomasse_secteur.jpg"/>
          <p:cNvPicPr>
            <a:picLocks noGrp="1" noChangeAspect="1"/>
          </p:cNvPicPr>
          <p:nvPr>
            <p:ph idx="1"/>
          </p:nvPr>
        </p:nvPicPr>
        <p:blipFill>
          <a:blip r:embed="rId2" cstate="print"/>
          <a:srcRect/>
          <a:stretch>
            <a:fillRect/>
          </a:stretch>
        </p:blipFill>
        <p:spPr>
          <a:xfrm>
            <a:off x="685800" y="1371600"/>
            <a:ext cx="7651750" cy="5410200"/>
          </a:xfrm>
          <a:ln w="3175">
            <a:solidFill>
              <a:schemeClr val="tx1"/>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Espace réservé du contenu 3" descr="Carbone_forestier.jpg"/>
          <p:cNvPicPr>
            <a:picLocks noGrp="1" noChangeAspect="1"/>
          </p:cNvPicPr>
          <p:nvPr>
            <p:ph idx="1"/>
          </p:nvPr>
        </p:nvPicPr>
        <p:blipFill>
          <a:blip r:embed="rId2" cstate="print"/>
          <a:srcRect/>
          <a:stretch>
            <a:fillRect/>
          </a:stretch>
        </p:blipFill>
        <p:spPr>
          <a:xfrm>
            <a:off x="558800" y="1295400"/>
            <a:ext cx="7816850" cy="5527675"/>
          </a:xfrm>
          <a:ln>
            <a:solidFill>
              <a:schemeClr val="tx1"/>
            </a:solidFill>
          </a:ln>
        </p:spPr>
      </p:pic>
      <p:sp>
        <p:nvSpPr>
          <p:cNvPr id="93187" name="Titre 1"/>
          <p:cNvSpPr>
            <a:spLocks noGrp="1"/>
          </p:cNvSpPr>
          <p:nvPr>
            <p:ph type="title"/>
          </p:nvPr>
        </p:nvSpPr>
        <p:spPr>
          <a:xfrm>
            <a:off x="628650" y="365125"/>
            <a:ext cx="8362950" cy="1325563"/>
          </a:xfrm>
        </p:spPr>
        <p:txBody>
          <a:bodyPr/>
          <a:lstStyle/>
          <a:p>
            <a:r>
              <a:rPr lang="fr-FR" sz="2800"/>
              <a:t>Carbon mapping in Mai Ndombe Province (DRC)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Espace réservé du contenu 3" descr="Emission.jpg"/>
          <p:cNvPicPr>
            <a:picLocks noGrp="1" noChangeAspect="1"/>
          </p:cNvPicPr>
          <p:nvPr>
            <p:ph idx="1"/>
          </p:nvPr>
        </p:nvPicPr>
        <p:blipFill>
          <a:blip r:embed="rId2" cstate="print"/>
          <a:srcRect/>
          <a:stretch>
            <a:fillRect/>
          </a:stretch>
        </p:blipFill>
        <p:spPr>
          <a:xfrm>
            <a:off x="457200" y="1276350"/>
            <a:ext cx="7848600" cy="5549900"/>
          </a:xfrm>
          <a:ln>
            <a:solidFill>
              <a:schemeClr val="tx1"/>
            </a:solidFill>
          </a:ln>
        </p:spPr>
      </p:pic>
      <p:sp>
        <p:nvSpPr>
          <p:cNvPr id="94211" name="Titre 1"/>
          <p:cNvSpPr>
            <a:spLocks noGrp="1"/>
          </p:cNvSpPr>
          <p:nvPr>
            <p:ph type="title"/>
          </p:nvPr>
        </p:nvSpPr>
        <p:spPr>
          <a:xfrm>
            <a:off x="628650" y="152400"/>
            <a:ext cx="7886700" cy="1325563"/>
          </a:xfrm>
        </p:spPr>
        <p:txBody>
          <a:bodyPr/>
          <a:lstStyle/>
          <a:p>
            <a:r>
              <a:rPr lang="fr-FR" sz="2400"/>
              <a:t>Emission mapping in Mai Ndombe Province (DRC)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age 1" descr="t02_RF_Test_100m.png"/>
          <p:cNvPicPr>
            <a:picLocks noChangeAspect="1" noChangeArrowheads="1"/>
          </p:cNvPicPr>
          <p:nvPr/>
        </p:nvPicPr>
        <p:blipFill>
          <a:blip r:embed="rId2" cstate="print"/>
          <a:srcRect/>
          <a:stretch>
            <a:fillRect/>
          </a:stretch>
        </p:blipFill>
        <p:spPr bwMode="auto">
          <a:xfrm>
            <a:off x="228600" y="228600"/>
            <a:ext cx="4800600" cy="3657600"/>
          </a:xfrm>
          <a:prstGeom prst="rect">
            <a:avLst/>
          </a:prstGeom>
          <a:noFill/>
          <a:ln w="9525">
            <a:noFill/>
            <a:miter lim="800000"/>
            <a:headEnd/>
            <a:tailEnd/>
          </a:ln>
        </p:spPr>
      </p:pic>
      <p:pic>
        <p:nvPicPr>
          <p:cNvPr id="95235" name="Image 2" descr="t02_RF_Test_testrmse_100m.png"/>
          <p:cNvPicPr>
            <a:picLocks noChangeAspect="1" noChangeArrowheads="1"/>
          </p:cNvPicPr>
          <p:nvPr/>
        </p:nvPicPr>
        <p:blipFill>
          <a:blip r:embed="rId3" cstate="print"/>
          <a:srcRect/>
          <a:stretch>
            <a:fillRect/>
          </a:stretch>
        </p:blipFill>
        <p:spPr bwMode="auto">
          <a:xfrm>
            <a:off x="3657600" y="3362325"/>
            <a:ext cx="5486400" cy="3495675"/>
          </a:xfrm>
          <a:prstGeom prst="rect">
            <a:avLst/>
          </a:prstGeom>
          <a:noFill/>
          <a:ln w="9525">
            <a:noFill/>
            <a:miter lim="800000"/>
            <a:headEnd/>
            <a:tailEnd/>
          </a:ln>
        </p:spPr>
      </p:pic>
      <p:sp>
        <p:nvSpPr>
          <p:cNvPr id="95236" name="Titre 1"/>
          <p:cNvSpPr txBox="1">
            <a:spLocks/>
          </p:cNvSpPr>
          <p:nvPr/>
        </p:nvSpPr>
        <p:spPr bwMode="auto">
          <a:xfrm>
            <a:off x="5257800" y="152400"/>
            <a:ext cx="3733800" cy="1325563"/>
          </a:xfrm>
          <a:prstGeom prst="rect">
            <a:avLst/>
          </a:prstGeom>
          <a:noFill/>
          <a:ln w="9525">
            <a:noFill/>
            <a:miter lim="800000"/>
            <a:headEnd/>
            <a:tailEnd/>
          </a:ln>
        </p:spPr>
        <p:txBody>
          <a:bodyPr/>
          <a:lstStyle/>
          <a:p>
            <a:r>
              <a:rPr lang="en-US" sz="2400"/>
              <a:t>(1)Lidar Tree height prediction using machine learning algorithm Randon Forest</a:t>
            </a:r>
            <a:endParaRPr lang="fr-FR" sz="2400"/>
          </a:p>
        </p:txBody>
      </p:sp>
      <p:sp>
        <p:nvSpPr>
          <p:cNvPr id="95237" name="Titre 1"/>
          <p:cNvSpPr txBox="1">
            <a:spLocks/>
          </p:cNvSpPr>
          <p:nvPr/>
        </p:nvSpPr>
        <p:spPr bwMode="auto">
          <a:xfrm>
            <a:off x="1524000" y="5943600"/>
            <a:ext cx="2057400" cy="685800"/>
          </a:xfrm>
          <a:prstGeom prst="rect">
            <a:avLst/>
          </a:prstGeom>
          <a:noFill/>
          <a:ln w="9525">
            <a:noFill/>
            <a:miter lim="800000"/>
            <a:headEnd/>
            <a:tailEnd/>
          </a:ln>
        </p:spPr>
        <p:txBody>
          <a:bodyPr/>
          <a:lstStyle/>
          <a:p>
            <a:r>
              <a:rPr lang="en-US" sz="2400"/>
              <a:t>(2)Validation  </a:t>
            </a:r>
            <a:endParaRPr lang="fr-FR" sz="2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u contenu 2"/>
          <p:cNvSpPr>
            <a:spLocks noGrp="1"/>
          </p:cNvSpPr>
          <p:nvPr>
            <p:ph idx="1"/>
          </p:nvPr>
        </p:nvSpPr>
        <p:spPr>
          <a:xfrm>
            <a:off x="228600" y="1524000"/>
            <a:ext cx="8648700" cy="1295400"/>
          </a:xfrm>
        </p:spPr>
        <p:txBody>
          <a:bodyPr/>
          <a:lstStyle/>
          <a:p>
            <a:r>
              <a:rPr lang="fr-FR" sz="2400"/>
              <a:t>Project funded by </a:t>
            </a:r>
            <a:r>
              <a:rPr lang="fr-FR" sz="2000"/>
              <a:t>UNEP/WCMC </a:t>
            </a:r>
          </a:p>
          <a:p>
            <a:r>
              <a:rPr lang="fr-FR" sz="2400">
                <a:solidFill>
                  <a:srgbClr val="0070C0"/>
                </a:solidFill>
              </a:rPr>
              <a:t>Partners of this project</a:t>
            </a:r>
            <a:r>
              <a:rPr lang="fr-FR" sz="2400"/>
              <a:t>: </a:t>
            </a:r>
            <a:r>
              <a:rPr lang="fr-FR" sz="2000"/>
              <a:t>UNEP, WCMC, Ministeries (DRC &amp; RoC),  OSFAC</a:t>
            </a:r>
          </a:p>
          <a:p>
            <a:endParaRPr lang="fr-FR"/>
          </a:p>
        </p:txBody>
      </p:sp>
      <p:sp>
        <p:nvSpPr>
          <p:cNvPr id="96259" name="Titre 1"/>
          <p:cNvSpPr>
            <a:spLocks noGrp="1"/>
          </p:cNvSpPr>
          <p:nvPr>
            <p:ph type="title"/>
          </p:nvPr>
        </p:nvSpPr>
        <p:spPr>
          <a:xfrm>
            <a:off x="152400" y="365125"/>
            <a:ext cx="8686800" cy="1082675"/>
          </a:xfrm>
        </p:spPr>
        <p:txBody>
          <a:bodyPr/>
          <a:lstStyle/>
          <a:p>
            <a:r>
              <a:rPr lang="en-US" sz="2800">
                <a:solidFill>
                  <a:srgbClr val="0070C0"/>
                </a:solidFill>
              </a:rPr>
              <a:t>Using Spatial analyses to analyse the multiple benefits of REDD+</a:t>
            </a:r>
            <a:endParaRPr lang="fr-FR" sz="2800">
              <a:solidFill>
                <a:srgbClr val="0070C0"/>
              </a:solidFill>
            </a:endParaRPr>
          </a:p>
        </p:txBody>
      </p:sp>
      <p:sp>
        <p:nvSpPr>
          <p:cNvPr id="6" name="Espace réservé du contenu 2"/>
          <p:cNvSpPr txBox="1">
            <a:spLocks/>
          </p:cNvSpPr>
          <p:nvPr/>
        </p:nvSpPr>
        <p:spPr bwMode="auto">
          <a:xfrm>
            <a:off x="228600" y="2819400"/>
            <a:ext cx="8648700" cy="2133600"/>
          </a:xfrm>
          <a:prstGeom prst="rect">
            <a:avLst/>
          </a:prstGeom>
          <a:noFill/>
          <a:ln w="9525">
            <a:noFill/>
            <a:miter lim="800000"/>
            <a:headEnd/>
            <a:tailEnd/>
          </a:ln>
        </p:spPr>
        <p:txBody>
          <a:bodyPr/>
          <a:lstStyle/>
          <a:p>
            <a:pPr marL="228600" indent="-228600" eaLnBrk="0" hangingPunct="0">
              <a:lnSpc>
                <a:spcPct val="150000"/>
              </a:lnSpc>
              <a:spcBef>
                <a:spcPts val="1000"/>
              </a:spcBef>
              <a:buFont typeface="Arial" pitchFamily="34" charset="0"/>
              <a:buChar char="•"/>
              <a:defRPr/>
            </a:pPr>
            <a:r>
              <a:rPr lang="en-US" sz="2800" dirty="0">
                <a:latin typeface="+mn-lt"/>
              </a:rPr>
              <a:t>Capacity building in GIS Open source software ;</a:t>
            </a:r>
            <a:endParaRPr lang="fr-FR" sz="2800" dirty="0">
              <a:latin typeface="+mn-lt"/>
            </a:endParaRPr>
          </a:p>
          <a:p>
            <a:pPr marL="228600" indent="-228600" eaLnBrk="0" hangingPunct="0">
              <a:lnSpc>
                <a:spcPct val="150000"/>
              </a:lnSpc>
              <a:spcBef>
                <a:spcPts val="1000"/>
              </a:spcBef>
              <a:buFont typeface="Arial" pitchFamily="34" charset="0"/>
              <a:buChar char="•"/>
              <a:defRPr/>
            </a:pPr>
            <a:r>
              <a:rPr lang="en-US" sz="2800" dirty="0">
                <a:latin typeface="+mn-lt"/>
              </a:rPr>
              <a:t>Thematic maps production ;</a:t>
            </a:r>
          </a:p>
          <a:p>
            <a:pPr marL="228600" indent="-228600" eaLnBrk="0" hangingPunct="0">
              <a:lnSpc>
                <a:spcPct val="150000"/>
              </a:lnSpc>
              <a:spcBef>
                <a:spcPts val="1000"/>
              </a:spcBef>
              <a:buFont typeface="Arial" pitchFamily="34" charset="0"/>
              <a:buChar char="•"/>
              <a:defRPr/>
            </a:pPr>
            <a:r>
              <a:rPr lang="en-US" sz="2800" dirty="0">
                <a:latin typeface="+mn-lt"/>
              </a:rPr>
              <a:t>REDD+ priorities  areas Identification/mapping.</a:t>
            </a:r>
          </a:p>
          <a:p>
            <a:pPr eaLnBrk="0" hangingPunct="0">
              <a:lnSpc>
                <a:spcPct val="90000"/>
              </a:lnSpc>
              <a:spcBef>
                <a:spcPts val="1000"/>
              </a:spcBef>
              <a:defRPr/>
            </a:pPr>
            <a:endParaRPr lang="fr-FR" sz="2800"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lstStyle/>
          <a:p>
            <a:r>
              <a:rPr lang="fr-FR" b="1" dirty="0"/>
              <a:t>Critical issues in the </a:t>
            </a:r>
            <a:r>
              <a:rPr lang="fr-FR" b="1" dirty="0" err="1"/>
              <a:t>region</a:t>
            </a:r>
            <a:endParaRPr lang="fr-FR" dirty="0"/>
          </a:p>
        </p:txBody>
      </p:sp>
      <p:sp>
        <p:nvSpPr>
          <p:cNvPr id="18435" name="Espace réservé du contenu 2"/>
          <p:cNvSpPr>
            <a:spLocks noGrp="1"/>
          </p:cNvSpPr>
          <p:nvPr>
            <p:ph idx="1"/>
          </p:nvPr>
        </p:nvSpPr>
        <p:spPr/>
        <p:txBody>
          <a:bodyPr/>
          <a:lstStyle/>
          <a:p>
            <a:pPr>
              <a:buFont typeface="Arial" pitchFamily="34" charset="0"/>
              <a:buChar char="•"/>
              <a:defRPr/>
            </a:pPr>
            <a:r>
              <a:rPr lang="en-US" sz="2800" b="1" dirty="0"/>
              <a:t>Data sharing - Satellite Data and derived products dissemination</a:t>
            </a:r>
            <a:endParaRPr lang="fr-FR" sz="2800" b="1" dirty="0"/>
          </a:p>
          <a:p>
            <a:pPr>
              <a:buFont typeface="Arial" pitchFamily="34" charset="0"/>
              <a:buChar char="•"/>
              <a:defRPr/>
            </a:pPr>
            <a:r>
              <a:rPr lang="fr-FR" sz="2800" b="1" dirty="0" err="1">
                <a:solidFill>
                  <a:schemeClr val="tx2">
                    <a:lumMod val="60000"/>
                    <a:lumOff val="40000"/>
                  </a:schemeClr>
                </a:solidFill>
              </a:rPr>
              <a:t>Capacity</a:t>
            </a:r>
            <a:r>
              <a:rPr lang="fr-FR" sz="2800" b="1" dirty="0">
                <a:solidFill>
                  <a:schemeClr val="tx2">
                    <a:lumMod val="60000"/>
                    <a:lumOff val="40000"/>
                  </a:schemeClr>
                </a:solidFill>
              </a:rPr>
              <a:t> building</a:t>
            </a:r>
            <a:endParaRPr lang="fr-FR" sz="2800" dirty="0">
              <a:solidFill>
                <a:schemeClr val="tx2">
                  <a:lumMod val="60000"/>
                  <a:lumOff val="40000"/>
                </a:schemeClr>
              </a:solidFill>
            </a:endParaRPr>
          </a:p>
          <a:p>
            <a:pPr>
              <a:buFont typeface="Arial" pitchFamily="34" charset="0"/>
              <a:buChar char="•"/>
              <a:defRPr/>
            </a:pPr>
            <a:r>
              <a:rPr lang="en-US" altLang="en-US" sz="2800" b="1" dirty="0"/>
              <a:t>Regional monitoring of forest cover, forest change and carbon stocks using satellite data / REDD+</a:t>
            </a:r>
            <a:endParaRPr lang="en-US" sz="2800" b="1" dirty="0"/>
          </a:p>
          <a:p>
            <a:pPr>
              <a:buFont typeface="Arial" pitchFamily="34" charset="0"/>
              <a:buChar char="•"/>
              <a:defRPr/>
            </a:pPr>
            <a:r>
              <a:rPr lang="fr-FR" sz="2800" b="1" dirty="0" err="1">
                <a:solidFill>
                  <a:schemeClr val="tx2">
                    <a:lumMod val="60000"/>
                    <a:lumOff val="40000"/>
                  </a:schemeClr>
                </a:solidFill>
              </a:rPr>
              <a:t>Alerts</a:t>
            </a:r>
            <a:r>
              <a:rPr lang="fr-FR" sz="2800" b="1" dirty="0">
                <a:solidFill>
                  <a:schemeClr val="tx2">
                    <a:lumMod val="60000"/>
                    <a:lumOff val="40000"/>
                  </a:schemeClr>
                </a:solidFill>
              </a:rPr>
              <a:t>  Forest </a:t>
            </a:r>
            <a:r>
              <a:rPr lang="fr-FR" sz="2800" b="1" dirty="0" err="1">
                <a:solidFill>
                  <a:schemeClr val="tx2">
                    <a:lumMod val="60000"/>
                    <a:lumOff val="40000"/>
                  </a:schemeClr>
                </a:solidFill>
              </a:rPr>
              <a:t>Loss</a:t>
            </a:r>
            <a:r>
              <a:rPr lang="fr-FR" sz="2800" b="1" dirty="0">
                <a:solidFill>
                  <a:schemeClr val="tx2">
                    <a:lumMod val="60000"/>
                    <a:lumOff val="40000"/>
                  </a:schemeClr>
                </a:solidFill>
              </a:rPr>
              <a:t> </a:t>
            </a:r>
            <a:r>
              <a:rPr lang="fr-FR" sz="2800" b="1" dirty="0" err="1">
                <a:solidFill>
                  <a:schemeClr val="tx2">
                    <a:lumMod val="60000"/>
                    <a:lumOff val="40000"/>
                  </a:schemeClr>
                </a:solidFill>
              </a:rPr>
              <a:t>inside</a:t>
            </a:r>
            <a:r>
              <a:rPr lang="fr-FR" sz="2800" b="1" dirty="0">
                <a:solidFill>
                  <a:schemeClr val="tx2">
                    <a:lumMod val="60000"/>
                    <a:lumOff val="40000"/>
                  </a:schemeClr>
                </a:solidFill>
              </a:rPr>
              <a:t> CARPE Landscapes</a:t>
            </a:r>
          </a:p>
          <a:p>
            <a:pPr>
              <a:buFont typeface="Arial" pitchFamily="34" charset="0"/>
              <a:buChar char="•"/>
              <a:defRPr/>
            </a:pPr>
            <a:r>
              <a:rPr lang="en-US" sz="2800" b="1" dirty="0"/>
              <a:t>Active Fire analysis in CARPE Landscapes</a:t>
            </a:r>
            <a:endParaRPr lang="fr-FR" sz="2800" b="1" dirty="0"/>
          </a:p>
          <a:p>
            <a:pPr>
              <a:buFont typeface="Arial" pitchFamily="34" charset="0"/>
              <a:buChar char="•"/>
              <a:defRPr/>
            </a:pPr>
            <a:r>
              <a:rPr lang="fr-FR" sz="2800" b="1" dirty="0" err="1">
                <a:solidFill>
                  <a:srgbClr val="339966"/>
                </a:solidFill>
              </a:rPr>
              <a:t>Climate</a:t>
            </a:r>
            <a:r>
              <a:rPr lang="fr-FR" sz="2800" b="1" dirty="0">
                <a:solidFill>
                  <a:srgbClr val="339966"/>
                </a:solidFill>
              </a:rPr>
              <a:t> change and </a:t>
            </a:r>
            <a:r>
              <a:rPr lang="fr-FR" sz="2800" b="1" dirty="0" err="1">
                <a:solidFill>
                  <a:srgbClr val="339966"/>
                </a:solidFill>
              </a:rPr>
              <a:t>biodiversity</a:t>
            </a:r>
            <a:r>
              <a:rPr lang="fr-FR" sz="2800" b="1" dirty="0">
                <a:solidFill>
                  <a:srgbClr val="339966"/>
                </a:solidFill>
              </a:rPr>
              <a:t> </a:t>
            </a:r>
            <a:r>
              <a:rPr lang="fr-FR" sz="2800" b="1" dirty="0" err="1">
                <a:solidFill>
                  <a:srgbClr val="339966"/>
                </a:solidFill>
              </a:rPr>
              <a:t>analysis</a:t>
            </a:r>
            <a:r>
              <a:rPr lang="fr-FR" sz="2800" b="1" dirty="0">
                <a:solidFill>
                  <a:srgbClr val="339966"/>
                </a:solidFill>
              </a:rPr>
              <a:t> and mapping</a:t>
            </a:r>
            <a:endParaRPr lang="fr-FR" sz="2800" b="1" dirty="0">
              <a:solidFill>
                <a:schemeClr val="tx2">
                  <a:lumMod val="60000"/>
                  <a:lumOff val="40000"/>
                </a:schemeClr>
              </a:solidFill>
            </a:endParaRPr>
          </a:p>
          <a:p>
            <a:pPr marL="0" indent="0">
              <a:buNone/>
              <a:defRPr/>
            </a:pPr>
            <a:endParaRPr lang="fr-FR" sz="3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285750" y="609600"/>
            <a:ext cx="8715375" cy="5181600"/>
          </a:xfrm>
        </p:spPr>
        <p:txBody>
          <a:bodyPr/>
          <a:lstStyle/>
          <a:p>
            <a:pPr marL="0" indent="0">
              <a:buFont typeface="Arial" pitchFamily="34" charset="0"/>
              <a:buNone/>
              <a:defRPr/>
            </a:pPr>
            <a:r>
              <a:rPr lang="en-GB" sz="2400" dirty="0"/>
              <a:t>REDD+ incentivises activities to retain, sustainably manage or enhance forest carbon, which is distributed unequally across space. The same applies to biodiversity and ecosystem services.</a:t>
            </a:r>
          </a:p>
          <a:p>
            <a:pPr marL="0" indent="0">
              <a:buFont typeface="Arial" pitchFamily="34" charset="0"/>
              <a:buNone/>
              <a:defRPr/>
            </a:pPr>
            <a:r>
              <a:rPr lang="en-GB" sz="2400" dirty="0"/>
              <a:t>Spatial analyses can help</a:t>
            </a:r>
          </a:p>
          <a:p>
            <a:pPr marL="457200" indent="-457200">
              <a:buFont typeface="+mj-lt"/>
              <a:buAutoNum type="arabicPeriod"/>
              <a:defRPr/>
            </a:pPr>
            <a:r>
              <a:rPr lang="en-GB" dirty="0">
                <a:solidFill>
                  <a:srgbClr val="00B0F0"/>
                </a:solidFill>
              </a:rPr>
              <a:t>illustrate where REDD+ could secure biodiversity benefits in addition to maintaining carbon stocks; </a:t>
            </a:r>
          </a:p>
          <a:p>
            <a:pPr marL="457200" indent="-457200">
              <a:buFont typeface="+mj-lt"/>
              <a:buAutoNum type="arabicPeriod"/>
              <a:defRPr/>
            </a:pPr>
            <a:r>
              <a:rPr lang="en-GB" dirty="0"/>
              <a:t>present the distribution of carbon stocks in relation to land use designations that may affect planning and options for REDD+; and </a:t>
            </a:r>
          </a:p>
          <a:p>
            <a:pPr marL="457200" indent="-457200">
              <a:buFont typeface="+mj-lt"/>
              <a:buAutoNum type="arabicPeriod"/>
              <a:defRPr/>
            </a:pPr>
            <a:r>
              <a:rPr lang="en-GB" dirty="0">
                <a:solidFill>
                  <a:srgbClr val="00B0F0"/>
                </a:solidFill>
              </a:rPr>
              <a:t>highlight where areas of importance for ecosystem-based multiple benefits may be under pressure, e.g. from deforestation.</a:t>
            </a:r>
            <a:r>
              <a:rPr lang="en-GB" dirty="0"/>
              <a:t> </a:t>
            </a:r>
          </a:p>
          <a:p>
            <a:pPr>
              <a:buFont typeface="Arial" pitchFamily="34" charset="0"/>
              <a:buNone/>
              <a:defRPr/>
            </a:pPr>
            <a:endParaRPr lang="en-GB"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0"/>
            <a:ext cx="9144000" cy="5451475"/>
          </a:xfrm>
          <a:prstGeom prst="rect">
            <a:avLst/>
          </a:prstGeom>
          <a:noFill/>
        </p:spPr>
        <p:txBody>
          <a:bodyPr>
            <a:spAutoFit/>
          </a:bodyPr>
          <a:lstStyle/>
          <a:p>
            <a:pPr marL="342900" indent="-342900" eaLnBrk="0" hangingPunct="0">
              <a:spcBef>
                <a:spcPct val="20000"/>
              </a:spcBef>
              <a:defRPr/>
            </a:pPr>
            <a:r>
              <a:rPr lang="fr-FR" sz="3600" b="1" dirty="0" err="1">
                <a:solidFill>
                  <a:srgbClr val="00B0F0"/>
                </a:solidFill>
                <a:latin typeface="+mn-lt"/>
              </a:rPr>
              <a:t>Based</a:t>
            </a:r>
            <a:r>
              <a:rPr lang="fr-FR" sz="3600" b="1" dirty="0">
                <a:solidFill>
                  <a:srgbClr val="00B0F0"/>
                </a:solidFill>
                <a:latin typeface="+mn-lt"/>
              </a:rPr>
              <a:t> on data </a:t>
            </a:r>
            <a:r>
              <a:rPr lang="fr-FR" sz="3600" b="1" dirty="0" err="1">
                <a:solidFill>
                  <a:srgbClr val="00B0F0"/>
                </a:solidFill>
                <a:latin typeface="+mn-lt"/>
              </a:rPr>
              <a:t>available</a:t>
            </a:r>
            <a:r>
              <a:rPr lang="fr-FR" sz="3600" b="1" dirty="0">
                <a:solidFill>
                  <a:srgbClr val="00B0F0"/>
                </a:solidFill>
                <a:latin typeface="+mn-lt"/>
              </a:rPr>
              <a:t>, </a:t>
            </a:r>
            <a:r>
              <a:rPr lang="fr-FR" sz="3600" b="1" dirty="0" err="1">
                <a:solidFill>
                  <a:srgbClr val="00B0F0"/>
                </a:solidFill>
                <a:latin typeface="+mn-lt"/>
              </a:rPr>
              <a:t>several</a:t>
            </a:r>
            <a:r>
              <a:rPr lang="fr-FR" sz="3600" b="1" dirty="0">
                <a:solidFill>
                  <a:srgbClr val="00B0F0"/>
                </a:solidFill>
                <a:latin typeface="+mn-lt"/>
              </a:rPr>
              <a:t> </a:t>
            </a:r>
            <a:r>
              <a:rPr lang="fr-FR" sz="3600" b="1" dirty="0" err="1">
                <a:solidFill>
                  <a:srgbClr val="00B0F0"/>
                </a:solidFill>
                <a:latin typeface="+mn-lt"/>
              </a:rPr>
              <a:t>analysis</a:t>
            </a:r>
            <a:endParaRPr lang="fr-FR" sz="3600" b="1" dirty="0">
              <a:solidFill>
                <a:srgbClr val="00B0F0"/>
              </a:solidFill>
              <a:latin typeface="+mn-lt"/>
            </a:endParaRPr>
          </a:p>
          <a:p>
            <a:pPr marL="342900" indent="-342900" eaLnBrk="0" hangingPunct="0">
              <a:spcBef>
                <a:spcPct val="20000"/>
              </a:spcBef>
              <a:buFont typeface="Arial" pitchFamily="34" charset="0"/>
              <a:buChar char="•"/>
              <a:defRPr/>
            </a:pPr>
            <a:r>
              <a:rPr lang="fr-FR" sz="3200" dirty="0">
                <a:latin typeface="+mn-lt"/>
              </a:rPr>
              <a:t>Ex:</a:t>
            </a:r>
          </a:p>
          <a:p>
            <a:pPr marL="342900" indent="-342900" eaLnBrk="0" hangingPunct="0">
              <a:spcBef>
                <a:spcPct val="20000"/>
              </a:spcBef>
              <a:buFont typeface="Arial" pitchFamily="34" charset="0"/>
              <a:buChar char="•"/>
              <a:defRPr/>
            </a:pPr>
            <a:r>
              <a:rPr lang="fr-FR" sz="3200" dirty="0" err="1">
                <a:latin typeface="+mn-lt"/>
              </a:rPr>
              <a:t>Carbon</a:t>
            </a:r>
            <a:r>
              <a:rPr lang="fr-FR" sz="3200" dirty="0">
                <a:latin typeface="+mn-lt"/>
              </a:rPr>
              <a:t> and </a:t>
            </a:r>
            <a:r>
              <a:rPr lang="fr-FR" sz="3200" dirty="0" err="1">
                <a:latin typeface="+mn-lt"/>
              </a:rPr>
              <a:t>biodiversity</a:t>
            </a:r>
            <a:r>
              <a:rPr lang="fr-FR" sz="3200" dirty="0">
                <a:latin typeface="+mn-lt"/>
              </a:rPr>
              <a:t>;</a:t>
            </a:r>
          </a:p>
          <a:p>
            <a:pPr marL="342900" indent="-342900" eaLnBrk="0" hangingPunct="0">
              <a:spcBef>
                <a:spcPct val="20000"/>
              </a:spcBef>
              <a:buFont typeface="Arial" pitchFamily="34" charset="0"/>
              <a:buChar char="•"/>
              <a:defRPr/>
            </a:pPr>
            <a:r>
              <a:rPr lang="fr-FR" sz="3200" dirty="0" err="1">
                <a:latin typeface="+mn-lt"/>
              </a:rPr>
              <a:t>Carbon</a:t>
            </a:r>
            <a:r>
              <a:rPr lang="fr-FR" sz="3200" dirty="0">
                <a:latin typeface="+mn-lt"/>
              </a:rPr>
              <a:t> and </a:t>
            </a:r>
            <a:r>
              <a:rPr lang="fr-FR" sz="3200" dirty="0" err="1">
                <a:latin typeface="+mn-lt"/>
              </a:rPr>
              <a:t>protected</a:t>
            </a:r>
            <a:r>
              <a:rPr lang="fr-FR" sz="3200" dirty="0">
                <a:latin typeface="+mn-lt"/>
              </a:rPr>
              <a:t> </a:t>
            </a:r>
            <a:r>
              <a:rPr lang="fr-FR" sz="3200" dirty="0" err="1">
                <a:latin typeface="+mn-lt"/>
              </a:rPr>
              <a:t>species</a:t>
            </a:r>
            <a:endParaRPr lang="fr-FR" sz="3200" dirty="0">
              <a:latin typeface="+mn-lt"/>
            </a:endParaRPr>
          </a:p>
          <a:p>
            <a:pPr marL="342900" indent="-342900" eaLnBrk="0" hangingPunct="0">
              <a:spcBef>
                <a:spcPct val="20000"/>
              </a:spcBef>
              <a:buFont typeface="Arial" pitchFamily="34" charset="0"/>
              <a:buChar char="•"/>
              <a:defRPr/>
            </a:pPr>
            <a:r>
              <a:rPr lang="fr-FR" sz="3200" dirty="0" err="1">
                <a:latin typeface="+mn-lt"/>
              </a:rPr>
              <a:t>Carbon</a:t>
            </a:r>
            <a:r>
              <a:rPr lang="fr-FR" sz="3200" dirty="0">
                <a:latin typeface="+mn-lt"/>
              </a:rPr>
              <a:t> and </a:t>
            </a:r>
            <a:r>
              <a:rPr lang="fr-FR" sz="3200" dirty="0" err="1">
                <a:latin typeface="+mn-lt"/>
              </a:rPr>
              <a:t>endangered</a:t>
            </a:r>
            <a:r>
              <a:rPr lang="fr-FR" sz="3200" dirty="0">
                <a:latin typeface="+mn-lt"/>
              </a:rPr>
              <a:t> </a:t>
            </a:r>
            <a:r>
              <a:rPr lang="fr-FR" sz="3200" dirty="0" err="1">
                <a:latin typeface="+mn-lt"/>
              </a:rPr>
              <a:t>species</a:t>
            </a:r>
            <a:endParaRPr lang="fr-FR" sz="3200" dirty="0">
              <a:latin typeface="+mn-lt"/>
            </a:endParaRPr>
          </a:p>
          <a:p>
            <a:pPr marL="342900" indent="-342900" eaLnBrk="0" hangingPunct="0">
              <a:spcBef>
                <a:spcPct val="20000"/>
              </a:spcBef>
              <a:buFont typeface="Arial" pitchFamily="34" charset="0"/>
              <a:buChar char="•"/>
              <a:defRPr/>
            </a:pPr>
            <a:r>
              <a:rPr lang="fr-FR" sz="3200" dirty="0" err="1">
                <a:latin typeface="+mn-lt"/>
              </a:rPr>
              <a:t>Carbon</a:t>
            </a:r>
            <a:r>
              <a:rPr lang="fr-FR" sz="3200" dirty="0">
                <a:latin typeface="+mn-lt"/>
              </a:rPr>
              <a:t> and </a:t>
            </a:r>
            <a:r>
              <a:rPr lang="fr-FR" sz="3200" dirty="0" err="1">
                <a:latin typeface="+mn-lt"/>
              </a:rPr>
              <a:t>socio-économic</a:t>
            </a:r>
            <a:r>
              <a:rPr lang="fr-FR" sz="3200" dirty="0">
                <a:latin typeface="+mn-lt"/>
              </a:rPr>
              <a:t> data</a:t>
            </a:r>
          </a:p>
          <a:p>
            <a:pPr marL="342900" indent="-342900" eaLnBrk="0" hangingPunct="0">
              <a:spcBef>
                <a:spcPct val="20000"/>
              </a:spcBef>
              <a:buFont typeface="Arial" pitchFamily="34" charset="0"/>
              <a:buChar char="•"/>
              <a:defRPr/>
            </a:pPr>
            <a:r>
              <a:rPr lang="fr-FR" sz="3200" dirty="0" err="1">
                <a:latin typeface="+mn-lt"/>
              </a:rPr>
              <a:t>Carbon</a:t>
            </a:r>
            <a:r>
              <a:rPr lang="fr-FR" sz="3200" dirty="0">
                <a:latin typeface="+mn-lt"/>
              </a:rPr>
              <a:t> and </a:t>
            </a:r>
            <a:r>
              <a:rPr lang="fr-FR" sz="3200" dirty="0" err="1">
                <a:latin typeface="+mn-lt"/>
              </a:rPr>
              <a:t>forest</a:t>
            </a:r>
            <a:r>
              <a:rPr lang="fr-FR" sz="3200" dirty="0">
                <a:latin typeface="+mn-lt"/>
              </a:rPr>
              <a:t> </a:t>
            </a:r>
            <a:r>
              <a:rPr lang="fr-FR" sz="3200" dirty="0" err="1">
                <a:latin typeface="+mn-lt"/>
              </a:rPr>
              <a:t>deforestation</a:t>
            </a:r>
            <a:r>
              <a:rPr lang="fr-FR" sz="3200" dirty="0">
                <a:latin typeface="+mn-lt"/>
              </a:rPr>
              <a:t> /</a:t>
            </a:r>
            <a:r>
              <a:rPr lang="fr-FR" sz="3200" dirty="0" err="1">
                <a:latin typeface="+mn-lt"/>
              </a:rPr>
              <a:t>degradation</a:t>
            </a:r>
            <a:endParaRPr lang="fr-FR" sz="3200" dirty="0">
              <a:latin typeface="+mn-lt"/>
            </a:endParaRPr>
          </a:p>
          <a:p>
            <a:pPr marL="342900" indent="-342900" eaLnBrk="0" hangingPunct="0">
              <a:spcBef>
                <a:spcPct val="20000"/>
              </a:spcBef>
              <a:buFont typeface="Arial" pitchFamily="34" charset="0"/>
              <a:buChar char="•"/>
              <a:defRPr/>
            </a:pPr>
            <a:r>
              <a:rPr lang="fr-FR" sz="3200" dirty="0" err="1">
                <a:latin typeface="+mn-lt"/>
              </a:rPr>
              <a:t>Carbon</a:t>
            </a:r>
            <a:r>
              <a:rPr lang="fr-FR" sz="3200" dirty="0">
                <a:latin typeface="+mn-lt"/>
              </a:rPr>
              <a:t> and </a:t>
            </a:r>
            <a:r>
              <a:rPr lang="fr-FR" sz="3200" dirty="0" err="1">
                <a:latin typeface="+mn-lt"/>
              </a:rPr>
              <a:t>climate</a:t>
            </a:r>
            <a:r>
              <a:rPr lang="fr-FR" sz="3200" dirty="0">
                <a:latin typeface="+mn-lt"/>
              </a:rPr>
              <a:t> data</a:t>
            </a:r>
          </a:p>
          <a:p>
            <a:pPr marL="342900" indent="-342900" eaLnBrk="0" hangingPunct="0">
              <a:spcBef>
                <a:spcPct val="20000"/>
              </a:spcBef>
              <a:buFont typeface="Arial" pitchFamily="34" charset="0"/>
              <a:buChar char="•"/>
              <a:defRPr/>
            </a:pPr>
            <a:r>
              <a:rPr lang="fr-FR" sz="3200" dirty="0">
                <a:latin typeface="+mn-lt"/>
              </a:rPr>
              <a:t>Etc.</a:t>
            </a:r>
            <a:endParaRPr lang="fr-FR" sz="3200" b="1" dirty="0">
              <a:solidFill>
                <a:srgbClr val="00B050"/>
              </a:solidFill>
              <a:effectLst>
                <a:outerShdw blurRad="38100" dist="38100" dir="2700000" algn="tl">
                  <a:srgbClr val="000000">
                    <a:alpha val="43137"/>
                  </a:srgbClr>
                </a:outerShdw>
              </a:effectLst>
              <a:latin typeface="+mn-lt"/>
            </a:endParaRPr>
          </a:p>
          <a:p>
            <a:pPr marL="514350" indent="-514350" fontAlgn="auto">
              <a:spcBef>
                <a:spcPts val="0"/>
              </a:spcBef>
              <a:spcAft>
                <a:spcPts val="0"/>
              </a:spcAft>
              <a:buFontTx/>
              <a:buAutoNum type="arabicPeriod"/>
              <a:defRPr/>
            </a:pPr>
            <a:endParaRPr lang="fr-FR" sz="500" b="1" dirty="0">
              <a:solidFill>
                <a:srgbClr val="00B050"/>
              </a:solidFill>
              <a:effectLst>
                <a:outerShdw blurRad="38100" dist="38100" dir="2700000" algn="tl">
                  <a:srgbClr val="000000">
                    <a:alpha val="43137"/>
                  </a:srgbClr>
                </a:outerShdw>
              </a:effectLst>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p:cNvSpPr>
          <p:nvPr>
            <p:ph idx="1"/>
          </p:nvPr>
        </p:nvSpPr>
        <p:spPr>
          <a:xfrm>
            <a:off x="395288" y="981075"/>
            <a:ext cx="4537075" cy="1584325"/>
          </a:xfrm>
        </p:spPr>
        <p:txBody>
          <a:bodyPr/>
          <a:lstStyle/>
          <a:p>
            <a:pPr eaLnBrk="1" hangingPunct="1"/>
            <a:r>
              <a:rPr lang="fr-FR" sz="2400" i="1"/>
              <a:t>This analysis shows irregularity in the spatial distribution of relevent variables in the choice of REDD+ actions :</a:t>
            </a:r>
          </a:p>
          <a:p>
            <a:pPr eaLnBrk="1" hangingPunct="1">
              <a:buFont typeface="Arial" charset="0"/>
              <a:buNone/>
            </a:pPr>
            <a:endParaRPr lang="fr-FR"/>
          </a:p>
          <a:p>
            <a:pPr eaLnBrk="1" hangingPunct="1"/>
            <a:endParaRPr lang="fr-FR"/>
          </a:p>
          <a:p>
            <a:pPr eaLnBrk="1" hangingPunct="1"/>
            <a:endParaRPr lang="fr-FR"/>
          </a:p>
        </p:txBody>
      </p:sp>
      <p:graphicFrame>
        <p:nvGraphicFramePr>
          <p:cNvPr id="5" name="Table 4"/>
          <p:cNvGraphicFramePr>
            <a:graphicFrameLocks noGrp="1"/>
          </p:cNvGraphicFramePr>
          <p:nvPr/>
        </p:nvGraphicFramePr>
        <p:xfrm>
          <a:off x="1042988" y="2852738"/>
          <a:ext cx="3744912" cy="2519362"/>
        </p:xfrm>
        <a:graphic>
          <a:graphicData uri="http://schemas.openxmlformats.org/drawingml/2006/table">
            <a:tbl>
              <a:tblPr firstRow="1" bandRow="1">
                <a:tableStyleId>{5940675A-B579-460E-94D1-54222C63F5DA}</a:tableStyleId>
              </a:tblPr>
              <a:tblGrid>
                <a:gridCol w="1908465">
                  <a:extLst>
                    <a:ext uri="{9D8B030D-6E8A-4147-A177-3AD203B41FA5}">
                      <a16:colId xmlns:a16="http://schemas.microsoft.com/office/drawing/2014/main" val="20000"/>
                    </a:ext>
                  </a:extLst>
                </a:gridCol>
                <a:gridCol w="1836447">
                  <a:extLst>
                    <a:ext uri="{9D8B030D-6E8A-4147-A177-3AD203B41FA5}">
                      <a16:colId xmlns:a16="http://schemas.microsoft.com/office/drawing/2014/main" val="20001"/>
                    </a:ext>
                  </a:extLst>
                </a:gridCol>
              </a:tblGrid>
              <a:tr h="1259681">
                <a:tc>
                  <a:txBody>
                    <a:bodyPr/>
                    <a:lstStyle/>
                    <a:p>
                      <a:r>
                        <a:rPr lang="fr-CH" sz="1800" baseline="0" dirty="0">
                          <a:solidFill>
                            <a:schemeClr val="bg1"/>
                          </a:solidFill>
                        </a:rPr>
                        <a:t>REDD </a:t>
                      </a:r>
                      <a:r>
                        <a:rPr lang="fr-CH" sz="1800" baseline="0" dirty="0" err="1">
                          <a:solidFill>
                            <a:schemeClr val="bg1"/>
                          </a:solidFill>
                        </a:rPr>
                        <a:t>Activities</a:t>
                      </a:r>
                      <a:r>
                        <a:rPr lang="fr-CH" sz="1800" baseline="0" dirty="0">
                          <a:solidFill>
                            <a:schemeClr val="bg1"/>
                          </a:solidFill>
                        </a:rPr>
                        <a:t>:</a:t>
                      </a:r>
                    </a:p>
                    <a:p>
                      <a:pPr>
                        <a:buFontTx/>
                        <a:buChar char="-"/>
                      </a:pPr>
                      <a:r>
                        <a:rPr lang="fr-CH" sz="1800" baseline="0" dirty="0">
                          <a:solidFill>
                            <a:schemeClr val="bg1"/>
                          </a:solidFill>
                        </a:rPr>
                        <a:t>  Conservation </a:t>
                      </a:r>
                    </a:p>
                    <a:p>
                      <a:pPr>
                        <a:buFontTx/>
                        <a:buNone/>
                      </a:pPr>
                      <a:r>
                        <a:rPr lang="fr-CH" sz="1800" baseline="0" dirty="0">
                          <a:solidFill>
                            <a:schemeClr val="bg1"/>
                          </a:solidFill>
                        </a:rPr>
                        <a:t>-  Ecotourisme</a:t>
                      </a:r>
                      <a:endParaRPr lang="en-GB" sz="1800" dirty="0">
                        <a:solidFill>
                          <a:schemeClr val="bg1"/>
                        </a:solidFill>
                      </a:endParaRPr>
                    </a:p>
                  </a:txBody>
                  <a:tcPr marL="91452" marR="91452" marT="45707" marB="45707">
                    <a:solidFill>
                      <a:srgbClr val="92D050"/>
                    </a:solidFill>
                  </a:tcPr>
                </a:tc>
                <a:tc>
                  <a:txBody>
                    <a:bodyPr/>
                    <a:lstStyle/>
                    <a:p>
                      <a:r>
                        <a:rPr lang="fr-CH" sz="1800" dirty="0" err="1">
                          <a:solidFill>
                            <a:schemeClr val="bg1"/>
                          </a:solidFill>
                        </a:rPr>
                        <a:t>Activities</a:t>
                      </a:r>
                      <a:r>
                        <a:rPr lang="fr-CH" sz="1800" dirty="0">
                          <a:solidFill>
                            <a:schemeClr val="bg1"/>
                          </a:solidFill>
                        </a:rPr>
                        <a:t> :</a:t>
                      </a:r>
                    </a:p>
                    <a:p>
                      <a:r>
                        <a:rPr lang="fr-CH" sz="1800" dirty="0">
                          <a:solidFill>
                            <a:schemeClr val="bg1"/>
                          </a:solidFill>
                        </a:rPr>
                        <a:t>- Conservation</a:t>
                      </a:r>
                    </a:p>
                    <a:p>
                      <a:pPr>
                        <a:buFontTx/>
                        <a:buChar char="-"/>
                      </a:pPr>
                      <a:r>
                        <a:rPr lang="fr-CH" sz="1800" dirty="0">
                          <a:solidFill>
                            <a:schemeClr val="bg1"/>
                          </a:solidFill>
                        </a:rPr>
                        <a:t> Ecotourisme</a:t>
                      </a:r>
                    </a:p>
                    <a:p>
                      <a:pPr>
                        <a:buFontTx/>
                        <a:buChar char="-"/>
                      </a:pPr>
                      <a:r>
                        <a:rPr lang="fr-CH" sz="1800" dirty="0">
                          <a:solidFill>
                            <a:schemeClr val="bg1"/>
                          </a:solidFill>
                        </a:rPr>
                        <a:t> Reforestation</a:t>
                      </a:r>
                      <a:r>
                        <a:rPr lang="fr-CH" sz="1800" baseline="0" dirty="0">
                          <a:solidFill>
                            <a:schemeClr val="bg1"/>
                          </a:solidFill>
                        </a:rPr>
                        <a:t> </a:t>
                      </a:r>
                      <a:endParaRPr lang="en-GB" sz="1800" dirty="0">
                        <a:solidFill>
                          <a:schemeClr val="bg1"/>
                        </a:solidFill>
                      </a:endParaRPr>
                    </a:p>
                  </a:txBody>
                  <a:tcPr marL="91452" marR="91452" marT="45707" marB="45707">
                    <a:solidFill>
                      <a:schemeClr val="accent2">
                        <a:lumMod val="75000"/>
                      </a:schemeClr>
                    </a:solidFill>
                  </a:tcPr>
                </a:tc>
                <a:extLst>
                  <a:ext uri="{0D108BD9-81ED-4DB2-BD59-A6C34878D82A}">
                    <a16:rowId xmlns:a16="http://schemas.microsoft.com/office/drawing/2014/main" val="10000"/>
                  </a:ext>
                </a:extLst>
              </a:tr>
              <a:tr h="1259681">
                <a:tc>
                  <a:txBody>
                    <a:bodyPr/>
                    <a:lstStyle/>
                    <a:p>
                      <a:r>
                        <a:rPr lang="fr-CH" sz="1800" dirty="0" err="1">
                          <a:solidFill>
                            <a:schemeClr val="tx1"/>
                          </a:solidFill>
                        </a:rPr>
                        <a:t>Activities</a:t>
                      </a:r>
                      <a:r>
                        <a:rPr lang="fr-CH" sz="1800" dirty="0">
                          <a:solidFill>
                            <a:schemeClr val="tx1"/>
                          </a:solidFill>
                        </a:rPr>
                        <a:t>:</a:t>
                      </a:r>
                    </a:p>
                    <a:p>
                      <a:r>
                        <a:rPr lang="fr-CH" sz="1800" dirty="0">
                          <a:solidFill>
                            <a:schemeClr val="tx1"/>
                          </a:solidFill>
                        </a:rPr>
                        <a:t>- Reforestation</a:t>
                      </a:r>
                      <a:endParaRPr lang="en-GB" sz="1800" dirty="0">
                        <a:solidFill>
                          <a:schemeClr val="tx1"/>
                        </a:solidFill>
                      </a:endParaRPr>
                    </a:p>
                  </a:txBody>
                  <a:tcPr marL="91452" marR="91452" marT="45707" marB="45707">
                    <a:solidFill>
                      <a:srgbClr val="FFFFCC"/>
                    </a:solidFill>
                  </a:tcPr>
                </a:tc>
                <a:tc>
                  <a:txBody>
                    <a:bodyPr/>
                    <a:lstStyle/>
                    <a:p>
                      <a:r>
                        <a:rPr lang="fr-CH" sz="1800" dirty="0">
                          <a:solidFill>
                            <a:schemeClr val="bg1"/>
                          </a:solidFill>
                        </a:rPr>
                        <a:t>Type d’action :</a:t>
                      </a:r>
                    </a:p>
                    <a:p>
                      <a:r>
                        <a:rPr lang="fr-CH" sz="1800" dirty="0">
                          <a:solidFill>
                            <a:schemeClr val="bg1"/>
                          </a:solidFill>
                        </a:rPr>
                        <a:t>- Reforestation</a:t>
                      </a:r>
                      <a:endParaRPr lang="en-GB" sz="1800" dirty="0">
                        <a:solidFill>
                          <a:schemeClr val="bg1"/>
                        </a:solidFill>
                      </a:endParaRPr>
                    </a:p>
                  </a:txBody>
                  <a:tcPr marL="91452" marR="91452" marT="45707" marB="45707">
                    <a:solidFill>
                      <a:srgbClr val="FF99FF"/>
                    </a:solidFill>
                  </a:tcPr>
                </a:tc>
                <a:extLst>
                  <a:ext uri="{0D108BD9-81ED-4DB2-BD59-A6C34878D82A}">
                    <a16:rowId xmlns:a16="http://schemas.microsoft.com/office/drawing/2014/main" val="10001"/>
                  </a:ext>
                </a:extLst>
              </a:tr>
            </a:tbl>
          </a:graphicData>
        </a:graphic>
      </p:graphicFrame>
      <p:sp>
        <p:nvSpPr>
          <p:cNvPr id="7" name="Title 1"/>
          <p:cNvSpPr>
            <a:spLocks noGrp="1"/>
          </p:cNvSpPr>
          <p:nvPr>
            <p:ph type="title"/>
          </p:nvPr>
        </p:nvSpPr>
        <p:spPr>
          <a:xfrm>
            <a:off x="457200" y="-228600"/>
            <a:ext cx="8229600" cy="1143000"/>
          </a:xfrm>
        </p:spPr>
        <p:txBody>
          <a:bodyPr>
            <a:normAutofit/>
          </a:bodyPr>
          <a:lstStyle/>
          <a:p>
            <a:pPr lvl="1" eaLnBrk="1" hangingPunct="1">
              <a:defRPr/>
            </a:pPr>
            <a:br>
              <a:rPr lang="fr-CH" sz="1800" dirty="0">
                <a:solidFill>
                  <a:schemeClr val="tx2">
                    <a:lumMod val="60000"/>
                    <a:lumOff val="40000"/>
                  </a:schemeClr>
                </a:solidFill>
              </a:rPr>
            </a:br>
            <a:r>
              <a:rPr lang="fr-CH" sz="4000" dirty="0" err="1">
                <a:solidFill>
                  <a:srgbClr val="00B0F0"/>
                </a:solidFill>
              </a:rPr>
              <a:t>Carbon</a:t>
            </a:r>
            <a:r>
              <a:rPr lang="fr-CH" sz="4000" dirty="0">
                <a:solidFill>
                  <a:srgbClr val="00B0F0"/>
                </a:solidFill>
              </a:rPr>
              <a:t> &amp; </a:t>
            </a:r>
            <a:r>
              <a:rPr lang="fr-CH" sz="4000" dirty="0" err="1">
                <a:solidFill>
                  <a:srgbClr val="00B0F0"/>
                </a:solidFill>
              </a:rPr>
              <a:t>Deforestation</a:t>
            </a:r>
            <a:endParaRPr lang="fr-FR" sz="3200" dirty="0">
              <a:solidFill>
                <a:srgbClr val="00B0F0"/>
              </a:solidFill>
            </a:endParaRPr>
          </a:p>
        </p:txBody>
      </p:sp>
      <p:graphicFrame>
        <p:nvGraphicFramePr>
          <p:cNvPr id="13" name="Table 12"/>
          <p:cNvGraphicFramePr>
            <a:graphicFrameLocks noGrp="1"/>
          </p:cNvGraphicFramePr>
          <p:nvPr/>
        </p:nvGraphicFramePr>
        <p:xfrm>
          <a:off x="1042988" y="5445125"/>
          <a:ext cx="3744912" cy="371475"/>
        </p:xfrm>
        <a:graphic>
          <a:graphicData uri="http://schemas.openxmlformats.org/drawingml/2006/table">
            <a:tbl>
              <a:tblPr firstRow="1" bandRow="1">
                <a:tableStyleId>{5C22544A-7EE6-4342-B048-85BDC9FD1C3A}</a:tableStyleId>
              </a:tblPr>
              <a:tblGrid>
                <a:gridCol w="1872456">
                  <a:extLst>
                    <a:ext uri="{9D8B030D-6E8A-4147-A177-3AD203B41FA5}">
                      <a16:colId xmlns:a16="http://schemas.microsoft.com/office/drawing/2014/main" val="20000"/>
                    </a:ext>
                  </a:extLst>
                </a:gridCol>
                <a:gridCol w="1872456">
                  <a:extLst>
                    <a:ext uri="{9D8B030D-6E8A-4147-A177-3AD203B41FA5}">
                      <a16:colId xmlns:a16="http://schemas.microsoft.com/office/drawing/2014/main" val="20001"/>
                    </a:ext>
                  </a:extLst>
                </a:gridCol>
              </a:tblGrid>
              <a:tr h="371475">
                <a:tc>
                  <a:txBody>
                    <a:bodyPr/>
                    <a:lstStyle/>
                    <a:p>
                      <a:r>
                        <a:rPr lang="fr-CH" sz="1800" dirty="0" err="1"/>
                        <a:t>Deforestation</a:t>
                      </a:r>
                      <a:r>
                        <a:rPr lang="fr-CH" sz="1800" dirty="0"/>
                        <a:t> -</a:t>
                      </a:r>
                      <a:endParaRPr lang="en-GB" sz="1800" dirty="0"/>
                    </a:p>
                  </a:txBody>
                  <a:tcPr marL="91452" marR="91452" marT="45798" marB="45798">
                    <a:solidFill>
                      <a:schemeClr val="tx1">
                        <a:lumMod val="50000"/>
                        <a:lumOff val="50000"/>
                      </a:schemeClr>
                    </a:solidFill>
                  </a:tcPr>
                </a:tc>
                <a:tc>
                  <a:txBody>
                    <a:bodyPr/>
                    <a:lstStyle/>
                    <a:p>
                      <a:r>
                        <a:rPr lang="fr-CH" sz="1800" dirty="0" err="1"/>
                        <a:t>Deforestation</a:t>
                      </a:r>
                      <a:r>
                        <a:rPr lang="fr-CH" sz="1800" baseline="0" dirty="0"/>
                        <a:t> +</a:t>
                      </a:r>
                      <a:endParaRPr lang="en-GB" sz="1800" dirty="0"/>
                    </a:p>
                  </a:txBody>
                  <a:tcPr marL="91452" marR="91452" marT="45798" marB="45798">
                    <a:solidFill>
                      <a:schemeClr val="tx1">
                        <a:lumMod val="50000"/>
                        <a:lumOff val="50000"/>
                      </a:schemeClr>
                    </a:solidFill>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nvGraphicFramePr>
        <p:xfrm>
          <a:off x="539552" y="2868960"/>
          <a:ext cx="451048" cy="2998440"/>
        </p:xfrm>
        <a:graphic>
          <a:graphicData uri="http://schemas.openxmlformats.org/drawingml/2006/table">
            <a:tbl>
              <a:tblPr firstRow="1" bandRow="1">
                <a:tableStyleId>{5C22544A-7EE6-4342-B048-85BDC9FD1C3A}</a:tableStyleId>
              </a:tblPr>
              <a:tblGrid>
                <a:gridCol w="451048">
                  <a:extLst>
                    <a:ext uri="{9D8B030D-6E8A-4147-A177-3AD203B41FA5}">
                      <a16:colId xmlns:a16="http://schemas.microsoft.com/office/drawing/2014/main" val="20000"/>
                    </a:ext>
                  </a:extLst>
                </a:gridCol>
              </a:tblGrid>
              <a:tr h="1499220">
                <a:tc>
                  <a:txBody>
                    <a:bodyPr/>
                    <a:lstStyle/>
                    <a:p>
                      <a:pPr algn="ctr"/>
                      <a:r>
                        <a:rPr lang="fr-CH" sz="1600" b="1" dirty="0" err="1">
                          <a:solidFill>
                            <a:schemeClr val="bg1"/>
                          </a:solidFill>
                        </a:rPr>
                        <a:t>Carbon</a:t>
                      </a:r>
                      <a:r>
                        <a:rPr lang="fr-CH" sz="1600" b="1" baseline="0" dirty="0">
                          <a:solidFill>
                            <a:schemeClr val="bg1"/>
                          </a:solidFill>
                        </a:rPr>
                        <a:t> </a:t>
                      </a:r>
                      <a:r>
                        <a:rPr lang="fr-CH" sz="1600" b="1" baseline="0" dirty="0" err="1">
                          <a:solidFill>
                            <a:schemeClr val="bg1"/>
                          </a:solidFill>
                        </a:rPr>
                        <a:t>Hight</a:t>
                      </a:r>
                      <a:endParaRPr lang="en-GB" sz="1600" b="1" dirty="0">
                        <a:solidFill>
                          <a:schemeClr val="bg1"/>
                        </a:solidFill>
                      </a:endParaRPr>
                    </a:p>
                  </a:txBody>
                  <a:tcPr vert="vert270">
                    <a:solidFill>
                      <a:schemeClr val="tx1">
                        <a:lumMod val="50000"/>
                        <a:lumOff val="50000"/>
                      </a:schemeClr>
                    </a:solidFill>
                  </a:tcPr>
                </a:tc>
                <a:extLst>
                  <a:ext uri="{0D108BD9-81ED-4DB2-BD59-A6C34878D82A}">
                    <a16:rowId xmlns:a16="http://schemas.microsoft.com/office/drawing/2014/main" val="10000"/>
                  </a:ext>
                </a:extLst>
              </a:tr>
              <a:tr h="1499220">
                <a:tc>
                  <a:txBody>
                    <a:bodyPr/>
                    <a:lstStyle/>
                    <a:p>
                      <a:pPr algn="ctr"/>
                      <a:r>
                        <a:rPr lang="fr-CH" sz="1600" b="1" dirty="0" err="1">
                          <a:solidFill>
                            <a:schemeClr val="bg1"/>
                          </a:solidFill>
                        </a:rPr>
                        <a:t>Carbon</a:t>
                      </a:r>
                      <a:r>
                        <a:rPr lang="fr-CH" sz="1600" b="1" baseline="0" dirty="0">
                          <a:solidFill>
                            <a:schemeClr val="bg1"/>
                          </a:solidFill>
                        </a:rPr>
                        <a:t>  </a:t>
                      </a:r>
                      <a:r>
                        <a:rPr lang="fr-CH" sz="1600" b="1" baseline="0" dirty="0" err="1">
                          <a:solidFill>
                            <a:schemeClr val="bg1"/>
                          </a:solidFill>
                        </a:rPr>
                        <a:t>Low</a:t>
                      </a:r>
                      <a:endParaRPr lang="en-GB" sz="1600" b="1" dirty="0">
                        <a:solidFill>
                          <a:schemeClr val="bg1"/>
                        </a:solidFill>
                      </a:endParaRPr>
                    </a:p>
                  </a:txBody>
                  <a:tcPr vert="vert270">
                    <a:solidFill>
                      <a:schemeClr val="tx1">
                        <a:lumMod val="50000"/>
                        <a:lumOff val="50000"/>
                      </a:schemeClr>
                    </a:solidFill>
                  </a:tcPr>
                </a:tc>
                <a:extLst>
                  <a:ext uri="{0D108BD9-81ED-4DB2-BD59-A6C34878D82A}">
                    <a16:rowId xmlns:a16="http://schemas.microsoft.com/office/drawing/2014/main" val="10001"/>
                  </a:ext>
                </a:extLst>
              </a:tr>
            </a:tbl>
          </a:graphicData>
        </a:graphic>
      </p:graphicFrame>
      <p:pic>
        <p:nvPicPr>
          <p:cNvPr id="104472" name="Picture 2" descr="C:\FLEXIBLE_TOOL_DRC\Projet_Eric\carte\Carbone_pression2.bmp"/>
          <p:cNvPicPr>
            <a:picLocks noChangeAspect="1" noChangeArrowheads="1"/>
          </p:cNvPicPr>
          <p:nvPr/>
        </p:nvPicPr>
        <p:blipFill>
          <a:blip r:embed="rId2" cstate="print"/>
          <a:srcRect/>
          <a:stretch>
            <a:fillRect/>
          </a:stretch>
        </p:blipFill>
        <p:spPr bwMode="auto">
          <a:xfrm>
            <a:off x="4921250" y="765175"/>
            <a:ext cx="4227513" cy="597693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u contenu 2"/>
          <p:cNvSpPr>
            <a:spLocks noGrp="1"/>
          </p:cNvSpPr>
          <p:nvPr>
            <p:ph idx="1"/>
          </p:nvPr>
        </p:nvSpPr>
        <p:spPr>
          <a:xfrm>
            <a:off x="628650" y="1673225"/>
            <a:ext cx="7886700" cy="1069975"/>
          </a:xfrm>
        </p:spPr>
        <p:txBody>
          <a:bodyPr/>
          <a:lstStyle/>
          <a:p>
            <a:r>
              <a:rPr lang="fr-FR" sz="2400"/>
              <a:t>Project funded by Norvegian Cooperation (NORAD)</a:t>
            </a:r>
          </a:p>
          <a:p>
            <a:r>
              <a:rPr lang="fr-FR" sz="2400">
                <a:solidFill>
                  <a:srgbClr val="0070C0"/>
                </a:solidFill>
              </a:rPr>
              <a:t>Partners of this project</a:t>
            </a:r>
            <a:r>
              <a:rPr lang="fr-FR" sz="2400"/>
              <a:t>: IIASA, OGF, OSFAC</a:t>
            </a:r>
          </a:p>
          <a:p>
            <a:endParaRPr lang="fr-FR"/>
          </a:p>
        </p:txBody>
      </p:sp>
      <p:sp>
        <p:nvSpPr>
          <p:cNvPr id="113667" name="Titre 1"/>
          <p:cNvSpPr>
            <a:spLocks noGrp="1"/>
          </p:cNvSpPr>
          <p:nvPr>
            <p:ph type="title"/>
          </p:nvPr>
        </p:nvSpPr>
        <p:spPr>
          <a:xfrm>
            <a:off x="152400" y="365125"/>
            <a:ext cx="8686800" cy="1325563"/>
          </a:xfrm>
        </p:spPr>
        <p:txBody>
          <a:bodyPr/>
          <a:lstStyle/>
          <a:p>
            <a:r>
              <a:rPr lang="en-US" sz="2800">
                <a:solidFill>
                  <a:srgbClr val="0070C0"/>
                </a:solidFill>
              </a:rPr>
              <a:t>Improving Forest Governance by the establishment of an independent monitoring in DRC (MOABI Project)</a:t>
            </a:r>
            <a:endParaRPr lang="fr-FR" sz="2800">
              <a:solidFill>
                <a:srgbClr val="0070C0"/>
              </a:solidFill>
            </a:endParaRPr>
          </a:p>
        </p:txBody>
      </p:sp>
      <p:sp>
        <p:nvSpPr>
          <p:cNvPr id="6" name="Espace réservé du contenu 2"/>
          <p:cNvSpPr txBox="1">
            <a:spLocks/>
          </p:cNvSpPr>
          <p:nvPr/>
        </p:nvSpPr>
        <p:spPr bwMode="auto">
          <a:xfrm>
            <a:off x="228600" y="2968625"/>
            <a:ext cx="8648700" cy="3660775"/>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pitchFamily="34" charset="0"/>
              <a:buChar char="•"/>
              <a:defRPr/>
            </a:pPr>
            <a:r>
              <a:rPr lang="en-US" sz="2400" dirty="0">
                <a:latin typeface="+mn-lt"/>
              </a:rPr>
              <a:t>Moabi DRC is a collaborative mapping platform which aims to increase transparency and accountability of the actors of issues related to natural resources in the DRC;</a:t>
            </a:r>
            <a:endParaRPr lang="fr-FR" sz="2400" dirty="0">
              <a:latin typeface="+mn-lt"/>
            </a:endParaRPr>
          </a:p>
          <a:p>
            <a:pPr marL="228600" indent="-228600" eaLnBrk="0" hangingPunct="0">
              <a:lnSpc>
                <a:spcPct val="90000"/>
              </a:lnSpc>
              <a:spcBef>
                <a:spcPts val="1000"/>
              </a:spcBef>
              <a:buFont typeface="Arial" pitchFamily="34" charset="0"/>
              <a:buChar char="•"/>
              <a:defRPr/>
            </a:pPr>
            <a:r>
              <a:rPr lang="en-US" sz="2400" dirty="0">
                <a:latin typeface="+mn-lt"/>
              </a:rPr>
              <a:t> Provide training on independent monitoring REDD +;</a:t>
            </a:r>
            <a:endParaRPr lang="fr-FR" sz="2400" dirty="0">
              <a:latin typeface="+mn-lt"/>
            </a:endParaRPr>
          </a:p>
          <a:p>
            <a:pPr marL="228600" indent="-228600" eaLnBrk="0" hangingPunct="0">
              <a:lnSpc>
                <a:spcPct val="90000"/>
              </a:lnSpc>
              <a:spcBef>
                <a:spcPts val="1000"/>
              </a:spcBef>
              <a:buFont typeface="Arial" pitchFamily="34" charset="0"/>
              <a:buChar char="•"/>
              <a:defRPr/>
            </a:pPr>
            <a:r>
              <a:rPr lang="en-US" sz="2400" dirty="0">
                <a:latin typeface="+mn-lt"/>
              </a:rPr>
              <a:t> Driving continuity and regularity, field monitoring in areas of REDD + projects;</a:t>
            </a:r>
            <a:endParaRPr lang="fr-FR" sz="2400" dirty="0">
              <a:latin typeface="+mn-lt"/>
            </a:endParaRPr>
          </a:p>
          <a:p>
            <a:pPr marL="228600" indent="-228600" eaLnBrk="0" hangingPunct="0">
              <a:lnSpc>
                <a:spcPct val="90000"/>
              </a:lnSpc>
              <a:spcBef>
                <a:spcPts val="1000"/>
              </a:spcBef>
              <a:buFont typeface="Arial" pitchFamily="34" charset="0"/>
              <a:buChar char="•"/>
              <a:defRPr/>
            </a:pPr>
            <a:r>
              <a:rPr lang="en-US" sz="2400" dirty="0">
                <a:latin typeface="+mn-lt"/>
              </a:rPr>
              <a:t> Increase the participation of civil society in the REDD + monitoring, and more broadly in natural resource management issues.</a:t>
            </a:r>
            <a:endParaRPr lang="fr-FR" sz="2400" dirty="0">
              <a:latin typeface="+mn-lt"/>
            </a:endParaRPr>
          </a:p>
          <a:p>
            <a:pPr marL="228600" indent="-228600" eaLnBrk="0" hangingPunct="0">
              <a:lnSpc>
                <a:spcPct val="90000"/>
              </a:lnSpc>
              <a:spcBef>
                <a:spcPts val="1000"/>
              </a:spcBef>
              <a:buFont typeface="Arial" pitchFamily="34" charset="0"/>
              <a:buNone/>
              <a:defRPr/>
            </a:pPr>
            <a:endParaRPr lang="fr-FR" sz="2800" dirty="0">
              <a:latin typeface="+mn-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2" cstate="print"/>
          <a:srcRect/>
          <a:stretch>
            <a:fillRect/>
          </a:stretch>
        </p:blipFill>
        <p:spPr bwMode="auto">
          <a:xfrm>
            <a:off x="0" y="457200"/>
            <a:ext cx="4535488" cy="3048000"/>
          </a:xfrm>
          <a:prstGeom prst="rect">
            <a:avLst/>
          </a:prstGeom>
          <a:noFill/>
          <a:ln w="9525">
            <a:noFill/>
            <a:miter lim="800000"/>
            <a:headEnd/>
            <a:tailEnd/>
          </a:ln>
        </p:spPr>
      </p:pic>
      <p:pic>
        <p:nvPicPr>
          <p:cNvPr id="114691" name="Picture 2"/>
          <p:cNvPicPr>
            <a:picLocks noChangeAspect="1" noChangeArrowheads="1"/>
          </p:cNvPicPr>
          <p:nvPr/>
        </p:nvPicPr>
        <p:blipFill>
          <a:blip r:embed="rId3" cstate="print"/>
          <a:srcRect/>
          <a:stretch>
            <a:fillRect/>
          </a:stretch>
        </p:blipFill>
        <p:spPr bwMode="auto">
          <a:xfrm>
            <a:off x="4114800" y="3505200"/>
            <a:ext cx="4899025" cy="3048000"/>
          </a:xfrm>
          <a:prstGeom prst="rect">
            <a:avLst/>
          </a:prstGeom>
          <a:noFill/>
          <a:ln w="9525">
            <a:noFill/>
            <a:miter lim="800000"/>
            <a:headEnd/>
            <a:tailEnd/>
          </a:ln>
        </p:spPr>
      </p:pic>
      <p:sp>
        <p:nvSpPr>
          <p:cNvPr id="114692"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fr-FR"/>
          </a:p>
        </p:txBody>
      </p:sp>
      <p:sp>
        <p:nvSpPr>
          <p:cNvPr id="114693" name="Rectangle 4"/>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fr-FR"/>
          </a:p>
        </p:txBody>
      </p:sp>
      <p:sp>
        <p:nvSpPr>
          <p:cNvPr id="114694" name="Rectangle 5"/>
          <p:cNvSpPr>
            <a:spLocks noChangeArrowheads="1"/>
          </p:cNvSpPr>
          <p:nvPr/>
        </p:nvSpPr>
        <p:spPr bwMode="auto">
          <a:xfrm>
            <a:off x="0" y="3505200"/>
            <a:ext cx="4114800" cy="400050"/>
          </a:xfrm>
          <a:prstGeom prst="rect">
            <a:avLst/>
          </a:prstGeom>
          <a:noFill/>
          <a:ln w="9525">
            <a:noFill/>
            <a:miter lim="800000"/>
            <a:headEnd/>
            <a:tailEnd/>
          </a:ln>
        </p:spPr>
        <p:txBody>
          <a:bodyPr anchor="ctr">
            <a:spAutoFit/>
          </a:bodyPr>
          <a:lstStyle/>
          <a:p>
            <a:pPr eaLnBrk="0" hangingPunct="0"/>
            <a:r>
              <a:rPr lang="fr-FR" sz="1000" i="1">
                <a:solidFill>
                  <a:srgbClr val="44546A"/>
                </a:solidFill>
                <a:ea typeface="Calibri" pitchFamily="34" charset="0"/>
                <a:cs typeface="Times New Roman" pitchFamily="18" charset="0"/>
              </a:rPr>
              <a:t> Illustration de l'utilisation des téléphones sur terrain avec les communautés dans le suivi de la REDD+</a:t>
            </a:r>
            <a:endParaRPr lang="fr-FR" sz="2000">
              <a:ea typeface="Calibri" pitchFamily="34" charset="0"/>
              <a:cs typeface="Times New Roman" pitchFamily="18" charset="0"/>
            </a:endParaRPr>
          </a:p>
        </p:txBody>
      </p:sp>
      <p:sp>
        <p:nvSpPr>
          <p:cNvPr id="114695" name="Rectangle 7"/>
          <p:cNvSpPr>
            <a:spLocks noChangeArrowheads="1"/>
          </p:cNvSpPr>
          <p:nvPr/>
        </p:nvSpPr>
        <p:spPr bwMode="auto">
          <a:xfrm>
            <a:off x="0" y="-1588"/>
            <a:ext cx="2971800" cy="460376"/>
          </a:xfrm>
          <a:prstGeom prst="rect">
            <a:avLst/>
          </a:prstGeom>
          <a:noFill/>
          <a:ln w="9525">
            <a:noFill/>
            <a:miter lim="800000"/>
            <a:headEnd/>
            <a:tailEnd/>
          </a:ln>
        </p:spPr>
        <p:txBody>
          <a:bodyPr anchor="ctr">
            <a:spAutoFit/>
          </a:bodyPr>
          <a:lstStyle/>
          <a:p>
            <a:pPr algn="just" eaLnBrk="0" hangingPunct="0"/>
            <a:r>
              <a:rPr lang="fr-FR" sz="2400" b="1">
                <a:ea typeface="Calibri" pitchFamily="34" charset="0"/>
                <a:cs typeface="Times New Roman" pitchFamily="18" charset="0"/>
              </a:rPr>
              <a:t>Sapelli collector </a:t>
            </a:r>
            <a:endParaRPr lang="fr-FR" sz="3200">
              <a:ea typeface="Calibri" pitchFamily="34"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2" cstate="print"/>
          <a:srcRect/>
          <a:stretch>
            <a:fillRect/>
          </a:stretch>
        </p:blipFill>
        <p:spPr bwMode="auto">
          <a:xfrm>
            <a:off x="0" y="457200"/>
            <a:ext cx="4800600" cy="3316288"/>
          </a:xfrm>
          <a:prstGeom prst="rect">
            <a:avLst/>
          </a:prstGeom>
          <a:noFill/>
          <a:ln w="9525">
            <a:noFill/>
            <a:miter lim="800000"/>
            <a:headEnd/>
            <a:tailEnd/>
          </a:ln>
        </p:spPr>
      </p:pic>
      <p:sp>
        <p:nvSpPr>
          <p:cNvPr id="115715"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fr-FR"/>
          </a:p>
        </p:txBody>
      </p:sp>
      <p:sp>
        <p:nvSpPr>
          <p:cNvPr id="115716" name="Rectangle 4"/>
          <p:cNvSpPr>
            <a:spLocks noChangeArrowheads="1"/>
          </p:cNvSpPr>
          <p:nvPr/>
        </p:nvSpPr>
        <p:spPr bwMode="auto">
          <a:xfrm>
            <a:off x="304800" y="3876675"/>
            <a:ext cx="3657600" cy="246063"/>
          </a:xfrm>
          <a:prstGeom prst="rect">
            <a:avLst/>
          </a:prstGeom>
          <a:noFill/>
          <a:ln w="9525">
            <a:noFill/>
            <a:miter lim="800000"/>
            <a:headEnd/>
            <a:tailEnd/>
          </a:ln>
        </p:spPr>
        <p:txBody>
          <a:bodyPr anchor="ctr">
            <a:spAutoFit/>
          </a:bodyPr>
          <a:lstStyle/>
          <a:p>
            <a:pPr eaLnBrk="0" hangingPunct="0"/>
            <a:r>
              <a:rPr lang="fr-FR" sz="1000" i="1">
                <a:solidFill>
                  <a:srgbClr val="44546A"/>
                </a:solidFill>
                <a:ea typeface="Calibri" pitchFamily="34" charset="0"/>
                <a:cs typeface="Times New Roman" pitchFamily="18" charset="0"/>
              </a:rPr>
              <a:t>Figure 2. Illustration du logiciel Geo ODK </a:t>
            </a:r>
            <a:endParaRPr lang="fr-FR" sz="2000">
              <a:ea typeface="Calibri" pitchFamily="34" charset="0"/>
              <a:cs typeface="Times New Roman" pitchFamily="18" charset="0"/>
            </a:endParaRPr>
          </a:p>
        </p:txBody>
      </p:sp>
      <p:pic>
        <p:nvPicPr>
          <p:cNvPr id="115717" name="Picture 5"/>
          <p:cNvPicPr>
            <a:picLocks noChangeAspect="1" noChangeArrowheads="1"/>
          </p:cNvPicPr>
          <p:nvPr/>
        </p:nvPicPr>
        <p:blipFill>
          <a:blip r:embed="rId3" cstate="print"/>
          <a:srcRect/>
          <a:stretch>
            <a:fillRect/>
          </a:stretch>
        </p:blipFill>
        <p:spPr bwMode="auto">
          <a:xfrm>
            <a:off x="4038600" y="3657600"/>
            <a:ext cx="4800600" cy="304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2782948-4DBE-204D-AB9E-B65E067054AE}" type="slidenum">
              <a:rPr lang="en-US" smtClean="0"/>
              <a:pPr/>
              <a:t>56</a:t>
            </a:fld>
            <a:endParaRPr lang="en-US"/>
          </a:p>
        </p:txBody>
      </p:sp>
      <p:sp>
        <p:nvSpPr>
          <p:cNvPr id="7" name="ZoneTexte 6"/>
          <p:cNvSpPr txBox="1"/>
          <p:nvPr/>
        </p:nvSpPr>
        <p:spPr>
          <a:xfrm>
            <a:off x="28575" y="609600"/>
            <a:ext cx="9144000" cy="5201424"/>
          </a:xfrm>
          <a:prstGeom prst="rect">
            <a:avLst/>
          </a:prstGeom>
          <a:noFill/>
        </p:spPr>
        <p:txBody>
          <a:bodyPr>
            <a:spAutoFit/>
          </a:bodyPr>
          <a:lstStyle/>
          <a:p>
            <a:pPr marL="457200" indent="-457200">
              <a:buFont typeface="Wingdings" panose="05000000000000000000" pitchFamily="2" charset="2"/>
              <a:buChar char="§"/>
            </a:pPr>
            <a:r>
              <a:rPr lang="en-US" sz="2800" dirty="0"/>
              <a:t>Identify where social, economic and ecological restoration is possible;</a:t>
            </a:r>
            <a:endParaRPr lang="fr-FR" sz="2800" dirty="0"/>
          </a:p>
          <a:p>
            <a:pPr marL="171450" indent="-171450">
              <a:buFont typeface="Wingdings" panose="05000000000000000000" pitchFamily="2" charset="2"/>
              <a:buChar char="§"/>
            </a:pPr>
            <a:endParaRPr lang="fr-FR" sz="600" dirty="0"/>
          </a:p>
          <a:p>
            <a:pPr marL="457200" indent="-457200">
              <a:buFont typeface="Wingdings" panose="05000000000000000000" pitchFamily="2" charset="2"/>
              <a:buChar char="§"/>
            </a:pPr>
            <a:r>
              <a:rPr lang="en-US" sz="2800" dirty="0"/>
              <a:t>Evaluate the total areas where restoration is possible at the country scale or regions of interest;</a:t>
            </a:r>
            <a:endParaRPr lang="fr-FR" sz="2800" dirty="0"/>
          </a:p>
          <a:p>
            <a:pPr marL="171450" indent="-171450">
              <a:buFont typeface="Wingdings" panose="05000000000000000000" pitchFamily="2" charset="2"/>
              <a:buChar char="§"/>
            </a:pPr>
            <a:endParaRPr lang="fr-FR" sz="600" dirty="0"/>
          </a:p>
          <a:p>
            <a:pPr marL="457200" indent="-457200">
              <a:buFont typeface="Wingdings" panose="05000000000000000000" pitchFamily="2" charset="2"/>
              <a:buChar char="§"/>
            </a:pPr>
            <a:r>
              <a:rPr lang="en-US" sz="2800" dirty="0"/>
              <a:t>Outline restoration types within different regions of the country;</a:t>
            </a:r>
            <a:endParaRPr lang="fr-FR" sz="2800" dirty="0"/>
          </a:p>
          <a:p>
            <a:pPr marL="171450" indent="-171450">
              <a:buFont typeface="Wingdings" panose="05000000000000000000" pitchFamily="2" charset="2"/>
              <a:buChar char="§"/>
            </a:pPr>
            <a:endParaRPr lang="fr-FR" sz="600" dirty="0"/>
          </a:p>
          <a:p>
            <a:pPr marL="457200" indent="-457200">
              <a:buFont typeface="Wingdings" panose="05000000000000000000" pitchFamily="2" charset="2"/>
              <a:buChar char="§"/>
            </a:pPr>
            <a:r>
              <a:rPr lang="en-US" sz="2800" dirty="0"/>
              <a:t>Estimate the cost and benefits of different restoration strategies;</a:t>
            </a:r>
            <a:endParaRPr lang="fr-FR" sz="2800" dirty="0"/>
          </a:p>
          <a:p>
            <a:pPr marL="171450" indent="-171450">
              <a:buFont typeface="Wingdings" panose="05000000000000000000" pitchFamily="2" charset="2"/>
              <a:buChar char="§"/>
            </a:pPr>
            <a:endParaRPr lang="fr-FR" sz="600" dirty="0">
              <a:solidFill>
                <a:srgbClr val="FF0000"/>
              </a:solidFill>
            </a:endParaRPr>
          </a:p>
          <a:p>
            <a:pPr marL="457200" indent="-457200">
              <a:buFont typeface="Wingdings" panose="05000000000000000000" pitchFamily="2" charset="2"/>
              <a:buChar char="§"/>
            </a:pPr>
            <a:r>
              <a:rPr lang="en-US" sz="2800" dirty="0"/>
              <a:t>Determine the political, financial and social incentives that exist or are needed to support restoration;</a:t>
            </a:r>
            <a:endParaRPr lang="fr-FR" sz="2800" dirty="0"/>
          </a:p>
          <a:p>
            <a:pPr marL="457200" indent="-457200">
              <a:buFont typeface="Wingdings" panose="05000000000000000000" pitchFamily="2" charset="2"/>
              <a:buChar char="§"/>
            </a:pPr>
            <a:r>
              <a:rPr lang="en-US" sz="2800" dirty="0"/>
              <a:t>Consider stakeholder involvement for success</a:t>
            </a:r>
            <a:endParaRPr lang="fr-FR" sz="2800" b="1" dirty="0">
              <a:solidFill>
                <a:srgbClr val="0070C0"/>
              </a:solidFill>
              <a:effectLst>
                <a:outerShdw blurRad="38100" dist="38100" dir="2700000" algn="tl">
                  <a:srgbClr val="000000">
                    <a:alpha val="43137"/>
                  </a:srgbClr>
                </a:outerShdw>
              </a:effectLst>
              <a:latin typeface="+mn-lt"/>
            </a:endParaRPr>
          </a:p>
        </p:txBody>
      </p:sp>
      <p:sp>
        <p:nvSpPr>
          <p:cNvPr id="11" name="Title 1"/>
          <p:cNvSpPr>
            <a:spLocks noGrp="1"/>
          </p:cNvSpPr>
          <p:nvPr>
            <p:ph type="title"/>
          </p:nvPr>
        </p:nvSpPr>
        <p:spPr>
          <a:xfrm>
            <a:off x="0" y="110800"/>
            <a:ext cx="8686800" cy="535531"/>
          </a:xfrm>
        </p:spPr>
        <p:txBody>
          <a:bodyPr/>
          <a:lstStyle/>
          <a:p>
            <a:pPr algn="l"/>
            <a:r>
              <a:rPr lang="en-US" sz="3200" b="1" dirty="0"/>
              <a:t>Landscape forest Restoration (RPF) in DRC: Context</a:t>
            </a:r>
          </a:p>
        </p:txBody>
      </p:sp>
    </p:spTree>
    <p:extLst>
      <p:ext uri="{BB962C8B-B14F-4D97-AF65-F5344CB8AC3E}">
        <p14:creationId xmlns:p14="http://schemas.microsoft.com/office/powerpoint/2010/main" val="1912439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 17" descr="Description : E:\Modele_Agro_R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9144000" cy="400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42782948-4DBE-204D-AB9E-B65E067054AE}" type="slidenum">
              <a:rPr lang="en-US" smtClean="0"/>
              <a:pPr/>
              <a:t>57</a:t>
            </a:fld>
            <a:endParaRPr lang="en-US"/>
          </a:p>
        </p:txBody>
      </p:sp>
      <p:pic>
        <p:nvPicPr>
          <p:cNvPr id="1027" name="Image 18" descr="Description : E:\Weighted_Agro_R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3225800"/>
            <a:ext cx="43783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43000" y="114300"/>
            <a:ext cx="5410200" cy="830997"/>
          </a:xfrm>
          <a:prstGeom prst="rect">
            <a:avLst/>
          </a:prstGeom>
        </p:spPr>
        <p:txBody>
          <a:bodyPr wrap="square">
            <a:spAutoFit/>
          </a:bodyPr>
          <a:lstStyle/>
          <a:p>
            <a:r>
              <a:rPr lang="en-US" sz="2400" b="1" dirty="0">
                <a:solidFill>
                  <a:srgbClr val="C00000"/>
                </a:solidFill>
              </a:rPr>
              <a:t>Tools for data preparation and selection of RPF sites</a:t>
            </a:r>
          </a:p>
        </p:txBody>
      </p:sp>
      <p:pic>
        <p:nvPicPr>
          <p:cNvPr id="1028" name="Imag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02947"/>
            <a:ext cx="2399627" cy="305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400925" y="4626401"/>
            <a:ext cx="1752600" cy="830997"/>
          </a:xfrm>
          <a:prstGeom prst="rect">
            <a:avLst/>
          </a:prstGeom>
        </p:spPr>
        <p:txBody>
          <a:bodyPr wrap="square">
            <a:spAutoFit/>
          </a:bodyPr>
          <a:lstStyle/>
          <a:p>
            <a:r>
              <a:rPr lang="fr-FR" sz="1600" b="1" dirty="0"/>
              <a:t>Combinaison des variables dans l’outil Weighted</a:t>
            </a:r>
            <a:endParaRPr lang="en-US" sz="1600" b="1" dirty="0"/>
          </a:p>
        </p:txBody>
      </p:sp>
      <p:cxnSp>
        <p:nvCxnSpPr>
          <p:cNvPr id="18" name="Connecteur droit avec flèche 17"/>
          <p:cNvCxnSpPr/>
          <p:nvPr/>
        </p:nvCxnSpPr>
        <p:spPr>
          <a:xfrm flipH="1">
            <a:off x="7197726" y="5457398"/>
            <a:ext cx="1793874" cy="0"/>
          </a:xfrm>
          <a:prstGeom prst="straightConnector1">
            <a:avLst/>
          </a:prstGeom>
          <a:ln w="762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062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2782948-4DBE-204D-AB9E-B65E067054AE}" type="slidenum">
              <a:rPr lang="en-US" smtClean="0"/>
              <a:pPr/>
              <a:t>58</a:t>
            </a:fld>
            <a:endParaRPr lang="en-US"/>
          </a:p>
        </p:txBody>
      </p:sp>
      <p:sp>
        <p:nvSpPr>
          <p:cNvPr id="3" name="Rectangle 2"/>
          <p:cNvSpPr/>
          <p:nvPr/>
        </p:nvSpPr>
        <p:spPr>
          <a:xfrm>
            <a:off x="28574" y="-76200"/>
            <a:ext cx="7896225" cy="646331"/>
          </a:xfrm>
          <a:prstGeom prst="rect">
            <a:avLst/>
          </a:prstGeom>
        </p:spPr>
        <p:txBody>
          <a:bodyPr wrap="square">
            <a:spAutoFit/>
          </a:bodyPr>
          <a:lstStyle/>
          <a:p>
            <a:r>
              <a:rPr lang="fr-CH" b="1" dirty="0"/>
              <a:t>RESULTS</a:t>
            </a:r>
            <a:r>
              <a:rPr lang="fr-CH" b="1" dirty="0">
                <a:solidFill>
                  <a:srgbClr val="C00000"/>
                </a:solidFill>
              </a:rPr>
              <a:t>: </a:t>
            </a:r>
            <a:r>
              <a:rPr lang="fr-CH" b="1" dirty="0" err="1">
                <a:solidFill>
                  <a:srgbClr val="C00000"/>
                </a:solidFill>
              </a:rPr>
              <a:t>Potential</a:t>
            </a:r>
            <a:r>
              <a:rPr lang="fr-CH" b="1" dirty="0">
                <a:solidFill>
                  <a:srgbClr val="C00000"/>
                </a:solidFill>
              </a:rPr>
              <a:t> sites in </a:t>
            </a:r>
            <a:r>
              <a:rPr lang="fr-CH" b="1" dirty="0" err="1">
                <a:solidFill>
                  <a:srgbClr val="C00000"/>
                </a:solidFill>
              </a:rPr>
              <a:t>slope</a:t>
            </a:r>
            <a:r>
              <a:rPr lang="fr-CH" b="1" dirty="0">
                <a:solidFill>
                  <a:srgbClr val="C00000"/>
                </a:solidFill>
              </a:rPr>
              <a:t> zone </a:t>
            </a:r>
            <a:r>
              <a:rPr lang="fr-CH" b="1" dirty="0" err="1">
                <a:solidFill>
                  <a:srgbClr val="C00000"/>
                </a:solidFill>
              </a:rPr>
              <a:t>where</a:t>
            </a:r>
            <a:r>
              <a:rPr lang="fr-CH" b="1" dirty="0">
                <a:solidFill>
                  <a:srgbClr val="C00000"/>
                </a:solidFill>
              </a:rPr>
              <a:t> </a:t>
            </a:r>
            <a:r>
              <a:rPr lang="fr-CH" b="1" dirty="0" err="1">
                <a:solidFill>
                  <a:srgbClr val="C00000"/>
                </a:solidFill>
              </a:rPr>
              <a:t>agroforestry</a:t>
            </a:r>
            <a:r>
              <a:rPr lang="fr-CH" b="1" dirty="0">
                <a:solidFill>
                  <a:srgbClr val="C00000"/>
                </a:solidFill>
              </a:rPr>
              <a:t>  </a:t>
            </a:r>
            <a:r>
              <a:rPr lang="fr-CH" b="1" dirty="0" err="1">
                <a:solidFill>
                  <a:srgbClr val="C00000"/>
                </a:solidFill>
              </a:rPr>
              <a:t>techiques</a:t>
            </a:r>
            <a:r>
              <a:rPr lang="fr-CH" b="1" dirty="0">
                <a:solidFill>
                  <a:srgbClr val="C00000"/>
                </a:solidFill>
              </a:rPr>
              <a:t> </a:t>
            </a:r>
            <a:r>
              <a:rPr lang="fr-CH" b="1" dirty="0" err="1">
                <a:solidFill>
                  <a:srgbClr val="C00000"/>
                </a:solidFill>
              </a:rPr>
              <a:t>can</a:t>
            </a:r>
            <a:r>
              <a:rPr lang="fr-CH" b="1" dirty="0">
                <a:solidFill>
                  <a:srgbClr val="C00000"/>
                </a:solidFill>
              </a:rPr>
              <a:t> </a:t>
            </a:r>
            <a:r>
              <a:rPr lang="fr-CH" b="1" dirty="0" err="1">
                <a:solidFill>
                  <a:srgbClr val="C00000"/>
                </a:solidFill>
              </a:rPr>
              <a:t>be</a:t>
            </a:r>
            <a:r>
              <a:rPr lang="fr-CH" b="1" dirty="0">
                <a:solidFill>
                  <a:srgbClr val="C00000"/>
                </a:solidFill>
              </a:rPr>
              <a:t> </a:t>
            </a:r>
            <a:r>
              <a:rPr lang="fr-CH" b="1" dirty="0" err="1">
                <a:solidFill>
                  <a:srgbClr val="C00000"/>
                </a:solidFill>
              </a:rPr>
              <a:t>used</a:t>
            </a:r>
            <a:r>
              <a:rPr lang="fr-CH" b="1" dirty="0">
                <a:solidFill>
                  <a:srgbClr val="C00000"/>
                </a:solidFill>
              </a:rPr>
              <a:t> for </a:t>
            </a:r>
            <a:r>
              <a:rPr lang="fr-CH" b="1" dirty="0" err="1">
                <a:solidFill>
                  <a:srgbClr val="C00000"/>
                </a:solidFill>
              </a:rPr>
              <a:t>restoration</a:t>
            </a:r>
            <a:endParaRPr lang="en-US" b="1" dirty="0">
              <a:solidFill>
                <a:srgbClr val="C00000"/>
              </a:solidFill>
            </a:endParaRPr>
          </a:p>
        </p:txBody>
      </p:sp>
      <p:pic>
        <p:nvPicPr>
          <p:cNvPr id="2050" name="Image 10" descr="Description : G:\RPF_Maps\JPG\Agroforesterie_R1_f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9144000" cy="63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235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533400" y="2895600"/>
            <a:ext cx="8382000" cy="685800"/>
          </a:xfrm>
          <a:prstGeom prst="rect">
            <a:avLst/>
          </a:prstGeom>
        </p:spPr>
        <p:txBody>
          <a:bodyPr/>
          <a:lstStyle/>
          <a:p>
            <a:pPr eaLnBrk="0" hangingPunct="0">
              <a:lnSpc>
                <a:spcPct val="90000"/>
              </a:lnSpc>
              <a:defRPr/>
            </a:pPr>
            <a:r>
              <a:rPr lang="fr-FR" sz="3200" dirty="0" err="1">
                <a:latin typeface="+mj-lt"/>
                <a:ea typeface="+mj-ea"/>
                <a:cs typeface="+mj-cs"/>
              </a:rPr>
              <a:t>Presentation</a:t>
            </a:r>
            <a:r>
              <a:rPr lang="fr-FR" sz="3200" dirty="0">
                <a:latin typeface="+mj-lt"/>
                <a:ea typeface="+mj-ea"/>
                <a:cs typeface="+mj-cs"/>
              </a:rPr>
              <a:t> of OSFAC </a:t>
            </a:r>
            <a:r>
              <a:rPr lang="fr-FR" sz="3200" dirty="0" err="1">
                <a:latin typeface="+mj-lt"/>
                <a:ea typeface="+mj-ea"/>
                <a:cs typeface="+mj-cs"/>
              </a:rPr>
              <a:t>Results</a:t>
            </a:r>
            <a:r>
              <a:rPr lang="fr-FR" sz="3200" dirty="0">
                <a:latin typeface="+mj-lt"/>
                <a:ea typeface="+mj-ea"/>
                <a:cs typeface="+mj-cs"/>
              </a:rPr>
              <a:t> To </a:t>
            </a:r>
            <a:r>
              <a:rPr lang="fr-FR" sz="3200" dirty="0" err="1">
                <a:latin typeface="+mj-lt"/>
                <a:ea typeface="+mj-ea"/>
                <a:cs typeface="+mj-cs"/>
              </a:rPr>
              <a:t>Partners</a:t>
            </a:r>
            <a:endParaRPr lang="fr-FR" sz="3200" dirty="0">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test3"/>
          <p:cNvPicPr>
            <a:picLocks noChangeAspect="1" noChangeArrowheads="1"/>
          </p:cNvPicPr>
          <p:nvPr/>
        </p:nvPicPr>
        <p:blipFill>
          <a:blip r:embed="rId2" cstate="print"/>
          <a:srcRect/>
          <a:stretch>
            <a:fillRect/>
          </a:stretch>
        </p:blipFill>
        <p:spPr bwMode="auto">
          <a:xfrm>
            <a:off x="0" y="965200"/>
            <a:ext cx="9144000" cy="5200650"/>
          </a:xfrm>
          <a:prstGeom prst="rect">
            <a:avLst/>
          </a:prstGeom>
          <a:noFill/>
          <a:ln w="9525">
            <a:noFill/>
            <a:miter lim="800000"/>
            <a:headEnd/>
            <a:tailEnd/>
          </a:ln>
        </p:spPr>
      </p:pic>
      <p:sp>
        <p:nvSpPr>
          <p:cNvPr id="21507" name="Rectangle 13"/>
          <p:cNvSpPr>
            <a:spLocks noChangeArrowheads="1"/>
          </p:cNvSpPr>
          <p:nvPr/>
        </p:nvSpPr>
        <p:spPr bwMode="auto">
          <a:xfrm>
            <a:off x="250825" y="0"/>
            <a:ext cx="8713788" cy="731838"/>
          </a:xfrm>
          <a:prstGeom prst="rect">
            <a:avLst/>
          </a:prstGeom>
          <a:noFill/>
          <a:ln w="9525">
            <a:noFill/>
            <a:miter lim="800000"/>
            <a:headEnd/>
            <a:tailEnd/>
          </a:ln>
        </p:spPr>
        <p:txBody>
          <a:bodyPr>
            <a:spAutoFit/>
          </a:bodyPr>
          <a:lstStyle/>
          <a:p>
            <a:r>
              <a:rPr lang="fr-FR" sz="2400" b="1" dirty="0">
                <a:solidFill>
                  <a:srgbClr val="FF3300"/>
                </a:solidFill>
              </a:rPr>
              <a:t>Countries </a:t>
            </a:r>
            <a:r>
              <a:rPr lang="fr-FR" sz="2400" b="1" dirty="0" err="1">
                <a:solidFill>
                  <a:srgbClr val="FF3300"/>
                </a:solidFill>
              </a:rPr>
              <a:t>involved</a:t>
            </a:r>
            <a:r>
              <a:rPr lang="fr-FR" sz="2400" b="1" dirty="0">
                <a:solidFill>
                  <a:srgbClr val="FF3300"/>
                </a:solidFill>
              </a:rPr>
              <a:t> in OSFAC </a:t>
            </a:r>
            <a:r>
              <a:rPr lang="fr-FR" sz="2400" b="1" dirty="0" err="1">
                <a:solidFill>
                  <a:srgbClr val="FF3300"/>
                </a:solidFill>
              </a:rPr>
              <a:t>activities</a:t>
            </a:r>
            <a:r>
              <a:rPr lang="fr-FR" dirty="0"/>
              <a:t> : </a:t>
            </a:r>
            <a:r>
              <a:rPr lang="fr-FR" dirty="0" err="1"/>
              <a:t>Cameroon</a:t>
            </a:r>
            <a:r>
              <a:rPr lang="fr-FR" dirty="0"/>
              <a:t>, </a:t>
            </a:r>
            <a:r>
              <a:rPr lang="fr-FR" dirty="0" err="1"/>
              <a:t>Gabon,Central</a:t>
            </a:r>
            <a:r>
              <a:rPr lang="fr-FR" dirty="0"/>
              <a:t> </a:t>
            </a:r>
            <a:r>
              <a:rPr lang="fr-FR" dirty="0" err="1"/>
              <a:t>Africa</a:t>
            </a:r>
            <a:r>
              <a:rPr lang="fr-FR" dirty="0"/>
              <a:t> </a:t>
            </a:r>
            <a:r>
              <a:rPr lang="fr-FR" dirty="0" err="1"/>
              <a:t>Republic</a:t>
            </a:r>
            <a:r>
              <a:rPr lang="fr-FR" dirty="0"/>
              <a:t>, Equatorial </a:t>
            </a:r>
            <a:r>
              <a:rPr lang="fr-FR" dirty="0" err="1"/>
              <a:t>Guinea</a:t>
            </a:r>
            <a:r>
              <a:rPr lang="fr-FR" dirty="0"/>
              <a:t>, </a:t>
            </a:r>
            <a:r>
              <a:rPr lang="fr-FR" dirty="0" err="1"/>
              <a:t>Republic</a:t>
            </a:r>
            <a:r>
              <a:rPr lang="fr-FR" dirty="0"/>
              <a:t> of Congo, DR Congo, Tchad</a:t>
            </a:r>
            <a:endParaRPr lang="en-US" dirty="0">
              <a:solidFill>
                <a:srgbClr val="FF0000"/>
              </a:solidFill>
            </a:endParaRPr>
          </a:p>
        </p:txBody>
      </p:sp>
    </p:spTree>
  </p:cSld>
  <p:clrMapOvr>
    <a:masterClrMapping/>
  </p:clrMapOvr>
  <p:transition>
    <p:cover dir="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re 1"/>
          <p:cNvSpPr>
            <a:spLocks noGrp="1"/>
          </p:cNvSpPr>
          <p:nvPr>
            <p:ph type="title"/>
          </p:nvPr>
        </p:nvSpPr>
        <p:spPr>
          <a:xfrm>
            <a:off x="457200" y="76200"/>
            <a:ext cx="8229600" cy="639763"/>
          </a:xfrm>
        </p:spPr>
        <p:txBody>
          <a:bodyPr/>
          <a:lstStyle/>
          <a:p>
            <a:r>
              <a:rPr lang="fr-FR" sz="3200" dirty="0" err="1"/>
              <a:t>Presentation</a:t>
            </a:r>
            <a:r>
              <a:rPr lang="fr-FR" sz="3200" dirty="0"/>
              <a:t> of OSFAC </a:t>
            </a:r>
            <a:r>
              <a:rPr lang="fr-FR" sz="3200" dirty="0" err="1"/>
              <a:t>results</a:t>
            </a:r>
            <a:r>
              <a:rPr lang="fr-FR" sz="3200" dirty="0"/>
              <a:t> to country </a:t>
            </a:r>
            <a:r>
              <a:rPr lang="fr-FR" sz="3200" dirty="0" err="1"/>
              <a:t>Officials</a:t>
            </a:r>
            <a:endParaRPr lang="fr-FR" sz="3200" dirty="0"/>
          </a:p>
        </p:txBody>
      </p:sp>
      <p:pic>
        <p:nvPicPr>
          <p:cNvPr id="131075" name="Picture 2" descr="C:\Documents and Settings\Dr. Landing\Bureau\Bureau_June_2011\Atlas Launch\FACET\DSC_0369.JPG"/>
          <p:cNvPicPr>
            <a:picLocks noChangeAspect="1" noChangeArrowheads="1"/>
          </p:cNvPicPr>
          <p:nvPr/>
        </p:nvPicPr>
        <p:blipFill>
          <a:blip r:embed="rId2" cstate="print"/>
          <a:srcRect/>
          <a:stretch>
            <a:fillRect/>
          </a:stretch>
        </p:blipFill>
        <p:spPr bwMode="auto">
          <a:xfrm>
            <a:off x="228600" y="838200"/>
            <a:ext cx="8734425" cy="57912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re 1"/>
          <p:cNvSpPr>
            <a:spLocks noGrp="1"/>
          </p:cNvSpPr>
          <p:nvPr>
            <p:ph type="title"/>
          </p:nvPr>
        </p:nvSpPr>
        <p:spPr>
          <a:xfrm>
            <a:off x="628650" y="365125"/>
            <a:ext cx="7886700" cy="473075"/>
          </a:xfrm>
        </p:spPr>
        <p:txBody>
          <a:bodyPr/>
          <a:lstStyle/>
          <a:p>
            <a:r>
              <a:rPr lang="fr-FR" sz="3200"/>
              <a:t>OSFAC Results presentation to officials</a:t>
            </a:r>
          </a:p>
        </p:txBody>
      </p:sp>
      <p:pic>
        <p:nvPicPr>
          <p:cNvPr id="132099" name="Picture 2" descr="C:\Documents and Settings\Dr. Landing\Bureau\2013_Documents\USAID\Grace Nzolo_Disigner_rapport_OSFAC\Pub\DSC_0360.JPG"/>
          <p:cNvPicPr>
            <a:picLocks noChangeAspect="1" noChangeArrowheads="1"/>
          </p:cNvPicPr>
          <p:nvPr/>
        </p:nvPicPr>
        <p:blipFill>
          <a:blip r:embed="rId2" cstate="print"/>
          <a:srcRect/>
          <a:stretch>
            <a:fillRect/>
          </a:stretch>
        </p:blipFill>
        <p:spPr bwMode="auto">
          <a:xfrm>
            <a:off x="152400" y="914400"/>
            <a:ext cx="8763000" cy="581025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533400" y="2819400"/>
            <a:ext cx="7886700" cy="485775"/>
          </a:xfrm>
        </p:spPr>
        <p:txBody>
          <a:bodyPr>
            <a:spAutoFit/>
          </a:bodyPr>
          <a:lstStyle/>
          <a:p>
            <a:pPr algn="ctr">
              <a:lnSpc>
                <a:spcPct val="80000"/>
              </a:lnSpc>
              <a:buFont typeface="Arial" pitchFamily="34" charset="0"/>
              <a:buNone/>
              <a:defRPr/>
            </a:pPr>
            <a:r>
              <a:rPr lang="fr-FR" sz="3200" i="1" dirty="0">
                <a:solidFill>
                  <a:srgbClr val="00B0F0"/>
                </a:solidFill>
                <a:latin typeface="+mj-lt"/>
                <a:ea typeface="+mj-ea"/>
                <a:cs typeface="+mj-cs"/>
              </a:rPr>
              <a:t>FAIRS and VIP </a:t>
            </a:r>
            <a:r>
              <a:rPr lang="fr-FR" sz="3200" i="1" dirty="0" err="1">
                <a:solidFill>
                  <a:srgbClr val="00B0F0"/>
                </a:solidFill>
                <a:latin typeface="+mj-lt"/>
                <a:ea typeface="+mj-ea"/>
                <a:cs typeface="+mj-cs"/>
              </a:rPr>
              <a:t>Vistors</a:t>
            </a:r>
            <a:r>
              <a:rPr lang="fr-FR" sz="3200" i="1" dirty="0">
                <a:solidFill>
                  <a:srgbClr val="00B0F0"/>
                </a:solidFill>
                <a:latin typeface="+mj-lt"/>
                <a:ea typeface="+mj-ea"/>
                <a:cs typeface="+mj-cs"/>
              </a:rPr>
              <a:t> </a:t>
            </a:r>
            <a:r>
              <a:rPr lang="fr-FR" sz="3200" i="1" dirty="0" err="1">
                <a:solidFill>
                  <a:srgbClr val="00B0F0"/>
                </a:solidFill>
                <a:latin typeface="+mj-lt"/>
                <a:ea typeface="+mj-ea"/>
                <a:cs typeface="+mj-cs"/>
              </a:rPr>
              <a:t>at</a:t>
            </a:r>
            <a:r>
              <a:rPr lang="fr-FR" sz="3200" i="1" dirty="0">
                <a:solidFill>
                  <a:srgbClr val="00B0F0"/>
                </a:solidFill>
                <a:latin typeface="+mj-lt"/>
                <a:ea typeface="+mj-ea"/>
                <a:cs typeface="+mj-cs"/>
              </a:rPr>
              <a:t> OSFAC</a:t>
            </a:r>
            <a:endParaRPr lang="fr-FR" sz="3600" i="1" dirty="0">
              <a:solidFill>
                <a:srgbClr val="00B0F0"/>
              </a:solidFill>
              <a:latin typeface="+mj-lt"/>
              <a:ea typeface="+mj-ea"/>
              <a:cs typeface="+mj-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re 1"/>
          <p:cNvSpPr>
            <a:spLocks noGrp="1"/>
          </p:cNvSpPr>
          <p:nvPr>
            <p:ph type="title"/>
          </p:nvPr>
        </p:nvSpPr>
        <p:spPr>
          <a:xfrm>
            <a:off x="685800" y="0"/>
            <a:ext cx="7886700" cy="473075"/>
          </a:xfrm>
        </p:spPr>
        <p:txBody>
          <a:bodyPr/>
          <a:lstStyle/>
          <a:p>
            <a:r>
              <a:rPr lang="fr-FR" sz="2800"/>
              <a:t>OSFAC stand during Kinshasa «Green Fair»</a:t>
            </a:r>
          </a:p>
        </p:txBody>
      </p:sp>
      <p:pic>
        <p:nvPicPr>
          <p:cNvPr id="137219" name="Picture 2" descr="C:\Documents and Settings\Dr. Landing\Bureau\2013_Documents\USAID\Grace Nzolo_Disigner_rapport_OSFAC\Pub\Photos for alice\2013-06-21 10.51.58.jpg"/>
          <p:cNvPicPr>
            <a:picLocks noChangeAspect="1" noChangeArrowheads="1"/>
          </p:cNvPicPr>
          <p:nvPr/>
        </p:nvPicPr>
        <p:blipFill>
          <a:blip r:embed="rId2" cstate="print"/>
          <a:srcRect/>
          <a:stretch>
            <a:fillRect/>
          </a:stretch>
        </p:blipFill>
        <p:spPr bwMode="auto">
          <a:xfrm>
            <a:off x="0" y="838200"/>
            <a:ext cx="9144000" cy="51371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Documents and Settings\Dr. Landing\Bureau\Photo Francophonie\DSC07480.JPG"/>
          <p:cNvPicPr>
            <a:picLocks noChangeAspect="1" noChangeArrowheads="1"/>
          </p:cNvPicPr>
          <p:nvPr/>
        </p:nvPicPr>
        <p:blipFill>
          <a:blip r:embed="rId2" cstate="print"/>
          <a:srcRect/>
          <a:stretch>
            <a:fillRect/>
          </a:stretch>
        </p:blipFill>
        <p:spPr bwMode="auto">
          <a:xfrm>
            <a:off x="228600" y="800100"/>
            <a:ext cx="8594725" cy="5753100"/>
          </a:xfrm>
          <a:prstGeom prst="rect">
            <a:avLst/>
          </a:prstGeom>
          <a:noFill/>
          <a:ln w="9525">
            <a:noFill/>
            <a:miter lim="800000"/>
            <a:headEnd/>
            <a:tailEnd/>
          </a:ln>
        </p:spPr>
      </p:pic>
      <p:sp>
        <p:nvSpPr>
          <p:cNvPr id="5" name="Rectangle 4"/>
          <p:cNvSpPr/>
          <p:nvPr/>
        </p:nvSpPr>
        <p:spPr>
          <a:xfrm>
            <a:off x="228600" y="34925"/>
            <a:ext cx="8686800" cy="890115"/>
          </a:xfrm>
          <a:prstGeom prst="rect">
            <a:avLst/>
          </a:prstGeom>
        </p:spPr>
        <p:txBody>
          <a:bodyPr>
            <a:spAutoFit/>
          </a:bodyPr>
          <a:lstStyle/>
          <a:p>
            <a:pPr algn="ctr" eaLnBrk="0" hangingPunct="0">
              <a:lnSpc>
                <a:spcPct val="80000"/>
              </a:lnSpc>
              <a:defRPr/>
            </a:pPr>
            <a:r>
              <a:rPr lang="fr-FR" sz="3200" i="1" dirty="0">
                <a:solidFill>
                  <a:srgbClr val="00B0F0"/>
                </a:solidFill>
                <a:latin typeface="+mj-lt"/>
                <a:ea typeface="+mj-ea"/>
                <a:cs typeface="+mj-cs"/>
              </a:rPr>
              <a:t>Ministry of </a:t>
            </a:r>
            <a:r>
              <a:rPr lang="fr-FR" sz="3200" i="1" dirty="0" err="1">
                <a:solidFill>
                  <a:srgbClr val="00B0F0"/>
                </a:solidFill>
                <a:latin typeface="+mj-lt"/>
                <a:ea typeface="+mj-ea"/>
                <a:cs typeface="+mj-cs"/>
              </a:rPr>
              <a:t>Environment</a:t>
            </a:r>
            <a:r>
              <a:rPr lang="fr-FR" sz="3200" i="1" dirty="0">
                <a:solidFill>
                  <a:srgbClr val="00B0F0"/>
                </a:solidFill>
                <a:latin typeface="+mj-lt"/>
                <a:ea typeface="+mj-ea"/>
                <a:cs typeface="+mj-cs"/>
              </a:rPr>
              <a:t> of Canada </a:t>
            </a:r>
            <a:r>
              <a:rPr lang="fr-FR" sz="3200" i="1" dirty="0" err="1">
                <a:solidFill>
                  <a:srgbClr val="00B0F0"/>
                </a:solidFill>
                <a:latin typeface="+mj-lt"/>
                <a:ea typeface="+mj-ea"/>
                <a:cs typeface="+mj-cs"/>
              </a:rPr>
              <a:t>visiting</a:t>
            </a:r>
            <a:r>
              <a:rPr lang="fr-FR" sz="3200" i="1" dirty="0">
                <a:solidFill>
                  <a:srgbClr val="00B0F0"/>
                </a:solidFill>
                <a:latin typeface="+mj-lt"/>
                <a:ea typeface="+mj-ea"/>
                <a:cs typeface="+mj-cs"/>
              </a:rPr>
              <a:t> </a:t>
            </a:r>
            <a:r>
              <a:rPr lang="fr-FR" sz="3200" i="1" dirty="0" err="1">
                <a:solidFill>
                  <a:srgbClr val="00B0F0"/>
                </a:solidFill>
                <a:latin typeface="+mj-lt"/>
                <a:ea typeface="+mj-ea"/>
                <a:cs typeface="+mj-cs"/>
              </a:rPr>
              <a:t>OSFAC’s</a:t>
            </a:r>
            <a:r>
              <a:rPr lang="fr-FR" sz="3200" i="1" dirty="0">
                <a:solidFill>
                  <a:srgbClr val="00B0F0"/>
                </a:solidFill>
                <a:latin typeface="+mj-lt"/>
                <a:ea typeface="+mj-ea"/>
                <a:cs typeface="+mj-cs"/>
              </a:rPr>
              <a:t> stand at Kinshasa / 2014</a:t>
            </a:r>
            <a:endParaRPr lang="fr-FR" sz="3600" i="1" dirty="0">
              <a:solidFill>
                <a:srgbClr val="00B0F0"/>
              </a:solidFill>
              <a:latin typeface="+mj-lt"/>
              <a:ea typeface="+mj-ea"/>
              <a:cs typeface="+mj-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Documents and Settings\Dr. Landing\Bureau\2013_Documents\USAID\Grace Nzolo_Disigner_rapport_OSFAC\Pub\Photos for alice\DSC_0305.jpg"/>
          <p:cNvPicPr>
            <a:picLocks noChangeAspect="1" noChangeArrowheads="1"/>
          </p:cNvPicPr>
          <p:nvPr/>
        </p:nvPicPr>
        <p:blipFill>
          <a:blip r:embed="rId2" cstate="print"/>
          <a:srcRect/>
          <a:stretch>
            <a:fillRect/>
          </a:stretch>
        </p:blipFill>
        <p:spPr bwMode="auto">
          <a:xfrm>
            <a:off x="0" y="609600"/>
            <a:ext cx="9144000" cy="5143500"/>
          </a:xfrm>
          <a:prstGeom prst="rect">
            <a:avLst/>
          </a:prstGeom>
          <a:noFill/>
          <a:ln w="9525">
            <a:noFill/>
            <a:miter lim="800000"/>
            <a:headEnd/>
            <a:tailEnd/>
          </a:ln>
        </p:spPr>
      </p:pic>
      <p:sp>
        <p:nvSpPr>
          <p:cNvPr id="3" name="Rectangle 2"/>
          <p:cNvSpPr/>
          <p:nvPr/>
        </p:nvSpPr>
        <p:spPr>
          <a:xfrm>
            <a:off x="152400" y="152400"/>
            <a:ext cx="8686800" cy="445635"/>
          </a:xfrm>
          <a:prstGeom prst="rect">
            <a:avLst/>
          </a:prstGeom>
        </p:spPr>
        <p:txBody>
          <a:bodyPr>
            <a:spAutoFit/>
          </a:bodyPr>
          <a:lstStyle/>
          <a:p>
            <a:pPr algn="ctr" eaLnBrk="0" hangingPunct="0">
              <a:lnSpc>
                <a:spcPct val="80000"/>
              </a:lnSpc>
              <a:defRPr/>
            </a:pPr>
            <a:r>
              <a:rPr lang="fr-FR" sz="2800" i="1" dirty="0">
                <a:solidFill>
                  <a:srgbClr val="00B0F0"/>
                </a:solidFill>
                <a:latin typeface="+mj-lt"/>
                <a:ea typeface="+mj-ea"/>
                <a:cs typeface="+mj-cs"/>
              </a:rPr>
              <a:t>DRC Ministry </a:t>
            </a:r>
            <a:r>
              <a:rPr lang="fr-FR" sz="2800" i="1" dirty="0" err="1">
                <a:solidFill>
                  <a:srgbClr val="00B0F0"/>
                </a:solidFill>
                <a:latin typeface="+mj-lt"/>
                <a:ea typeface="+mj-ea"/>
                <a:cs typeface="+mj-cs"/>
              </a:rPr>
              <a:t>Autorities</a:t>
            </a:r>
            <a:r>
              <a:rPr lang="fr-FR" sz="2800" i="1" dirty="0">
                <a:solidFill>
                  <a:srgbClr val="00B0F0"/>
                </a:solidFill>
                <a:latin typeface="+mj-lt"/>
                <a:ea typeface="+mj-ea"/>
                <a:cs typeface="+mj-cs"/>
              </a:rPr>
              <a:t> and USAID </a:t>
            </a:r>
            <a:r>
              <a:rPr lang="fr-FR" sz="2800" i="1" dirty="0" err="1">
                <a:solidFill>
                  <a:srgbClr val="00B0F0"/>
                </a:solidFill>
                <a:latin typeface="+mj-lt"/>
                <a:ea typeface="+mj-ea"/>
                <a:cs typeface="+mj-cs"/>
              </a:rPr>
              <a:t>Visit</a:t>
            </a:r>
            <a:r>
              <a:rPr lang="fr-FR" sz="2800" i="1" dirty="0">
                <a:solidFill>
                  <a:srgbClr val="00B0F0"/>
                </a:solidFill>
                <a:latin typeface="+mj-lt"/>
                <a:ea typeface="+mj-ea"/>
                <a:cs typeface="+mj-cs"/>
              </a:rPr>
              <a:t> at OSFAC /2015</a:t>
            </a:r>
            <a:endParaRPr lang="fr-FR" sz="3200" i="1" dirty="0">
              <a:solidFill>
                <a:srgbClr val="00B0F0"/>
              </a:solidFill>
              <a:latin typeface="+mj-lt"/>
              <a:ea typeface="+mj-ea"/>
              <a:cs typeface="+mj-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Documents and Settings\Dr. Landing\Bureau\2013_Documents\USAID\Grace Nzolo_Disigner_rapport_OSFAC\Pub\OSFAC_VISITE_SENATOR FEINGOLD\DSC03279.JPG"/>
          <p:cNvPicPr>
            <a:picLocks noChangeAspect="1" noChangeArrowheads="1"/>
          </p:cNvPicPr>
          <p:nvPr/>
        </p:nvPicPr>
        <p:blipFill>
          <a:blip r:embed="rId2" cstate="print"/>
          <a:srcRect/>
          <a:stretch>
            <a:fillRect/>
          </a:stretch>
        </p:blipFill>
        <p:spPr bwMode="auto">
          <a:xfrm>
            <a:off x="228600" y="1066800"/>
            <a:ext cx="8839200" cy="5715000"/>
          </a:xfrm>
          <a:prstGeom prst="rect">
            <a:avLst/>
          </a:prstGeom>
          <a:noFill/>
          <a:ln w="9525">
            <a:noFill/>
            <a:miter lim="800000"/>
            <a:headEnd/>
            <a:tailEnd/>
          </a:ln>
        </p:spPr>
      </p:pic>
      <p:sp>
        <p:nvSpPr>
          <p:cNvPr id="3" name="Rectangle 2">
            <a:extLst>
              <a:ext uri="{FF2B5EF4-FFF2-40B4-BE49-F238E27FC236}">
                <a16:creationId xmlns:a16="http://schemas.microsoft.com/office/drawing/2014/main" id="{285AA839-A7F5-4190-BA4E-843FD7663474}"/>
              </a:ext>
            </a:extLst>
          </p:cNvPr>
          <p:cNvSpPr/>
          <p:nvPr/>
        </p:nvSpPr>
        <p:spPr>
          <a:xfrm>
            <a:off x="152400" y="152400"/>
            <a:ext cx="8686800" cy="445635"/>
          </a:xfrm>
          <a:prstGeom prst="rect">
            <a:avLst/>
          </a:prstGeom>
        </p:spPr>
        <p:txBody>
          <a:bodyPr>
            <a:spAutoFit/>
          </a:bodyPr>
          <a:lstStyle/>
          <a:p>
            <a:pPr algn="ctr" eaLnBrk="0" hangingPunct="0">
              <a:lnSpc>
                <a:spcPct val="80000"/>
              </a:lnSpc>
              <a:defRPr/>
            </a:pPr>
            <a:r>
              <a:rPr lang="fr-FR" sz="2800" i="1" dirty="0">
                <a:solidFill>
                  <a:srgbClr val="00B0F0"/>
                </a:solidFill>
                <a:latin typeface="+mj-lt"/>
                <a:ea typeface="+mj-ea"/>
                <a:cs typeface="+mj-cs"/>
              </a:rPr>
              <a:t>US Senator </a:t>
            </a:r>
            <a:r>
              <a:rPr lang="fr-FR" sz="2800" i="1" dirty="0" err="1">
                <a:solidFill>
                  <a:srgbClr val="00B0F0"/>
                </a:solidFill>
                <a:latin typeface="+mj-lt"/>
                <a:ea typeface="+mj-ea"/>
                <a:cs typeface="+mj-cs"/>
              </a:rPr>
              <a:t>Fingold</a:t>
            </a:r>
            <a:r>
              <a:rPr lang="fr-FR" sz="2800" i="1" dirty="0">
                <a:solidFill>
                  <a:srgbClr val="00B0F0"/>
                </a:solidFill>
                <a:latin typeface="+mj-lt"/>
                <a:ea typeface="+mj-ea"/>
                <a:cs typeface="+mj-cs"/>
              </a:rPr>
              <a:t> </a:t>
            </a:r>
            <a:r>
              <a:rPr lang="fr-FR" sz="2800" i="1" dirty="0" err="1">
                <a:solidFill>
                  <a:srgbClr val="00B0F0"/>
                </a:solidFill>
                <a:latin typeface="+mj-lt"/>
                <a:ea typeface="+mj-ea"/>
                <a:cs typeface="+mj-cs"/>
              </a:rPr>
              <a:t>Visit</a:t>
            </a:r>
            <a:r>
              <a:rPr lang="fr-FR" sz="2800" i="1" dirty="0">
                <a:solidFill>
                  <a:srgbClr val="00B0F0"/>
                </a:solidFill>
                <a:latin typeface="+mj-lt"/>
                <a:ea typeface="+mj-ea"/>
                <a:cs typeface="+mj-cs"/>
              </a:rPr>
              <a:t> at OSFAC /2016</a:t>
            </a:r>
            <a:endParaRPr lang="fr-FR" sz="3200" i="1" dirty="0">
              <a:solidFill>
                <a:srgbClr val="00B0F0"/>
              </a:solidFill>
              <a:latin typeface="+mj-lt"/>
              <a:ea typeface="+mj-ea"/>
              <a:cs typeface="+mj-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Documents and Settings\Dr. Landing\Bureau\2013_Documents\USAID\Grace Nzolo_Disigner_rapport_OSFAC\Pub\OSFAC_VISITE_SENATOR FEINGOLD\DSC03291.JPG"/>
          <p:cNvPicPr>
            <a:picLocks noChangeAspect="1" noChangeArrowheads="1"/>
          </p:cNvPicPr>
          <p:nvPr/>
        </p:nvPicPr>
        <p:blipFill>
          <a:blip r:embed="rId2" cstate="print"/>
          <a:srcRect/>
          <a:stretch>
            <a:fillRect/>
          </a:stretch>
        </p:blipFill>
        <p:spPr bwMode="auto">
          <a:xfrm>
            <a:off x="228600" y="914400"/>
            <a:ext cx="8839200" cy="5715000"/>
          </a:xfrm>
          <a:prstGeom prst="rect">
            <a:avLst/>
          </a:prstGeom>
          <a:noFill/>
          <a:ln w="9525">
            <a:noFill/>
            <a:miter lim="800000"/>
            <a:headEnd/>
            <a:tailEnd/>
          </a:ln>
        </p:spPr>
      </p:pic>
      <p:sp>
        <p:nvSpPr>
          <p:cNvPr id="3" name="Rectangle 2">
            <a:extLst>
              <a:ext uri="{FF2B5EF4-FFF2-40B4-BE49-F238E27FC236}">
                <a16:creationId xmlns:a16="http://schemas.microsoft.com/office/drawing/2014/main" id="{87413B63-54E4-4586-9F2D-5F64B8036C51}"/>
              </a:ext>
            </a:extLst>
          </p:cNvPr>
          <p:cNvSpPr/>
          <p:nvPr/>
        </p:nvSpPr>
        <p:spPr>
          <a:xfrm>
            <a:off x="152400" y="152400"/>
            <a:ext cx="8686800" cy="445635"/>
          </a:xfrm>
          <a:prstGeom prst="rect">
            <a:avLst/>
          </a:prstGeom>
        </p:spPr>
        <p:txBody>
          <a:bodyPr>
            <a:spAutoFit/>
          </a:bodyPr>
          <a:lstStyle/>
          <a:p>
            <a:pPr algn="ctr" eaLnBrk="0" hangingPunct="0">
              <a:lnSpc>
                <a:spcPct val="80000"/>
              </a:lnSpc>
              <a:defRPr/>
            </a:pPr>
            <a:r>
              <a:rPr lang="fr-FR" sz="2800" i="1" dirty="0">
                <a:solidFill>
                  <a:srgbClr val="00B0F0"/>
                </a:solidFill>
                <a:latin typeface="+mj-lt"/>
                <a:ea typeface="+mj-ea"/>
                <a:cs typeface="+mj-cs"/>
              </a:rPr>
              <a:t>US Senator </a:t>
            </a:r>
            <a:r>
              <a:rPr lang="fr-FR" sz="2800" i="1" dirty="0" err="1">
                <a:solidFill>
                  <a:srgbClr val="00B0F0"/>
                </a:solidFill>
                <a:latin typeface="+mj-lt"/>
                <a:ea typeface="+mj-ea"/>
                <a:cs typeface="+mj-cs"/>
              </a:rPr>
              <a:t>Fingold</a:t>
            </a:r>
            <a:r>
              <a:rPr lang="fr-FR" sz="2800" i="1" dirty="0">
                <a:solidFill>
                  <a:srgbClr val="00B0F0"/>
                </a:solidFill>
                <a:latin typeface="+mj-lt"/>
                <a:ea typeface="+mj-ea"/>
                <a:cs typeface="+mj-cs"/>
              </a:rPr>
              <a:t> and USAID </a:t>
            </a:r>
            <a:r>
              <a:rPr lang="fr-FR" sz="2800" i="1" dirty="0" err="1">
                <a:solidFill>
                  <a:srgbClr val="00B0F0"/>
                </a:solidFill>
                <a:latin typeface="+mj-lt"/>
                <a:ea typeface="+mj-ea"/>
                <a:cs typeface="+mj-cs"/>
              </a:rPr>
              <a:t>Director</a:t>
            </a:r>
            <a:r>
              <a:rPr lang="fr-FR" sz="2800" i="1" dirty="0">
                <a:solidFill>
                  <a:srgbClr val="00B0F0"/>
                </a:solidFill>
                <a:latin typeface="+mj-lt"/>
                <a:ea typeface="+mj-ea"/>
                <a:cs typeface="+mj-cs"/>
              </a:rPr>
              <a:t> </a:t>
            </a:r>
            <a:r>
              <a:rPr lang="fr-FR" sz="2800" i="1" dirty="0" err="1">
                <a:solidFill>
                  <a:srgbClr val="00B0F0"/>
                </a:solidFill>
                <a:latin typeface="+mj-lt"/>
                <a:ea typeface="+mj-ea"/>
                <a:cs typeface="+mj-cs"/>
              </a:rPr>
              <a:t>Visit</a:t>
            </a:r>
            <a:r>
              <a:rPr lang="fr-FR" sz="2800" i="1" dirty="0">
                <a:solidFill>
                  <a:srgbClr val="00B0F0"/>
                </a:solidFill>
                <a:latin typeface="+mj-lt"/>
                <a:ea typeface="+mj-ea"/>
                <a:cs typeface="+mj-cs"/>
              </a:rPr>
              <a:t> at OSFAC /2016</a:t>
            </a:r>
            <a:endParaRPr lang="fr-FR" sz="3200" i="1" dirty="0">
              <a:solidFill>
                <a:srgbClr val="00B0F0"/>
              </a:solidFill>
              <a:latin typeface="+mj-lt"/>
              <a:ea typeface="+mj-ea"/>
              <a:cs typeface="+mj-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533400"/>
            <a:ext cx="9144000" cy="6324600"/>
          </a:xfrm>
          <a:prstGeom prst="rect">
            <a:avLst/>
          </a:prstGeom>
          <a:ln/>
        </p:spPr>
        <p:style>
          <a:lnRef idx="2">
            <a:schemeClr val="dk1"/>
          </a:lnRef>
          <a:fillRef idx="1">
            <a:schemeClr val="lt1"/>
          </a:fillRef>
          <a:effectRef idx="0">
            <a:schemeClr val="dk1"/>
          </a:effectRef>
          <a:fontRef idx="minor">
            <a:schemeClr val="dk1"/>
          </a:fontRef>
        </p:style>
        <p:txBody>
          <a:bodyPr/>
          <a:lstStyle/>
          <a:p>
            <a:pPr marL="342900" indent="-342900">
              <a:spcBef>
                <a:spcPct val="20000"/>
              </a:spcBef>
              <a:defRPr/>
            </a:pPr>
            <a:endParaRPr lang="en-US" sz="2400" dirty="0">
              <a:solidFill>
                <a:schemeClr val="tx1"/>
              </a:solidFill>
            </a:endParaRPr>
          </a:p>
          <a:p>
            <a:pPr marL="342900" indent="-342900">
              <a:spcBef>
                <a:spcPct val="20000"/>
              </a:spcBef>
              <a:buFont typeface="Wingdings" pitchFamily="2" charset="2"/>
              <a:buChar char="ü"/>
              <a:defRPr/>
            </a:pPr>
            <a:r>
              <a:rPr lang="en-US" sz="3600" i="1" dirty="0">
                <a:solidFill>
                  <a:schemeClr val="tx1"/>
                </a:solidFill>
              </a:rPr>
              <a:t>Consolidate the status of OSFAC as a Center of Excellence for monitoring forests by remote sensing in Central Africa;</a:t>
            </a:r>
            <a:endParaRPr lang="fr-FR" sz="3600" i="1" dirty="0">
              <a:solidFill>
                <a:schemeClr val="tx1"/>
              </a:solidFill>
            </a:endParaRPr>
          </a:p>
          <a:p>
            <a:pPr marL="342900" indent="-342900" fontAlgn="auto">
              <a:spcBef>
                <a:spcPct val="20000"/>
              </a:spcBef>
              <a:spcAft>
                <a:spcPts val="0"/>
              </a:spcAft>
              <a:buFont typeface="Wingdings" pitchFamily="2" charset="2"/>
              <a:buChar char="ü"/>
              <a:defRPr/>
            </a:pPr>
            <a:r>
              <a:rPr lang="en-US" sz="3600" i="1" dirty="0">
                <a:solidFill>
                  <a:srgbClr val="0070C0"/>
                </a:solidFill>
              </a:rPr>
              <a:t>Have offices in others countries of Central Africa (Congo, Gabon, Cameroon, CAR, etc);</a:t>
            </a:r>
          </a:p>
          <a:p>
            <a:pPr marL="342900" indent="-342900" fontAlgn="auto">
              <a:spcBef>
                <a:spcPct val="20000"/>
              </a:spcBef>
              <a:spcAft>
                <a:spcPts val="0"/>
              </a:spcAft>
              <a:buFont typeface="Wingdings" pitchFamily="2" charset="2"/>
              <a:buChar char="ü"/>
              <a:defRPr/>
            </a:pPr>
            <a:r>
              <a:rPr lang="en-US" sz="3600" i="1" dirty="0">
                <a:solidFill>
                  <a:schemeClr val="tx1"/>
                </a:solidFill>
              </a:rPr>
              <a:t>Diversify the source of funds to ensure sustainability;</a:t>
            </a:r>
          </a:p>
          <a:p>
            <a:pPr marL="342900" indent="-342900" fontAlgn="auto">
              <a:spcBef>
                <a:spcPct val="20000"/>
              </a:spcBef>
              <a:spcAft>
                <a:spcPts val="0"/>
              </a:spcAft>
              <a:buFont typeface="Wingdings" pitchFamily="2" charset="2"/>
              <a:buChar char="ü"/>
              <a:defRPr/>
            </a:pPr>
            <a:r>
              <a:rPr lang="en-US" sz="3600" i="1" dirty="0">
                <a:solidFill>
                  <a:srgbClr val="0070C0"/>
                </a:solidFill>
              </a:rPr>
              <a:t>Implement a strategic development (business)  plan</a:t>
            </a:r>
          </a:p>
          <a:p>
            <a:pPr marL="342900" indent="-342900" fontAlgn="auto">
              <a:spcBef>
                <a:spcPct val="20000"/>
              </a:spcBef>
              <a:spcAft>
                <a:spcPts val="0"/>
              </a:spcAft>
              <a:buFont typeface="Wingdings" pitchFamily="2" charset="2"/>
              <a:buChar char="v"/>
              <a:defRPr/>
            </a:pPr>
            <a:endParaRPr lang="en-US" sz="2400" dirty="0">
              <a:solidFill>
                <a:schemeClr val="tx1"/>
              </a:solidFill>
            </a:endParaRPr>
          </a:p>
          <a:p>
            <a:pPr marL="342900" indent="-342900" fontAlgn="auto">
              <a:spcBef>
                <a:spcPct val="20000"/>
              </a:spcBef>
              <a:spcAft>
                <a:spcPts val="0"/>
              </a:spcAft>
              <a:buFont typeface="Wingdings" pitchFamily="2" charset="2"/>
              <a:buChar char="v"/>
              <a:defRPr/>
            </a:pPr>
            <a:endParaRPr lang="en-US" sz="2400" dirty="0">
              <a:solidFill>
                <a:schemeClr val="tx1"/>
              </a:solidFill>
            </a:endParaRPr>
          </a:p>
          <a:p>
            <a:pPr marL="342900" indent="-342900" fontAlgn="auto">
              <a:spcBef>
                <a:spcPct val="20000"/>
              </a:spcBef>
              <a:spcAft>
                <a:spcPts val="0"/>
              </a:spcAft>
              <a:buFont typeface="Wingdings" pitchFamily="2" charset="2"/>
              <a:buChar char="v"/>
              <a:defRPr/>
            </a:pPr>
            <a:endParaRPr lang="fr-FR" sz="2400" dirty="0">
              <a:solidFill>
                <a:schemeClr val="tx1"/>
              </a:solidFill>
            </a:endParaRPr>
          </a:p>
        </p:txBody>
      </p:sp>
      <p:sp>
        <p:nvSpPr>
          <p:cNvPr id="5" name="Rectangle 4"/>
          <p:cNvSpPr/>
          <p:nvPr/>
        </p:nvSpPr>
        <p:spPr>
          <a:xfrm>
            <a:off x="152400" y="152400"/>
            <a:ext cx="8991600" cy="496888"/>
          </a:xfrm>
          <a:prstGeom prst="rect">
            <a:avLst/>
          </a:prstGeom>
        </p:spPr>
        <p:txBody>
          <a:bodyPr>
            <a:spAutoFit/>
          </a:bodyPr>
          <a:lstStyle/>
          <a:p>
            <a:pPr algn="ctr" eaLnBrk="0" hangingPunct="0">
              <a:lnSpc>
                <a:spcPct val="80000"/>
              </a:lnSpc>
              <a:defRPr/>
            </a:pPr>
            <a:r>
              <a:rPr lang="fr-FR" sz="3200" i="1" dirty="0">
                <a:solidFill>
                  <a:srgbClr val="00B0F0"/>
                </a:solidFill>
                <a:latin typeface="+mj-lt"/>
                <a:ea typeface="+mj-ea"/>
                <a:cs typeface="+mj-cs"/>
              </a:rPr>
              <a:t>OSFAC’S PERSPECTIVES</a:t>
            </a:r>
            <a:endParaRPr lang="fr-FR" sz="3600" i="1" dirty="0">
              <a:solidFill>
                <a:srgbClr val="00B0F0"/>
              </a:solidFill>
              <a:latin typeface="+mj-lt"/>
              <a:ea typeface="+mj-ea"/>
              <a:cs typeface="+mj-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2782948-4DBE-204D-AB9E-B65E067054AE}" type="slidenum">
              <a:rPr lang="en-US" smtClean="0"/>
              <a:pPr/>
              <a:t>69</a:t>
            </a:fld>
            <a:endParaRPr lang="en-US"/>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92"/>
            <a:ext cx="5123437" cy="687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a:extLst>
              <a:ext uri="{FF2B5EF4-FFF2-40B4-BE49-F238E27FC236}">
                <a16:creationId xmlns:a16="http://schemas.microsoft.com/office/drawing/2014/main" id="{72257393-4A3D-4A13-B844-92928756EEBF}"/>
              </a:ext>
            </a:extLst>
          </p:cNvPr>
          <p:cNvSpPr txBox="1">
            <a:spLocks/>
          </p:cNvSpPr>
          <p:nvPr/>
        </p:nvSpPr>
        <p:spPr bwMode="auto">
          <a:xfrm>
            <a:off x="3949212" y="6019800"/>
            <a:ext cx="2438400" cy="762000"/>
          </a:xfrm>
          <a:prstGeom prst="rect">
            <a:avLst/>
          </a:prstGeom>
          <a:noFill/>
          <a:ln w="9525">
            <a:noFill/>
            <a:miter lim="800000"/>
            <a:headEnd/>
            <a:tailEnd/>
          </a:ln>
        </p:spPr>
        <p:txBody>
          <a:bodyPr anchor="ctr"/>
          <a:lstStyle/>
          <a:p>
            <a:pPr algn="ctr" eaLnBrk="0" hangingPunct="0"/>
            <a:r>
              <a:rPr lang="en-US" b="1" dirty="0">
                <a:solidFill>
                  <a:srgbClr val="00B050"/>
                </a:solidFill>
                <a:latin typeface="Arial Black" pitchFamily="34" charset="0"/>
                <a:ea typeface="MS PGothic" pitchFamily="34" charset="-128"/>
                <a:cs typeface="Arial" charset="0"/>
              </a:rPr>
              <a:t>In 2015, OSFAC received Pioneers Prize from USAID</a:t>
            </a:r>
            <a:endParaRPr lang="fr-FR" b="1" dirty="0">
              <a:solidFill>
                <a:srgbClr val="00B050"/>
              </a:solidFill>
              <a:latin typeface="Arial Black" pitchFamily="34" charset="0"/>
              <a:ea typeface="MS PGothic" pitchFamily="34" charset="-128"/>
              <a:cs typeface="Arial" charset="0"/>
            </a:endParaRPr>
          </a:p>
        </p:txBody>
      </p:sp>
    </p:spTree>
    <p:extLst>
      <p:ext uri="{BB962C8B-B14F-4D97-AF65-F5344CB8AC3E}">
        <p14:creationId xmlns:p14="http://schemas.microsoft.com/office/powerpoint/2010/main" val="9373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2227263" y="0"/>
            <a:ext cx="4554537" cy="6858000"/>
          </a:xfrm>
          <a:prstGeom prst="rect">
            <a:avLst/>
          </a:prstGeom>
          <a:noFill/>
          <a:ln w="9525">
            <a:noFill/>
            <a:miter lim="800000"/>
            <a:headEnd/>
            <a:tailEnd/>
          </a:ln>
        </p:spPr>
      </p:pic>
      <p:sp>
        <p:nvSpPr>
          <p:cNvPr id="4" name="Titre 1"/>
          <p:cNvSpPr txBox="1">
            <a:spLocks/>
          </p:cNvSpPr>
          <p:nvPr/>
        </p:nvSpPr>
        <p:spPr>
          <a:xfrm>
            <a:off x="152400" y="304800"/>
            <a:ext cx="1752600" cy="990600"/>
          </a:xfrm>
          <a:prstGeom prst="rect">
            <a:avLst/>
          </a:prstGeom>
        </p:spPr>
        <p:txBody>
          <a:bodyPr/>
          <a:lstStyle/>
          <a:p>
            <a:pPr eaLnBrk="0" hangingPunct="0">
              <a:lnSpc>
                <a:spcPct val="90000"/>
              </a:lnSpc>
              <a:defRPr/>
            </a:pPr>
            <a:r>
              <a:rPr lang="fr-FR" sz="3200" dirty="0">
                <a:solidFill>
                  <a:srgbClr val="00B0F0"/>
                </a:solidFill>
                <a:latin typeface="+mj-lt"/>
                <a:ea typeface="+mj-ea"/>
                <a:cs typeface="+mj-cs"/>
              </a:rPr>
              <a:t>OSFAC </a:t>
            </a:r>
          </a:p>
          <a:p>
            <a:pPr eaLnBrk="0" hangingPunct="0">
              <a:lnSpc>
                <a:spcPct val="90000"/>
              </a:lnSpc>
              <a:defRPr/>
            </a:pPr>
            <a:r>
              <a:rPr lang="fr-FR" sz="3200" dirty="0" err="1">
                <a:solidFill>
                  <a:srgbClr val="00B0F0"/>
                </a:solidFill>
                <a:latin typeface="+mj-lt"/>
                <a:ea typeface="+mj-ea"/>
                <a:cs typeface="+mj-cs"/>
              </a:rPr>
              <a:t>Partners</a:t>
            </a:r>
            <a:endParaRPr lang="fr-FR" sz="3200" dirty="0">
              <a:solidFill>
                <a:srgbClr val="00B0F0"/>
              </a:solidFill>
              <a:latin typeface="+mj-lt"/>
              <a:ea typeface="+mj-ea"/>
              <a:cs typeface="+mj-cs"/>
            </a:endParaRPr>
          </a:p>
        </p:txBody>
      </p:sp>
    </p:spTree>
    <p:extLst>
      <p:ext uri="{BB962C8B-B14F-4D97-AF65-F5344CB8AC3E}">
        <p14:creationId xmlns:p14="http://schemas.microsoft.com/office/powerpoint/2010/main" val="13947432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3"/>
          <p:cNvPicPr>
            <a:picLocks noChangeAspect="1"/>
          </p:cNvPicPr>
          <p:nvPr/>
        </p:nvPicPr>
        <p:blipFill>
          <a:blip r:embed="rId2" cstate="print"/>
          <a:srcRect/>
          <a:stretch>
            <a:fillRect/>
          </a:stretch>
        </p:blipFill>
        <p:spPr bwMode="auto">
          <a:xfrm>
            <a:off x="1001713" y="762000"/>
            <a:ext cx="7140575" cy="6096000"/>
          </a:xfrm>
          <a:prstGeom prst="rect">
            <a:avLst/>
          </a:prstGeom>
          <a:noFill/>
          <a:ln w="9525">
            <a:noFill/>
            <a:miter lim="800000"/>
            <a:headEnd/>
            <a:tailEnd/>
          </a:ln>
        </p:spPr>
      </p:pic>
      <p:sp>
        <p:nvSpPr>
          <p:cNvPr id="5" name="TextBox 14"/>
          <p:cNvSpPr txBox="1"/>
          <p:nvPr/>
        </p:nvSpPr>
        <p:spPr>
          <a:xfrm>
            <a:off x="0" y="112713"/>
            <a:ext cx="9144000" cy="1016000"/>
          </a:xfrm>
          <a:prstGeom prst="rect">
            <a:avLst/>
          </a:prstGeom>
          <a:noFill/>
        </p:spPr>
        <p:txBody>
          <a:bodyPr>
            <a:spAutoFit/>
          </a:bodyPr>
          <a:lstStyle/>
          <a:p>
            <a:pPr algn="ctr" eaLnBrk="0" fontAlgn="auto" hangingPunct="0">
              <a:spcBef>
                <a:spcPts val="0"/>
              </a:spcBef>
              <a:spcAft>
                <a:spcPts val="0"/>
              </a:spcAft>
              <a:defRPr/>
            </a:pPr>
            <a:r>
              <a:rPr lang="en-US" sz="3200" b="1" dirty="0">
                <a:solidFill>
                  <a:srgbClr val="00B0F0"/>
                </a:solidFill>
                <a:effectLst>
                  <a:outerShdw blurRad="38100" dist="38100" dir="2700000" algn="tl">
                    <a:srgbClr val="000000">
                      <a:alpha val="43137"/>
                    </a:srgbClr>
                  </a:outerShdw>
                </a:effectLst>
                <a:latin typeface="Tahoma" pitchFamily="34" charset="0"/>
                <a:cs typeface="Tahoma" pitchFamily="34" charset="0"/>
              </a:rPr>
              <a:t>Thank you, visit us at    </a:t>
            </a:r>
            <a:r>
              <a:rPr lang="en-US" sz="2800" b="1" dirty="0">
                <a:solidFill>
                  <a:srgbClr val="002060"/>
                </a:solidFill>
                <a:effectLst>
                  <a:outerShdw blurRad="38100" dist="38100" dir="2700000" algn="tl">
                    <a:srgbClr val="000000">
                      <a:alpha val="43137"/>
                    </a:srgbClr>
                  </a:outerShdw>
                </a:effectLst>
                <a:latin typeface="Tahoma" pitchFamily="34" charset="0"/>
                <a:cs typeface="Tahoma" pitchFamily="34" charset="0"/>
              </a:rPr>
              <a:t>htt://www.osfac.net</a:t>
            </a:r>
          </a:p>
          <a:p>
            <a:pPr algn="ctr" eaLnBrk="0" fontAlgn="auto" hangingPunct="0">
              <a:spcBef>
                <a:spcPts val="0"/>
              </a:spcBef>
              <a:spcAft>
                <a:spcPts val="0"/>
              </a:spcAft>
              <a:defRPr/>
            </a:pPr>
            <a:endParaRPr lang="en-US" sz="2800" dirty="0">
              <a:solidFill>
                <a:prstClr val="white"/>
              </a:solidFill>
              <a:effectLst>
                <a:outerShdw blurRad="38100" dist="38100" dir="2700000" algn="tl">
                  <a:srgbClr val="000000">
                    <a:alpha val="43137"/>
                  </a:srgbClr>
                </a:outerShdw>
              </a:effectLst>
              <a:latin typeface="Tahoma" pitchFamily="34" charset="0"/>
              <a:cs typeface="Tahoma" pitchFamily="34" charset="0"/>
            </a:endParaRPr>
          </a:p>
        </p:txBody>
      </p:sp>
      <p:pic>
        <p:nvPicPr>
          <p:cNvPr id="155652" name="Picture 3" descr="C:\Users\MOABI\Documents\OSFAC_2014\Others\Logo\osfac_2.jpg"/>
          <p:cNvPicPr>
            <a:picLocks noChangeAspect="1" noChangeArrowheads="1"/>
          </p:cNvPicPr>
          <p:nvPr/>
        </p:nvPicPr>
        <p:blipFill>
          <a:blip r:embed="rId3" cstate="print"/>
          <a:srcRect/>
          <a:stretch>
            <a:fillRect/>
          </a:stretch>
        </p:blipFill>
        <p:spPr bwMode="auto">
          <a:xfrm>
            <a:off x="8310563" y="5784850"/>
            <a:ext cx="828675" cy="10731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762000" y="2667000"/>
            <a:ext cx="7239000" cy="1143000"/>
          </a:xfrm>
        </p:spPr>
        <p:txBody>
          <a:bodyPr rtlCol="0">
            <a:normAutofit/>
          </a:bodyPr>
          <a:lstStyle/>
          <a:p>
            <a:pPr eaLnBrk="1" fontAlgn="auto" hangingPunct="1">
              <a:spcAft>
                <a:spcPts val="0"/>
              </a:spcAft>
              <a:defRPr/>
            </a:pPr>
            <a:r>
              <a:rPr lang="en-US" sz="3100" b="1" dirty="0">
                <a:solidFill>
                  <a:schemeClr val="accent5">
                    <a:lumMod val="75000"/>
                  </a:schemeClr>
                </a:solidFill>
                <a:effectLst>
                  <a:outerShdw blurRad="38100" dist="38100" dir="2700000" algn="tl">
                    <a:srgbClr val="000000">
                      <a:alpha val="43137"/>
                    </a:srgbClr>
                  </a:outerShdw>
                </a:effectLst>
                <a:latin typeface="Arial" charset="0"/>
                <a:ea typeface="+mn-ea"/>
                <a:cs typeface="+mn-cs"/>
              </a:rPr>
              <a:t>Research projects accomplishments:</a:t>
            </a:r>
            <a:br>
              <a:rPr lang="en-US" sz="3100" b="1" dirty="0">
                <a:solidFill>
                  <a:schemeClr val="accent5">
                    <a:lumMod val="75000"/>
                  </a:schemeClr>
                </a:solidFill>
                <a:effectLst>
                  <a:outerShdw blurRad="38100" dist="38100" dir="2700000" algn="tl">
                    <a:srgbClr val="000000">
                      <a:alpha val="43137"/>
                    </a:srgbClr>
                  </a:outerShdw>
                </a:effectLst>
                <a:latin typeface="Arial" charset="0"/>
                <a:ea typeface="+mn-ea"/>
                <a:cs typeface="+mn-cs"/>
              </a:rPr>
            </a:br>
            <a:r>
              <a:rPr lang="en-US" sz="3100" b="1" dirty="0" err="1">
                <a:solidFill>
                  <a:schemeClr val="accent5">
                    <a:lumMod val="75000"/>
                  </a:schemeClr>
                </a:solidFill>
                <a:effectLst>
                  <a:outerShdw blurRad="38100" dist="38100" dir="2700000" algn="tl">
                    <a:srgbClr val="000000">
                      <a:alpha val="43137"/>
                    </a:srgbClr>
                  </a:outerShdw>
                </a:effectLst>
                <a:latin typeface="Arial" charset="0"/>
                <a:ea typeface="+mn-ea"/>
                <a:cs typeface="+mn-cs"/>
              </a:rPr>
              <a:t>Reseults</a:t>
            </a:r>
            <a:r>
              <a:rPr lang="en-US" sz="3100" b="1" dirty="0">
                <a:solidFill>
                  <a:schemeClr val="accent5">
                    <a:lumMod val="75000"/>
                  </a:schemeClr>
                </a:solidFill>
                <a:effectLst>
                  <a:outerShdw blurRad="38100" dist="38100" dir="2700000" algn="tl">
                    <a:srgbClr val="000000">
                      <a:alpha val="43137"/>
                    </a:srgbClr>
                  </a:outerShdw>
                </a:effectLst>
                <a:latin typeface="Arial" charset="0"/>
                <a:ea typeface="+mn-ea"/>
                <a:cs typeface="+mn-cs"/>
              </a:rPr>
              <a:t>, publications, </a:t>
            </a:r>
            <a:r>
              <a:rPr lang="en-US" sz="3100" b="1" dirty="0" err="1">
                <a:solidFill>
                  <a:schemeClr val="accent5">
                    <a:lumMod val="75000"/>
                  </a:schemeClr>
                </a:solidFill>
                <a:effectLst>
                  <a:outerShdw blurRad="38100" dist="38100" dir="2700000" algn="tl">
                    <a:srgbClr val="000000">
                      <a:alpha val="43137"/>
                    </a:srgbClr>
                  </a:outerShdw>
                </a:effectLst>
                <a:latin typeface="Arial" charset="0"/>
                <a:ea typeface="+mn-ea"/>
                <a:cs typeface="+mn-cs"/>
              </a:rPr>
              <a:t>etc</a:t>
            </a:r>
            <a:endParaRPr lang="fr-FR" sz="3100" b="1" dirty="0">
              <a:solidFill>
                <a:schemeClr val="accent5">
                  <a:lumMod val="75000"/>
                </a:schemeClr>
              </a:solidFill>
              <a:effectLst>
                <a:outerShdw blurRad="38100" dist="38100" dir="2700000" algn="tl">
                  <a:srgbClr val="000000">
                    <a:alpha val="43137"/>
                  </a:srgbClr>
                </a:outerShdw>
              </a:effectLst>
              <a:latin typeface="Arial" charset="0"/>
              <a:ea typeface="+mn-ea"/>
              <a:cs typeface="+mn-cs"/>
            </a:endParaRPr>
          </a:p>
        </p:txBody>
      </p:sp>
      <p:pic>
        <p:nvPicPr>
          <p:cNvPr id="22532" name="Picture 3" descr="C:\Users\MOABI\Documents\OSFAC_2014\Others\Logo\osfac_2.jpg"/>
          <p:cNvPicPr>
            <a:picLocks noChangeAspect="1" noChangeArrowheads="1"/>
          </p:cNvPicPr>
          <p:nvPr/>
        </p:nvPicPr>
        <p:blipFill>
          <a:blip r:embed="rId2" cstate="print"/>
          <a:srcRect/>
          <a:stretch>
            <a:fillRect/>
          </a:stretch>
        </p:blipFill>
        <p:spPr bwMode="auto">
          <a:xfrm>
            <a:off x="8310563" y="5784850"/>
            <a:ext cx="828675" cy="1073150"/>
          </a:xfrm>
          <a:prstGeom prst="rect">
            <a:avLst/>
          </a:prstGeom>
          <a:noFill/>
          <a:ln w="9525">
            <a:noFill/>
            <a:miter lim="800000"/>
            <a:headEnd/>
            <a:tailEnd/>
          </a:ln>
        </p:spPr>
      </p:pic>
    </p:spTree>
    <p:extLst>
      <p:ext uri="{BB962C8B-B14F-4D97-AF65-F5344CB8AC3E}">
        <p14:creationId xmlns:p14="http://schemas.microsoft.com/office/powerpoint/2010/main" val="356697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2438400" y="2667000"/>
            <a:ext cx="7239000" cy="1143000"/>
          </a:xfrm>
        </p:spPr>
        <p:txBody>
          <a:bodyPr rtlCol="0">
            <a:normAutofit/>
          </a:bodyPr>
          <a:lstStyle/>
          <a:p>
            <a:pPr eaLnBrk="1" fontAlgn="auto" hangingPunct="1">
              <a:spcAft>
                <a:spcPts val="0"/>
              </a:spcAft>
              <a:defRPr/>
            </a:pPr>
            <a:r>
              <a:rPr lang="en-US" sz="3100" b="1" dirty="0">
                <a:solidFill>
                  <a:schemeClr val="accent5">
                    <a:lumMod val="75000"/>
                  </a:schemeClr>
                </a:solidFill>
                <a:effectLst>
                  <a:outerShdw blurRad="38100" dist="38100" dir="2700000" algn="tl">
                    <a:srgbClr val="000000">
                      <a:alpha val="43137"/>
                    </a:srgbClr>
                  </a:outerShdw>
                </a:effectLst>
                <a:latin typeface="Arial" charset="0"/>
                <a:ea typeface="+mn-ea"/>
                <a:cs typeface="+mn-cs"/>
              </a:rPr>
              <a:t>Data sharing: Satellite Data and derived products dissemination</a:t>
            </a:r>
            <a:endParaRPr lang="fr-FR" sz="3100" b="1" dirty="0">
              <a:solidFill>
                <a:schemeClr val="accent5">
                  <a:lumMod val="75000"/>
                </a:schemeClr>
              </a:solidFill>
              <a:effectLst>
                <a:outerShdw blurRad="38100" dist="38100" dir="2700000" algn="tl">
                  <a:srgbClr val="000000">
                    <a:alpha val="43137"/>
                  </a:srgbClr>
                </a:outerShdw>
              </a:effectLst>
              <a:latin typeface="Arial" charset="0"/>
              <a:ea typeface="+mn-ea"/>
              <a:cs typeface="+mn-cs"/>
            </a:endParaRPr>
          </a:p>
        </p:txBody>
      </p:sp>
      <p:sp>
        <p:nvSpPr>
          <p:cNvPr id="22531" name="Titre 1"/>
          <p:cNvSpPr txBox="1">
            <a:spLocks/>
          </p:cNvSpPr>
          <p:nvPr/>
        </p:nvSpPr>
        <p:spPr bwMode="auto">
          <a:xfrm>
            <a:off x="0" y="2819400"/>
            <a:ext cx="2590800" cy="762000"/>
          </a:xfrm>
          <a:prstGeom prst="rect">
            <a:avLst/>
          </a:prstGeom>
          <a:noFill/>
          <a:ln w="9525">
            <a:noFill/>
            <a:miter lim="800000"/>
            <a:headEnd/>
            <a:tailEnd/>
          </a:ln>
        </p:spPr>
        <p:txBody>
          <a:bodyPr anchor="ctr"/>
          <a:lstStyle/>
          <a:p>
            <a:pPr algn="ctr" eaLnBrk="0" hangingPunct="0"/>
            <a:r>
              <a:rPr lang="en-US" sz="3200" b="1">
                <a:solidFill>
                  <a:srgbClr val="00B050"/>
                </a:solidFill>
                <a:latin typeface="Arial Black" pitchFamily="34" charset="0"/>
                <a:ea typeface="MS PGothic" pitchFamily="34" charset="-128"/>
                <a:cs typeface="Arial" charset="0"/>
              </a:rPr>
              <a:t>Task 1 :</a:t>
            </a:r>
            <a:endParaRPr lang="fr-FR" sz="3200" b="1">
              <a:solidFill>
                <a:srgbClr val="00B050"/>
              </a:solidFill>
              <a:latin typeface="Arial Black" pitchFamily="34" charset="0"/>
              <a:ea typeface="MS PGothic" pitchFamily="34" charset="-128"/>
              <a:cs typeface="Arial" charset="0"/>
            </a:endParaRPr>
          </a:p>
        </p:txBody>
      </p:sp>
      <p:pic>
        <p:nvPicPr>
          <p:cNvPr id="22532" name="Picture 3" descr="C:\Users\MOABI\Documents\OSFAC_2014\Others\Logo\osfac_2.jpg"/>
          <p:cNvPicPr>
            <a:picLocks noChangeAspect="1" noChangeArrowheads="1"/>
          </p:cNvPicPr>
          <p:nvPr/>
        </p:nvPicPr>
        <p:blipFill>
          <a:blip r:embed="rId2" cstate="print"/>
          <a:srcRect/>
          <a:stretch>
            <a:fillRect/>
          </a:stretch>
        </p:blipFill>
        <p:spPr bwMode="auto">
          <a:xfrm>
            <a:off x="8310563" y="5784850"/>
            <a:ext cx="828675" cy="107315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12343</TotalTime>
  <Words>1908</Words>
  <Application>Microsoft Office PowerPoint</Application>
  <PresentationFormat>Affichage à l'écran (4:3)</PresentationFormat>
  <Paragraphs>301</Paragraphs>
  <Slides>70</Slides>
  <Notes>5</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70</vt:i4>
      </vt:variant>
    </vt:vector>
  </HeadingPairs>
  <TitlesOfParts>
    <vt:vector size="82" baseType="lpstr">
      <vt:lpstr>MS PGothic</vt:lpstr>
      <vt:lpstr>Arial</vt:lpstr>
      <vt:lpstr>Arial Black</vt:lpstr>
      <vt:lpstr>Book Antiqua</vt:lpstr>
      <vt:lpstr>Calibri</vt:lpstr>
      <vt:lpstr>Calibri Light</vt:lpstr>
      <vt:lpstr>Tahoma</vt:lpstr>
      <vt:lpstr>Times New Roman</vt:lpstr>
      <vt:lpstr>Wingdings</vt:lpstr>
      <vt:lpstr>Wingdings 2</vt:lpstr>
      <vt:lpstr>Office Theme</vt:lpstr>
      <vt:lpstr>4_Office Theme</vt:lpstr>
      <vt:lpstr>Présentation PowerPoint</vt:lpstr>
      <vt:lpstr>Présentation PowerPoint</vt:lpstr>
      <vt:lpstr>Présentation PowerPoint</vt:lpstr>
      <vt:lpstr>Présentation PowerPoint</vt:lpstr>
      <vt:lpstr>Critical issues in the region</vt:lpstr>
      <vt:lpstr>Présentation PowerPoint</vt:lpstr>
      <vt:lpstr>Présentation PowerPoint</vt:lpstr>
      <vt:lpstr>Research projects accomplishments: Reseults, publications, etc</vt:lpstr>
      <vt:lpstr>Data sharing: Satellite Data and derived products dissemination</vt:lpstr>
      <vt:lpstr>OSFAC Data Management Tool “OSFAC-DMT”</vt:lpstr>
      <vt:lpstr>Satellite data Access For Free </vt:lpstr>
      <vt:lpstr>Satellite images distributed by country</vt:lpstr>
      <vt:lpstr>OSFAC-DMT : Users</vt:lpstr>
      <vt:lpstr>Capacity building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Regional monitoring of forest cover, forest change and carbon stocks using satellite data</vt:lpstr>
      <vt:lpstr>Présentation PowerPoint</vt:lpstr>
      <vt:lpstr>Présentation PowerPoint</vt:lpstr>
      <vt:lpstr>Présentation PowerPoint</vt:lpstr>
      <vt:lpstr>NB: Results being validated</vt:lpstr>
      <vt:lpstr>Alerts  Forest Loss inside CARPE Landscapes</vt:lpstr>
      <vt:lpstr>Alerts  Forest Loss inside CARPE Landscapes</vt:lpstr>
      <vt:lpstr>Présentation PowerPoint</vt:lpstr>
      <vt:lpstr>Présentation PowerPoint</vt:lpstr>
      <vt:lpstr>Active Fire analysis in CARPE Landscapes</vt:lpstr>
      <vt:lpstr>Présentation PowerPoint</vt:lpstr>
      <vt:lpstr>Présentation PowerPoint</vt:lpstr>
      <vt:lpstr>Présentation PowerPoint</vt:lpstr>
      <vt:lpstr>Présentation PowerPoint</vt:lpstr>
      <vt:lpstr>Présentation PowerPoint</vt:lpstr>
      <vt:lpstr>Présentation PowerPoint</vt:lpstr>
      <vt:lpstr>Land cover and Land use mapping</vt:lpstr>
      <vt:lpstr>Présentation PowerPoint</vt:lpstr>
      <vt:lpstr>Présentation PowerPoint</vt:lpstr>
      <vt:lpstr>Climate Change and REDD+</vt:lpstr>
      <vt:lpstr>Carbon Map and Model Project</vt:lpstr>
      <vt:lpstr>Présentation PowerPoint</vt:lpstr>
      <vt:lpstr>Biomass mapping Mai Ndombe Province (DRC)</vt:lpstr>
      <vt:lpstr>Carbon mapping in Mai Ndombe Province (DRC)</vt:lpstr>
      <vt:lpstr>Emission mapping in Mai Ndombe Province (DRC)</vt:lpstr>
      <vt:lpstr>Présentation PowerPoint</vt:lpstr>
      <vt:lpstr>Using Spatial analyses to analyse the multiple benefits of REDD+</vt:lpstr>
      <vt:lpstr>Présentation PowerPoint</vt:lpstr>
      <vt:lpstr>Présentation PowerPoint</vt:lpstr>
      <vt:lpstr> Carbon &amp; Deforestation</vt:lpstr>
      <vt:lpstr>Improving Forest Governance by the establishment of an independent monitoring in DRC (MOABI Project)</vt:lpstr>
      <vt:lpstr>Présentation PowerPoint</vt:lpstr>
      <vt:lpstr>Présentation PowerPoint</vt:lpstr>
      <vt:lpstr>Landscape forest Restoration (RPF) in DRC: Context</vt:lpstr>
      <vt:lpstr>Présentation PowerPoint</vt:lpstr>
      <vt:lpstr>Présentation PowerPoint</vt:lpstr>
      <vt:lpstr>Présentation PowerPoint</vt:lpstr>
      <vt:lpstr>Presentation of OSFAC results to country Officials</vt:lpstr>
      <vt:lpstr>OSFAC Results presentation to officials</vt:lpstr>
      <vt:lpstr>Présentation PowerPoint</vt:lpstr>
      <vt:lpstr>OSFAC stand during Kinshasa «Green Fair»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Altstatt</dc:creator>
  <cp:lastModifiedBy>Landing Mane</cp:lastModifiedBy>
  <cp:revision>431</cp:revision>
  <dcterms:created xsi:type="dcterms:W3CDTF">2013-08-22T18:07:47Z</dcterms:created>
  <dcterms:modified xsi:type="dcterms:W3CDTF">2017-09-13T03:34:47Z</dcterms:modified>
</cp:coreProperties>
</file>