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26" r:id="rId2"/>
    <p:sldId id="299" r:id="rId3"/>
    <p:sldId id="401" r:id="rId4"/>
    <p:sldId id="411" r:id="rId5"/>
    <p:sldId id="416" r:id="rId6"/>
    <p:sldId id="386" r:id="rId7"/>
    <p:sldId id="404" r:id="rId8"/>
    <p:sldId id="380" r:id="rId9"/>
    <p:sldId id="413" r:id="rId10"/>
    <p:sldId id="384" r:id="rId11"/>
    <p:sldId id="383" r:id="rId12"/>
    <p:sldId id="367" r:id="rId13"/>
    <p:sldId id="366" r:id="rId14"/>
    <p:sldId id="414" r:id="rId15"/>
    <p:sldId id="415" r:id="rId16"/>
    <p:sldId id="396" r:id="rId17"/>
    <p:sldId id="397" r:id="rId18"/>
    <p:sldId id="379" r:id="rId19"/>
    <p:sldId id="406" r:id="rId20"/>
    <p:sldId id="410" r:id="rId21"/>
    <p:sldId id="372" r:id="rId22"/>
    <p:sldId id="408" r:id="rId23"/>
    <p:sldId id="258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BD3"/>
    <a:srgbClr val="5799D5"/>
    <a:srgbClr val="C6E555"/>
    <a:srgbClr val="FFFFBD"/>
    <a:srgbClr val="ACD220"/>
    <a:srgbClr val="70A8DA"/>
    <a:srgbClr val="BABABA"/>
    <a:srgbClr val="CDCDCD"/>
    <a:srgbClr val="66A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9041" autoAdjust="0"/>
  </p:normalViewPr>
  <p:slideViewPr>
    <p:cSldViewPr snapToGrid="0">
      <p:cViewPr>
        <p:scale>
          <a:sx n="98" d="100"/>
          <a:sy n="98" d="100"/>
        </p:scale>
        <p:origin x="-3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E0F203-0E01-4090-9E48-337B78F4130E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25F84B0-4651-4289-A8A2-A2C5BCD9A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041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508" indent="-28470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070" indent="-22809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869" indent="-22809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050" indent="-22809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936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7823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53710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19597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C86F539-6BAF-4BC1-9FC4-E4244BE8DF44}" type="slidenum">
              <a:rPr lang="en-US" altLang="en-US">
                <a:solidFill>
                  <a:srgbClr val="000000"/>
                </a:solidFill>
                <a:cs typeface="Arial" pitchFamily="34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0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79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creation and development of NSDI in Georgia, a Governmental Commission (GC) has been created on the basis of the Resolution No. 262 of the Government of Georgia, dated October 9, 2013.  </a:t>
            </a:r>
          </a:p>
          <a:p>
            <a:endParaRPr lang="en-US" dirty="0"/>
          </a:p>
          <a:p>
            <a:r>
              <a:rPr lang="en-US" b="1" i="1" dirty="0"/>
              <a:t>Coordination Authority </a:t>
            </a:r>
            <a:r>
              <a:rPr lang="ka-GE" b="1" i="1" dirty="0"/>
              <a:t>– </a:t>
            </a:r>
            <a:r>
              <a:rPr lang="en-US" b="1" i="1" dirty="0"/>
              <a:t>National Agency of Public Registry (NAPR) </a:t>
            </a:r>
            <a:endParaRPr lang="en-US" b="1" dirty="0"/>
          </a:p>
          <a:p>
            <a:r>
              <a:rPr lang="ka-GE" dirty="0"/>
              <a:t>NAPR is assigned to coordinate activities related to creation, maintenance and development of NSDI (Governmental Resolution No. 262, Article 4).</a:t>
            </a:r>
            <a:r>
              <a:rPr lang="en-US" dirty="0"/>
              <a:t> </a:t>
            </a:r>
            <a:endParaRPr lang="en-US" b="1" dirty="0"/>
          </a:p>
          <a:p>
            <a:r>
              <a:rPr lang="ka-GE" b="1" i="1" dirty="0"/>
              <a:t> </a:t>
            </a:r>
            <a:endParaRPr lang="en-US" b="1" i="1" dirty="0"/>
          </a:p>
          <a:p>
            <a:r>
              <a:rPr lang="en-US" dirty="0" smtClean="0"/>
              <a:t>Thematic groups:</a:t>
            </a:r>
            <a:r>
              <a:rPr lang="en-US" baseline="0" dirty="0" smtClean="0"/>
              <a:t> </a:t>
            </a:r>
            <a:r>
              <a:rPr lang="ka-GE" dirty="0"/>
              <a:t>thematic working groups with participation of relevant ministries, state authorities, organization and independent experts </a:t>
            </a:r>
            <a:endParaRPr lang="en-US" dirty="0"/>
          </a:p>
          <a:p>
            <a:endParaRPr lang="en-US" dirty="0"/>
          </a:p>
          <a:p>
            <a:pPr defTabSz="931774">
              <a:defRPr/>
            </a:pPr>
            <a:r>
              <a:rPr lang="en-GB" dirty="0"/>
              <a:t>The created NSDI will provide state authorities and municipalities with standardized, systemized, reliable, accurate and updated spatial data, which will increase the quality of decision-making. For efficient use of the resources, the NSDI will also be available for private sector and general public.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F84B0-4651-4289-A8A2-A2C5BCD9A9D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51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007" indent="-29603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5747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0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5315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1201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7088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2975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8862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C35914-13B0-42DA-9DFE-16C5E7CB58FF}" type="slidenum">
              <a:rPr lang="en-US" altLang="en-US" smtClean="0"/>
              <a:pPr/>
              <a:t>14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6305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A</a:t>
            </a:r>
            <a:r>
              <a:rPr lang="en-US" altLang="en-US" baseline="0" dirty="0" smtClean="0"/>
              <a:t> long term vision - </a:t>
            </a:r>
            <a:r>
              <a:rPr lang="en-US" sz="1200" b="0" dirty="0" smtClean="0">
                <a:solidFill>
                  <a:schemeClr val="bg2">
                    <a:lumMod val="50000"/>
                  </a:schemeClr>
                </a:solidFill>
                <a:latin typeface="Sylfaen" pitchFamily="18" charset="0"/>
                <a:cs typeface="Arial" pitchFamily="34" charset="0"/>
              </a:rPr>
              <a:t>As easy as possible for as many as possible to  find, understand and use  spatial data</a:t>
            </a:r>
            <a:endParaRPr lang="ka-GE" sz="1200" b="0" dirty="0" smtClean="0">
              <a:solidFill>
                <a:schemeClr val="bg2">
                  <a:lumMod val="50000"/>
                </a:schemeClr>
              </a:solidFill>
              <a:latin typeface="Sylfaen" pitchFamily="18" charset="0"/>
              <a:cs typeface="Arial" pitchFamily="34" charset="0"/>
            </a:endParaRPr>
          </a:p>
          <a:p>
            <a:endParaRPr lang="en-US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007" indent="-29603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5747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0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5315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1201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7088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2975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8862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C35914-13B0-42DA-9DFE-16C5E7CB58FF}" type="slidenum">
              <a:rPr lang="en-US" altLang="en-US" smtClean="0"/>
              <a:pPr/>
              <a:t>15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6305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F84B0-4651-4289-A8A2-A2C5BCD9A9D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512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F84B0-4651-4289-A8A2-A2C5BCD9A9D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512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79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Alernative</a:t>
            </a:r>
            <a:r>
              <a:rPr lang="en-US" dirty="0" smtClean="0"/>
              <a:t> address: maps.reestri.gov.ge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Other Interactive Maps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a-GE" altLang="en-US" smtClean="0"/>
              <a:t>The main functions of the National Agency of Public Registry are: registration of rights to immovable property, entrepreneurial and non-entrepreneurial (non-commercial) legal entitie</a:t>
            </a:r>
            <a:r>
              <a:rPr lang="en-US" altLang="en-US" smtClean="0"/>
              <a:t>s, </a:t>
            </a:r>
            <a:r>
              <a:rPr lang="ka-GE" altLang="en-US" smtClean="0"/>
              <a:t>addresses</a:t>
            </a:r>
            <a:r>
              <a:rPr lang="en-US" altLang="en-US" smtClean="0"/>
              <a:t>, </a:t>
            </a:r>
            <a:r>
              <a:rPr lang="ka-GE" altLang="en-US" smtClean="0"/>
              <a:t>public-law restrictions, tax lien/mortgage, political unions of citizens, municipalities, as well as development of National Spatial Data Infrastructure, geodesy, mapping and cadastre</a:t>
            </a:r>
            <a:r>
              <a:rPr lang="en-US" altLang="en-US" smtClean="0"/>
              <a:t>.</a:t>
            </a:r>
          </a:p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007" indent="-29603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5747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0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5315" indent="-236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1201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7088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2975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8862" indent="-2361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F32A342-7735-4A96-B31B-B7D47D95ECC9}" type="slidenum">
              <a:rPr lang="en-US" altLang="en-US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75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result-driven  pilot in one limited</a:t>
            </a:r>
            <a:r>
              <a:rPr lang="en-US" baseline="0" dirty="0" smtClean="0"/>
              <a:t> area with all main stakeholders involved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0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79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F84B0-4651-4289-A8A2-A2C5BCD9A9D8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028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F84B0-4651-4289-A8A2-A2C5BCD9A9D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507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449" indent="-28956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100" indent="-23132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987" indent="-23132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4873" indent="-23132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0760" indent="-231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6647" indent="-231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2534" indent="-231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58421" indent="-231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9FF0C9-D793-4391-9E8D-B89AF7A7BBA5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0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დასრულებულია აჭარა,</a:t>
            </a:r>
            <a:r>
              <a:rPr lang="ka-GE" baseline="0" dirty="0" smtClean="0"/>
              <a:t> გურია, მცხეთა-მთიანეთი, შიდა ქართლი, ქვემო ქართლი, კახეთი, სამცხე-ჯავახეთი და თბილისი</a:t>
            </a:r>
          </a:p>
          <a:p>
            <a:r>
              <a:rPr lang="ka-GE" baseline="0" dirty="0" smtClean="0"/>
              <a:t>მიმდინარეობს </a:t>
            </a:r>
            <a:r>
              <a:rPr lang="ka-GE" baseline="0" dirty="0" err="1" smtClean="0"/>
              <a:t>დიგიტალიზაცია</a:t>
            </a:r>
            <a:r>
              <a:rPr lang="ka-GE" baseline="0" dirty="0" smtClean="0"/>
              <a:t> სამეგრელო-აფხაზეთში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0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6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დასრულებულია აჭარა,</a:t>
            </a:r>
            <a:r>
              <a:rPr lang="ka-GE" baseline="0" dirty="0" smtClean="0"/>
              <a:t> გურია, მცხეთა-მთიანეთი, შიდა ქართლი, ქვემო ქართლი, კახეთი, სამცხე-ჯავახეთი და თბილისი</a:t>
            </a:r>
          </a:p>
          <a:p>
            <a:r>
              <a:rPr lang="ka-GE" baseline="0" dirty="0" smtClean="0"/>
              <a:t>მიმდინარეობს დიგიტალიზაცია სამეგრელო-აფხაზეთში</a:t>
            </a:r>
            <a:endParaRPr lang="en-US" baseline="0" dirty="0" smtClean="0"/>
          </a:p>
          <a:p>
            <a:r>
              <a:rPr lang="ka-GE" smtClean="0"/>
              <a:t/>
            </a:r>
            <a:br>
              <a:rPr lang="ka-GE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44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81CE-FA86-481D-A0B2-274ADB8A6E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7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BE68-7D15-4B53-BE00-3A002DA473AB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5980-3FAB-48FA-B3F8-38DDC5F92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50FA-BC33-44AE-87CF-B9AE8619B994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CCF85-630D-45CE-9B46-0E66A952B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13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779CE-7EE3-4221-870A-BCBD94829B5E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10234-DECA-41CC-9BF2-397052E0F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19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100C-D749-4B4F-8043-43E8B6BAA198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6F7C-0B29-467F-BEE7-DEDC974316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56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6AB9-C635-4B73-8E33-812503B67D0F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C9E7-8E22-4EC9-91AA-738B91456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12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BE4D-31B1-4B94-AE6F-A1F7114151BA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4903C-E2C1-472E-85D8-25AF6DF48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82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C0974-3EBB-4643-AC6C-DEABF64EF0A8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2C772-B310-4FE5-8714-8423849882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4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23ED3-0710-4D77-9138-E072EA08EBFE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8069C-BEA0-47A2-BA5D-F7754A761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0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4F769-FB0C-49CC-B4AC-CCA591D7D366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40B2F-8DDE-486E-9B21-78FB8D159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0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85F2-ECF7-4942-97AA-24FF38426114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6FC0-1C69-4630-9911-2A64D7D50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86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660AB-338A-4CFD-9C82-4492C82FB9DB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1A91D-E380-465E-9F9B-6B24E85B8E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80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8D768B-4563-4FA3-B00E-7122C96B1F46}" type="datetimeFigureOut">
              <a:rPr lang="en-US"/>
              <a:pPr>
                <a:defRPr/>
              </a:pPr>
              <a:t>12.09.2017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34C991-B382-4692-B4A9-FBB8DB405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www.youtube.com/watch?v=sUXy1HoGfx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hyperlink" Target="https://www.google.ge/maps/@41.7073859,44.7749075,18z" TargetMode="Externa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9"/>
            <a:ext cx="5443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/>
          <p:nvPr/>
        </p:nvSpPr>
        <p:spPr>
          <a:xfrm>
            <a:off x="3815197" y="3028343"/>
            <a:ext cx="53462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 smtClean="0">
                <a:ln w="0"/>
                <a:solidFill>
                  <a:srgbClr val="1F75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ea typeface="Sylfaen" panose="010A0502050306030303" pitchFamily="18" charset="0"/>
                <a:cs typeface="BPG Arial" panose="020B0604020202020204" pitchFamily="34" charset="0"/>
              </a:rPr>
              <a:t>  SDI Development in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>
                <a:ln w="0"/>
                <a:solidFill>
                  <a:srgbClr val="1F75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ea typeface="Sylfaen" panose="010A0502050306030303" pitchFamily="18" charset="0"/>
                <a:cs typeface="BPG Arial" panose="020B0604020202020204" pitchFamily="34" charset="0"/>
              </a:rPr>
              <a:t> </a:t>
            </a:r>
            <a:r>
              <a:rPr lang="en-US" sz="3400" b="1" dirty="0" smtClean="0">
                <a:ln w="0"/>
                <a:solidFill>
                  <a:srgbClr val="1F75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ea typeface="Sylfaen" panose="010A0502050306030303" pitchFamily="18" charset="0"/>
                <a:cs typeface="BPG Arial" panose="020B0604020202020204" pitchFamily="34" charset="0"/>
              </a:rPr>
              <a:t> Georgia</a:t>
            </a:r>
            <a:endParaRPr lang="en-US" sz="3400" b="1" dirty="0">
              <a:ln w="0"/>
              <a:solidFill>
                <a:srgbClr val="1F75B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 Light"/>
              <a:ea typeface="Sylfaen" panose="010A0502050306030303" pitchFamily="18" charset="0"/>
              <a:cs typeface="BPG Arial" panose="020B0604020202020204" pitchFamily="34" charset="0"/>
            </a:endParaRPr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5073874" y="4271011"/>
            <a:ext cx="37004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2E75B6"/>
                </a:solidFill>
                <a:cs typeface="Arial" pitchFamily="34" charset="0"/>
              </a:rPr>
              <a:t>Mari Khardziani</a:t>
            </a:r>
            <a:endParaRPr lang="ru-RU" altLang="en-US" sz="1800" dirty="0">
              <a:solidFill>
                <a:srgbClr val="2E75B6"/>
              </a:solidFill>
              <a:cs typeface="Arial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2E75B6"/>
                </a:solidFill>
                <a:cs typeface="Arial" pitchFamily="34" charset="0"/>
              </a:rPr>
              <a:t>Head of International Relations Unit </a:t>
            </a:r>
            <a:endParaRPr lang="ru-RU" altLang="en-US" sz="1800" dirty="0">
              <a:solidFill>
                <a:srgbClr val="2E75B6"/>
              </a:solidFill>
              <a:cs typeface="Arial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2E75B6"/>
                </a:solidFill>
                <a:cs typeface="Arial" pitchFamily="34" charset="0"/>
              </a:rPr>
              <a:t>National Agency of Public Registry</a:t>
            </a:r>
            <a:endParaRPr lang="en-US" altLang="en-US" sz="1800" dirty="0">
              <a:solidFill>
                <a:srgbClr val="2E75B6"/>
              </a:solidFill>
              <a:cs typeface="Arial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6488336" y="5852326"/>
            <a:ext cx="2286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 smtClean="0">
                <a:solidFill>
                  <a:srgbClr val="2E75B6"/>
                </a:solidFill>
                <a:cs typeface="Arial" pitchFamily="34" charset="0"/>
              </a:rPr>
              <a:t>Tbilisi, Georgia</a:t>
            </a:r>
            <a:endParaRPr lang="en-US" altLang="en-US" sz="1500" dirty="0">
              <a:solidFill>
                <a:srgbClr val="2E75B6"/>
              </a:solidFill>
              <a:cs typeface="Arial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 smtClean="0">
                <a:solidFill>
                  <a:srgbClr val="2E75B6"/>
                </a:solidFill>
                <a:cs typeface="Arial" pitchFamily="34" charset="0"/>
              </a:rPr>
              <a:t>September 13, </a:t>
            </a:r>
            <a:r>
              <a:rPr lang="en-US" altLang="en-US" sz="1500" dirty="0">
                <a:solidFill>
                  <a:srgbClr val="2E75B6"/>
                </a:solidFill>
                <a:cs typeface="Arial" pitchFamily="34" charset="0"/>
              </a:rPr>
              <a:t>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750888"/>
            <a:ext cx="336708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675811" y="5403689"/>
            <a:ext cx="409852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GOFC-GOLD Regional Networks Summit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9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949"/>
            <a:ext cx="8823960" cy="4848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" y="809516"/>
            <a:ext cx="9144001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Addressing system</a:t>
            </a:r>
            <a:endParaRPr lang="ka-GE" sz="24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75192" y="1339277"/>
            <a:ext cx="2133600" cy="1828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/>
            <a:r>
              <a:rPr lang="en-US" sz="1000" dirty="0" smtClean="0"/>
              <a:t>31 Administrative Centers</a:t>
            </a:r>
          </a:p>
          <a:p>
            <a:pPr marL="285750" indent="-285750" algn="ctr"/>
            <a:endParaRPr lang="ka-GE" sz="1000" dirty="0" smtClean="0"/>
          </a:p>
          <a:p>
            <a:pPr marL="285750" indent="-285750" algn="ctr"/>
            <a:r>
              <a:rPr lang="en-US" sz="1000" dirty="0" smtClean="0"/>
              <a:t>15 Municipalities</a:t>
            </a:r>
          </a:p>
          <a:p>
            <a:pPr marL="285750" indent="-285750" algn="ctr"/>
            <a:endParaRPr lang="en-US" sz="1000" dirty="0" smtClean="0"/>
          </a:p>
          <a:p>
            <a:pPr marL="285750" indent="-285750" algn="ctr"/>
            <a:r>
              <a:rPr lang="en-US" sz="1000" dirty="0" smtClean="0"/>
              <a:t>43 Cites</a:t>
            </a:r>
          </a:p>
          <a:p>
            <a:pPr marL="285750" indent="-285750" algn="ctr"/>
            <a:endParaRPr lang="en-US" sz="1000" dirty="0" smtClean="0"/>
          </a:p>
          <a:p>
            <a:pPr marL="285750" indent="-285750" algn="ctr"/>
            <a:r>
              <a:rPr lang="en-US" sz="1000" dirty="0" smtClean="0"/>
              <a:t>14 towns</a:t>
            </a:r>
          </a:p>
          <a:p>
            <a:pPr marL="285750" indent="-285750" algn="ctr"/>
            <a:endParaRPr lang="en-US" sz="1000" dirty="0" smtClean="0"/>
          </a:p>
          <a:p>
            <a:pPr marL="285750" indent="-285750" algn="ctr"/>
            <a:r>
              <a:rPr lang="en-US" sz="1000" dirty="0" smtClean="0"/>
              <a:t>15 Municipalities</a:t>
            </a:r>
          </a:p>
          <a:p>
            <a:pPr marL="285750" indent="-285750" algn="ctr"/>
            <a:endParaRPr lang="ka-GE" sz="1000" dirty="0" smtClean="0"/>
          </a:p>
          <a:p>
            <a:pPr marL="285750" indent="-285750" algn="ctr"/>
            <a:r>
              <a:rPr lang="en-US" sz="1000" dirty="0" smtClean="0"/>
              <a:t>Works are in progress in 3 regions</a:t>
            </a:r>
            <a:endParaRPr lang="ka-GE" sz="1000" dirty="0" smtClean="0"/>
          </a:p>
        </p:txBody>
      </p:sp>
    </p:spTree>
    <p:extLst>
      <p:ext uri="{BB962C8B-B14F-4D97-AF65-F5344CB8AC3E}">
        <p14:creationId xmlns:p14="http://schemas.microsoft.com/office/powerpoint/2010/main" val="16683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325659"/>
            <a:ext cx="8458200" cy="5039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787104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Satellite </a:t>
            </a:r>
            <a:r>
              <a:rPr lang="en-US" sz="2400" dirty="0">
                <a:solidFill>
                  <a:schemeClr val="bg1"/>
                </a:solidFill>
              </a:rPr>
              <a:t>and Aerial Imagery</a:t>
            </a:r>
            <a:endParaRPr lang="ka-G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733128"/>
              </p:ext>
            </p:extLst>
          </p:nvPr>
        </p:nvGraphicFramePr>
        <p:xfrm>
          <a:off x="463378" y="1561938"/>
          <a:ext cx="4633797" cy="3924463"/>
        </p:xfrm>
        <a:graphic>
          <a:graphicData uri="http://schemas.openxmlformats.org/drawingml/2006/table">
            <a:tbl>
              <a:tblPr/>
              <a:tblGrid>
                <a:gridCol w="389238"/>
                <a:gridCol w="350295"/>
                <a:gridCol w="233562"/>
                <a:gridCol w="1408670"/>
                <a:gridCol w="1195517"/>
                <a:gridCol w="278027"/>
                <a:gridCol w="389237"/>
                <a:gridCol w="389251"/>
              </a:tblGrid>
              <a:tr h="559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87196"/>
                          </a:solidFill>
                          <a:latin typeface="Calibri"/>
                        </a:rPr>
                        <a:t>Organizational structure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Calibri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9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87196"/>
                          </a:solidFill>
                          <a:latin typeface="Calibri"/>
                        </a:rPr>
                        <a:t>Rules, methods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Calibri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9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87196"/>
                          </a:solidFill>
                          <a:latin typeface="Calibri"/>
                        </a:rPr>
                        <a:t>Metadata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Calibri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93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 smtClean="0">
                          <a:solidFill>
                            <a:srgbClr val="087196"/>
                          </a:solidFill>
                          <a:latin typeface="Sylfaen"/>
                        </a:rPr>
                        <a:t>Geodata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Sylfaen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87196"/>
                          </a:solidFill>
                          <a:latin typeface="Sylfaen"/>
                        </a:rPr>
                        <a:t>E-services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Sylfaen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9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87196"/>
                          </a:solidFill>
                          <a:latin typeface="Calibri"/>
                        </a:rPr>
                        <a:t>Standards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Calibri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9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87196"/>
                          </a:solidFill>
                          <a:latin typeface="Calibri"/>
                        </a:rPr>
                        <a:t>Technical infrastructure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Calibri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836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87196"/>
                          </a:solidFill>
                          <a:latin typeface="Calibri"/>
                        </a:rPr>
                        <a:t>Competence</a:t>
                      </a:r>
                      <a:endParaRPr lang="ka-GE" sz="1800" b="1" i="0" u="none" strike="noStrike" dirty="0">
                        <a:solidFill>
                          <a:srgbClr val="087196"/>
                        </a:solidFill>
                        <a:latin typeface="Calibri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376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5625413" y="1541134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spcBef>
                <a:spcPts val="300"/>
              </a:spcBef>
              <a:spcAft>
                <a:spcPts val="1200"/>
              </a:spcAft>
            </a:pP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BPG Arial" panose="020B0604020202020204" pitchFamily="34" charset="0"/>
                <a:ea typeface="Calibri" pitchFamily="34" charset="0"/>
                <a:cs typeface="BPG Arial" panose="020B0604020202020204" pitchFamily="34" charset="0"/>
              </a:rPr>
              <a:t>Geodata</a:t>
            </a:r>
            <a:endParaRPr lang="ka-GE" b="1" dirty="0">
              <a:solidFill>
                <a:schemeClr val="bg2">
                  <a:lumMod val="50000"/>
                </a:schemeClr>
              </a:solidFill>
              <a:latin typeface="BPG Arial" panose="020B0604020202020204" pitchFamily="34" charset="0"/>
              <a:ea typeface="Calibri" pitchFamily="34" charset="0"/>
              <a:cs typeface="BPG 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25413" y="2058675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spcBef>
                <a:spcPts val="3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E-services</a:t>
            </a:r>
            <a:endParaRPr lang="ka-GE" b="1" dirty="0">
              <a:solidFill>
                <a:schemeClr val="accent1">
                  <a:lumMod val="75000"/>
                </a:schemeClr>
              </a:solidFill>
              <a:latin typeface="Sylfae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25413" y="3093757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spcBef>
                <a:spcPts val="3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Rules and methods</a:t>
            </a:r>
            <a:endParaRPr lang="ka-GE" b="1" dirty="0">
              <a:solidFill>
                <a:schemeClr val="accent1">
                  <a:lumMod val="75000"/>
                </a:schemeClr>
              </a:solidFill>
              <a:latin typeface="Sylfae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25413" y="2576216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ylfaen" pitchFamily="18" charset="0"/>
              </a:rPr>
              <a:t>Metadata</a:t>
            </a:r>
            <a:endParaRPr lang="ka-GE" i="1" dirty="0">
              <a:solidFill>
                <a:schemeClr val="bg2">
                  <a:lumMod val="50000"/>
                </a:schemeClr>
              </a:solidFill>
              <a:latin typeface="Sylfae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25413" y="3611298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spcBef>
                <a:spcPts val="3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ylfaen" pitchFamily="18" charset="0"/>
              </a:rPr>
              <a:t>Standards</a:t>
            </a:r>
            <a:endParaRPr lang="ka-GE" b="1" dirty="0">
              <a:solidFill>
                <a:schemeClr val="bg2">
                  <a:lumMod val="50000"/>
                </a:schemeClr>
              </a:solidFill>
              <a:latin typeface="BPG Arial" panose="020B0604020202020204" pitchFamily="34" charset="0"/>
              <a:ea typeface="Calibri" pitchFamily="34" charset="0"/>
              <a:cs typeface="BPG 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25413" y="4128839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spcBef>
                <a:spcPts val="3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Technical infrastructure</a:t>
            </a:r>
            <a:endParaRPr lang="ka-GE" b="1" dirty="0">
              <a:solidFill>
                <a:schemeClr val="accent1">
                  <a:lumMod val="75000"/>
                </a:schemeClr>
              </a:solidFill>
              <a:latin typeface="Sylfae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625413" y="5163923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spcBef>
                <a:spcPts val="3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Competence</a:t>
            </a:r>
            <a:endParaRPr lang="ka-GE" b="1" dirty="0">
              <a:solidFill>
                <a:schemeClr val="accent1">
                  <a:lumMod val="75000"/>
                </a:schemeClr>
              </a:solidFill>
              <a:latin typeface="Sylfae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625413" y="4646380"/>
            <a:ext cx="2681478" cy="457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ylfaen" pitchFamily="18" charset="0"/>
              </a:rPr>
              <a:t>Organizational structure</a:t>
            </a:r>
            <a:endParaRPr lang="ka-GE" b="1" dirty="0">
              <a:solidFill>
                <a:schemeClr val="bg2">
                  <a:lumMod val="50000"/>
                </a:schemeClr>
              </a:solidFill>
              <a:latin typeface="Sylfae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1386" y="686597"/>
            <a:ext cx="6024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Components of the SDI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686597"/>
            <a:ext cx="9144001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Components of the SDI</a:t>
            </a:r>
          </a:p>
        </p:txBody>
      </p:sp>
    </p:spTree>
    <p:extLst>
      <p:ext uri="{BB962C8B-B14F-4D97-AF65-F5344CB8AC3E}">
        <p14:creationId xmlns:p14="http://schemas.microsoft.com/office/powerpoint/2010/main" val="21201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21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525" y="681066"/>
            <a:ext cx="9144000" cy="626910"/>
            <a:chOff x="-6117772" y="1328872"/>
            <a:chExt cx="6117771" cy="979494"/>
          </a:xfrm>
        </p:grpSpPr>
        <p:sp>
          <p:nvSpPr>
            <p:cNvPr id="5" name="Rectangle 4"/>
            <p:cNvSpPr/>
            <p:nvPr/>
          </p:nvSpPr>
          <p:spPr>
            <a:xfrm>
              <a:off x="-6117772" y="1458837"/>
              <a:ext cx="6117771" cy="849529"/>
            </a:xfrm>
            <a:prstGeom prst="rect">
              <a:avLst/>
            </a:prstGeom>
            <a:solidFill>
              <a:srgbClr val="0A65AC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3052514" y="1328872"/>
              <a:ext cx="123205" cy="706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white"/>
                  </a:solidFill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</a:rPr>
              </a:br>
              <a:endParaRPr lang="en-US" sz="2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cs typeface="BPG 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20963" y="784426"/>
            <a:ext cx="8336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Development of National Spatial Data Infrastructure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4077" y="1759175"/>
            <a:ext cx="8366253" cy="4204375"/>
            <a:chOff x="142333" y="1219200"/>
            <a:chExt cx="9225635" cy="5101938"/>
          </a:xfrm>
        </p:grpSpPr>
        <p:sp>
          <p:nvSpPr>
            <p:cNvPr id="9" name="Rounded Rectangle 8"/>
            <p:cNvSpPr/>
            <p:nvPr/>
          </p:nvSpPr>
          <p:spPr>
            <a:xfrm>
              <a:off x="2743200" y="1219200"/>
              <a:ext cx="2819400" cy="72257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ea typeface="Times New Roman"/>
                </a:rPr>
                <a:t>Governmental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ea typeface="Times New Roman"/>
                </a:rPr>
                <a:t>Commission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819400" y="2667000"/>
              <a:ext cx="2667000" cy="685799"/>
            </a:xfrm>
            <a:prstGeom prst="roundRect">
              <a:avLst/>
            </a:prstGeom>
            <a:solidFill>
              <a:schemeClr val="accent2"/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>
                  <a:ea typeface="Times New Roman"/>
                </a:rPr>
                <a:t>Secreteriat</a:t>
              </a:r>
              <a:endParaRPr lang="en-US" b="1" dirty="0">
                <a:ea typeface="Times New Roman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819400" y="4114800"/>
              <a:ext cx="2743200" cy="8382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effectLst/>
                  <a:ea typeface="Times New Roman"/>
                </a:rPr>
                <a:t>Thematic  Working Group</a:t>
              </a:r>
              <a:endParaRPr lang="en-US" b="1" dirty="0">
                <a:effectLst/>
                <a:ea typeface="Times New Roman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3655851" y="2306745"/>
              <a:ext cx="609600" cy="1588"/>
            </a:xfrm>
            <a:prstGeom prst="straightConnector1">
              <a:avLst/>
            </a:prstGeom>
            <a:ln>
              <a:solidFill>
                <a:srgbClr val="087196"/>
              </a:solidFill>
              <a:headEnd type="stealt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3962239" y="2306744"/>
              <a:ext cx="609600" cy="1587"/>
            </a:xfrm>
            <a:prstGeom prst="straightConnector1">
              <a:avLst/>
            </a:prstGeom>
            <a:ln>
              <a:solidFill>
                <a:srgbClr val="9E0000"/>
              </a:solidFill>
              <a:headEnd type="none"/>
              <a:tail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3658394" y="3733006"/>
              <a:ext cx="609600" cy="1588"/>
            </a:xfrm>
            <a:prstGeom prst="straightConnector1">
              <a:avLst/>
            </a:prstGeom>
            <a:ln>
              <a:solidFill>
                <a:srgbClr val="087196"/>
              </a:solidFill>
              <a:headEnd type="none"/>
              <a:tail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963193" y="3733007"/>
              <a:ext cx="609600" cy="158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209800" y="1676400"/>
              <a:ext cx="365760" cy="1588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/>
              <a:tail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09800" y="2895600"/>
              <a:ext cx="365760" cy="1588"/>
            </a:xfrm>
            <a:prstGeom prst="straightConnector1">
              <a:avLst/>
            </a:prstGeom>
            <a:ln>
              <a:solidFill>
                <a:srgbClr val="087196"/>
              </a:solidFill>
              <a:headEnd type="none"/>
              <a:tail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209800" y="4495800"/>
              <a:ext cx="365760" cy="1587"/>
            </a:xfrm>
            <a:prstGeom prst="straightConnector1">
              <a:avLst/>
            </a:prstGeom>
            <a:ln>
              <a:solidFill>
                <a:schemeClr val="accent1">
                  <a:lumMod val="25000"/>
                </a:schemeClr>
              </a:solidFill>
              <a:headEnd type="none"/>
              <a:tail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27"/>
            <p:cNvSpPr txBox="1"/>
            <p:nvPr/>
          </p:nvSpPr>
          <p:spPr>
            <a:xfrm rot="16200000">
              <a:off x="71110" y="3008411"/>
              <a:ext cx="3429000" cy="3257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Sylfaen"/>
                  <a:ea typeface="Times New Roman"/>
                  <a:cs typeface="Times New Roman"/>
                </a:rPr>
                <a:t>Coordination and Technical Assistance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0" name="TextBox 28"/>
            <p:cNvSpPr txBox="1"/>
            <p:nvPr/>
          </p:nvSpPr>
          <p:spPr>
            <a:xfrm>
              <a:off x="2209800" y="2133600"/>
              <a:ext cx="988060" cy="358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1200">
                  <a:solidFill>
                    <a:srgbClr val="000000"/>
                  </a:solidFill>
                  <a:effectLst/>
                  <a:latin typeface="Sylfaen"/>
                  <a:ea typeface="Times New Roman"/>
                  <a:cs typeface="Times New Roman"/>
                </a:rPr>
                <a:t>Proposals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1" name="TextBox 29"/>
            <p:cNvSpPr txBox="1"/>
            <p:nvPr/>
          </p:nvSpPr>
          <p:spPr>
            <a:xfrm>
              <a:off x="2286000" y="3581400"/>
              <a:ext cx="2062480" cy="358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1200">
                  <a:solidFill>
                    <a:srgbClr val="000000"/>
                  </a:solidFill>
                  <a:effectLst/>
                  <a:latin typeface="Sylfaen"/>
                  <a:ea typeface="Times New Roman"/>
                  <a:cs typeface="Times New Roman"/>
                </a:rPr>
                <a:t>Proposals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2000" y="3581400"/>
              <a:ext cx="1955800" cy="325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1200">
                  <a:solidFill>
                    <a:srgbClr val="000000"/>
                  </a:solidFill>
                  <a:effectLst/>
                  <a:latin typeface="BPG Nino Mtavruli"/>
                  <a:ea typeface="Times New Roman"/>
                  <a:cs typeface="Times New Roman"/>
                </a:rPr>
                <a:t>Policy and Decisions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48199" y="2133601"/>
              <a:ext cx="3001962" cy="410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effectLst/>
                  <a:latin typeface="BPG Nino Mtavruli"/>
                  <a:ea typeface="Times New Roman"/>
                  <a:cs typeface="Times New Roman"/>
                </a:rPr>
                <a:t>Policy and Decisions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16200000">
              <a:off x="-675108" y="2732509"/>
              <a:ext cx="3526737" cy="9573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1200" spc="150" dirty="0"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Sylfaen"/>
                  <a:ea typeface="Times New Roman"/>
                  <a:cs typeface="Times New Roman"/>
                </a:rPr>
                <a:t>Coordination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1200" spc="150" dirty="0"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Sylfaen"/>
                  <a:ea typeface="Times New Roman"/>
                  <a:cs typeface="Times New Roman"/>
                </a:rPr>
                <a:t>(National Agency of Public Registry)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897567" y="3428999"/>
              <a:ext cx="2470401" cy="190500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 </a:t>
              </a:r>
              <a:r>
                <a:rPr lang="en-US" sz="1300" kern="1200" dirty="0" smtClean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- State  </a:t>
              </a: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institutions</a:t>
              </a:r>
              <a:endParaRPr lang="en-US" sz="1200" dirty="0">
                <a:effectLst/>
                <a:latin typeface="Times New Roman"/>
                <a:ea typeface="Times New Roman"/>
                <a:cs typeface="Times New Roman"/>
              </a:endParaRPr>
            </a:p>
            <a:p>
              <a:pPr marR="0" lv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1300" kern="1200" dirty="0" smtClean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- Business </a:t>
              </a: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Sector</a:t>
              </a:r>
              <a:endParaRPr lang="en-US" sz="1200" dirty="0">
                <a:effectLst/>
                <a:latin typeface="Times New Roman"/>
                <a:ea typeface="Times New Roman"/>
                <a:cs typeface="Times New Roman"/>
              </a:endParaRPr>
            </a:p>
            <a:p>
              <a:pPr marR="0" lv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 </a:t>
              </a:r>
              <a:r>
                <a:rPr lang="en-US" sz="1300" kern="1200" dirty="0" smtClean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- Research</a:t>
              </a:r>
              <a:endParaRPr lang="en-US" sz="1200" dirty="0">
                <a:effectLst/>
                <a:latin typeface="Times New Roman"/>
                <a:ea typeface="Times New Roman"/>
                <a:cs typeface="Times New Roman"/>
              </a:endParaRPr>
            </a:p>
            <a:p>
              <a:pPr marR="0" lv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 </a:t>
              </a:r>
              <a:r>
                <a:rPr lang="en-US" sz="1300" kern="1200" dirty="0" smtClean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- Education </a:t>
              </a: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and </a:t>
              </a:r>
              <a:r>
                <a:rPr lang="en-US" sz="1300" kern="1200" dirty="0" smtClean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 Academia</a:t>
              </a:r>
              <a:endParaRPr lang="en-US" sz="1200" dirty="0">
                <a:effectLst/>
                <a:latin typeface="Times New Roman"/>
                <a:ea typeface="Times New Roman"/>
                <a:cs typeface="Times New Roman"/>
              </a:endParaRPr>
            </a:p>
            <a:p>
              <a:pPr marR="0" lv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 </a:t>
              </a:r>
              <a:r>
                <a:rPr lang="en-US" sz="1300" kern="1200" dirty="0" smtClean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- Professional </a:t>
              </a: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Groups</a:t>
              </a:r>
              <a:endParaRPr lang="en-US" sz="1200" dirty="0">
                <a:effectLst/>
                <a:latin typeface="Times New Roman"/>
                <a:ea typeface="Times New Roman"/>
                <a:cs typeface="Times New Roman"/>
              </a:endParaRPr>
            </a:p>
            <a:p>
              <a:pPr marR="0" lv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 </a:t>
              </a:r>
              <a:r>
                <a:rPr lang="en-US" sz="1300" kern="1200" dirty="0" smtClean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- Other </a:t>
              </a:r>
              <a:r>
                <a:rPr lang="en-US" sz="1300" kern="1200" dirty="0">
                  <a:solidFill>
                    <a:srgbClr val="FFFFFF"/>
                  </a:solidFill>
                  <a:effectLst/>
                  <a:latin typeface="Sylfaen"/>
                  <a:ea typeface="Times New Roman"/>
                  <a:cs typeface="Times New Roman"/>
                </a:rPr>
                <a:t>stakeholders</a:t>
              </a:r>
              <a:endParaRPr lang="en-US" sz="1200" dirty="0">
                <a:effectLst/>
                <a:latin typeface="Times New Roman"/>
                <a:ea typeface="Times New Roman"/>
                <a:cs typeface="Times New Roman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715000" y="4495800"/>
              <a:ext cx="457200" cy="1587"/>
            </a:xfrm>
            <a:prstGeom prst="straightConnector1">
              <a:avLst/>
            </a:prstGeom>
            <a:ln>
              <a:solidFill>
                <a:schemeClr val="accent1">
                  <a:lumMod val="25000"/>
                </a:schemeClr>
              </a:solidFill>
              <a:headEnd type="stealt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1546860" y="5561617"/>
              <a:ext cx="1325880" cy="74230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ea typeface="Times New Roman"/>
                </a:rPr>
                <a:t>Legal Group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6347" y="5578830"/>
              <a:ext cx="1456073" cy="74230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ea typeface="Times New Roman"/>
                </a:rPr>
                <a:t>Licensing</a:t>
              </a:r>
              <a:r>
                <a:rPr lang="en-US" sz="1400" kern="1200" dirty="0">
                  <a:solidFill>
                    <a:srgbClr val="FFFFFF"/>
                  </a:solidFill>
                  <a:effectLst/>
                  <a:ea typeface="Times New Roman"/>
                  <a:cs typeface="Times New Roman"/>
                </a:rPr>
                <a:t> </a:t>
              </a:r>
              <a:r>
                <a:rPr lang="en-US" sz="1400" kern="1200" dirty="0" smtClean="0">
                  <a:solidFill>
                    <a:srgbClr val="FFFFFF"/>
                  </a:solidFill>
                  <a:effectLst/>
                  <a:ea typeface="Times New Roman"/>
                  <a:cs typeface="Times New Roman"/>
                </a:rPr>
                <a:t>&amp; </a:t>
              </a:r>
              <a:r>
                <a:rPr lang="en-US" sz="1500" b="1" dirty="0">
                  <a:ea typeface="Times New Roman"/>
                </a:rPr>
                <a:t>Business Model Group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495800" y="5562600"/>
              <a:ext cx="1280160" cy="74230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ea typeface="Times New Roman"/>
                </a:rPr>
                <a:t>GIS Group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5400000">
              <a:off x="4002087" y="5141913"/>
              <a:ext cx="382587" cy="476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142333" y="5564187"/>
              <a:ext cx="1325880" cy="74230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ea typeface="Times New Roman"/>
                </a:rPr>
                <a:t>PR Group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867400" y="5562600"/>
              <a:ext cx="1280160" cy="74230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ea typeface="Times New Roman"/>
                </a:rPr>
                <a:t>IT Group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239000" y="5562600"/>
              <a:ext cx="1280160" cy="74230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ea typeface="Times New Roman"/>
                </a:rPr>
                <a:t>Education Group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5400000">
              <a:off x="2090572" y="5447506"/>
              <a:ext cx="230187" cy="317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3620294" y="5447506"/>
              <a:ext cx="230187" cy="317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4991894" y="5447506"/>
              <a:ext cx="230187" cy="317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6439694" y="5447506"/>
              <a:ext cx="230187" cy="317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hape 52"/>
            <p:cNvCxnSpPr/>
            <p:nvPr/>
          </p:nvCxnSpPr>
          <p:spPr>
            <a:xfrm rot="10800000" flipV="1">
              <a:off x="345390" y="5333999"/>
              <a:ext cx="3527425" cy="228600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hape 52"/>
            <p:cNvCxnSpPr/>
            <p:nvPr/>
          </p:nvCxnSpPr>
          <p:spPr>
            <a:xfrm>
              <a:off x="4191000" y="5334000"/>
              <a:ext cx="3459163" cy="228600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54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>
            <a:off x="4660900" y="3348038"/>
            <a:ext cx="0" cy="842962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657725" y="2381250"/>
            <a:ext cx="4763" cy="71437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>
            <a:grpSpLocks/>
          </p:cNvGrpSpPr>
          <p:nvPr/>
        </p:nvGrpSpPr>
        <p:grpSpPr bwMode="auto">
          <a:xfrm rot="10800000">
            <a:off x="4533900" y="2181225"/>
            <a:ext cx="252413" cy="252413"/>
            <a:chOff x="5934044" y="2659656"/>
            <a:chExt cx="252000" cy="252000"/>
          </a:xfrm>
        </p:grpSpPr>
        <p:sp>
          <p:nvSpPr>
            <p:cNvPr id="42" name="Oval 41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002195" y="2707203"/>
              <a:ext cx="144227" cy="14422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4533900" y="3095625"/>
            <a:ext cx="252413" cy="252413"/>
            <a:chOff x="5934044" y="2659656"/>
            <a:chExt cx="252000" cy="252000"/>
          </a:xfrm>
        </p:grpSpPr>
        <p:sp>
          <p:nvSpPr>
            <p:cNvPr id="45" name="Oval 44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6" name="Isosceles Triangle 45"/>
            <p:cNvSpPr/>
            <p:nvPr/>
          </p:nvSpPr>
          <p:spPr>
            <a:xfrm rot="5400000">
              <a:off x="6016460" y="2721467"/>
              <a:ext cx="144226" cy="144227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cxnSp>
        <p:nvCxnSpPr>
          <p:cNvPr id="77" name="Straight Connector 76"/>
          <p:cNvCxnSpPr/>
          <p:nvPr/>
        </p:nvCxnSpPr>
        <p:spPr>
          <a:xfrm rot="5400000">
            <a:off x="4301331" y="5720557"/>
            <a:ext cx="71913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660900" y="4316413"/>
            <a:ext cx="0" cy="874712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>
            <a:grpSpLocks/>
          </p:cNvGrpSpPr>
          <p:nvPr/>
        </p:nvGrpSpPr>
        <p:grpSpPr bwMode="auto">
          <a:xfrm rot="10800000">
            <a:off x="4533900" y="4065588"/>
            <a:ext cx="252413" cy="250825"/>
            <a:chOff x="5934044" y="2659656"/>
            <a:chExt cx="252000" cy="252000"/>
          </a:xfrm>
        </p:grpSpPr>
        <p:sp>
          <p:nvSpPr>
            <p:cNvPr id="80" name="Oval 79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81" name="Isosceles Triangle 80"/>
            <p:cNvSpPr/>
            <p:nvPr/>
          </p:nvSpPr>
          <p:spPr>
            <a:xfrm rot="5400000">
              <a:off x="6023140" y="2707163"/>
              <a:ext cx="143544" cy="14422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4533900" y="5108575"/>
            <a:ext cx="252413" cy="252413"/>
            <a:chOff x="5934044" y="2659656"/>
            <a:chExt cx="252000" cy="252000"/>
          </a:xfrm>
        </p:grpSpPr>
        <p:sp>
          <p:nvSpPr>
            <p:cNvPr id="83" name="Oval 82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84" name="Isosceles Triangle 83"/>
            <p:cNvSpPr/>
            <p:nvPr/>
          </p:nvSpPr>
          <p:spPr>
            <a:xfrm rot="5400000">
              <a:off x="6016460" y="2721467"/>
              <a:ext cx="144226" cy="144227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52" name="Oval 451"/>
          <p:cNvSpPr/>
          <p:nvPr/>
        </p:nvSpPr>
        <p:spPr>
          <a:xfrm>
            <a:off x="4570413" y="7173913"/>
            <a:ext cx="144462" cy="1444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59" name="Rectangle 15"/>
          <p:cNvSpPr>
            <a:spLocks noChangeArrowheads="1"/>
          </p:cNvSpPr>
          <p:nvPr/>
        </p:nvSpPr>
        <p:spPr bwMode="auto">
          <a:xfrm>
            <a:off x="660400" y="2074863"/>
            <a:ext cx="385921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itchFamily="2" charset="0"/>
              </a:rPr>
              <a:t>The benefits of NSDI are well known</a:t>
            </a:r>
          </a:p>
        </p:txBody>
      </p:sp>
      <p:sp>
        <p:nvSpPr>
          <p:cNvPr id="460" name="Rectangle 459"/>
          <p:cNvSpPr/>
          <p:nvPr/>
        </p:nvSpPr>
        <p:spPr bwMode="auto">
          <a:xfrm>
            <a:off x="3006650" y="1084263"/>
            <a:ext cx="312117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Strategic  goals of  </a:t>
            </a:r>
            <a:r>
              <a:rPr lang="en-US" sz="2400" dirty="0" smtClean="0"/>
              <a:t>NSDI</a:t>
            </a:r>
            <a:endParaRPr lang="en-US" sz="2400" dirty="0"/>
          </a:p>
        </p:txBody>
      </p:sp>
      <p:sp>
        <p:nvSpPr>
          <p:cNvPr id="461" name="Rectangle 15"/>
          <p:cNvSpPr>
            <a:spLocks noChangeArrowheads="1"/>
          </p:cNvSpPr>
          <p:nvPr/>
        </p:nvSpPr>
        <p:spPr bwMode="auto">
          <a:xfrm>
            <a:off x="4429125" y="2865149"/>
            <a:ext cx="4967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The provision of </a:t>
            </a: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spatial data is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directed </a:t>
            </a:r>
            <a:endParaRPr lang="en-US" altLang="en-US" sz="1600" b="1" dirty="0" smtClean="0">
              <a:solidFill>
                <a:schemeClr val="bg2">
                  <a:lumMod val="50000"/>
                </a:schemeClr>
              </a:solidFill>
              <a:cs typeface="Syastro" panose="00000400000000000000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by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appropriate legislation</a:t>
            </a:r>
          </a:p>
        </p:txBody>
      </p:sp>
      <p:sp>
        <p:nvSpPr>
          <p:cNvPr id="462" name="Rectangle 15"/>
          <p:cNvSpPr>
            <a:spLocks noChangeArrowheads="1"/>
          </p:cNvSpPr>
          <p:nvPr/>
        </p:nvSpPr>
        <p:spPr bwMode="auto">
          <a:xfrm>
            <a:off x="-126207" y="3923724"/>
            <a:ext cx="4967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Conditions and fees for use of </a:t>
            </a: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spatial data are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simple and uniform</a:t>
            </a:r>
          </a:p>
        </p:txBody>
      </p:sp>
      <p:sp>
        <p:nvSpPr>
          <p:cNvPr id="463" name="Rectangle 15"/>
          <p:cNvSpPr>
            <a:spLocks noChangeArrowheads="1"/>
          </p:cNvSpPr>
          <p:nvPr/>
        </p:nvSpPr>
        <p:spPr bwMode="auto">
          <a:xfrm>
            <a:off x="4323556" y="5068600"/>
            <a:ext cx="4967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Spatial data and e-services are described </a:t>
            </a:r>
            <a:endParaRPr lang="en-US" altLang="en-US" sz="1600" b="1" dirty="0" smtClean="0">
              <a:solidFill>
                <a:schemeClr val="bg2">
                  <a:lumMod val="50000"/>
                </a:schemeClr>
              </a:solidFill>
              <a:cs typeface="Syastro" panose="00000400000000000000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in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an easy and </a:t>
            </a: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user-friendly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way</a:t>
            </a:r>
          </a:p>
        </p:txBody>
      </p:sp>
      <p:sp>
        <p:nvSpPr>
          <p:cNvPr id="458" name="Rectangle 457"/>
          <p:cNvSpPr/>
          <p:nvPr/>
        </p:nvSpPr>
        <p:spPr>
          <a:xfrm>
            <a:off x="504825" y="2478088"/>
            <a:ext cx="3705225" cy="1508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8" name="Rectangle 467"/>
          <p:cNvSpPr/>
          <p:nvPr/>
        </p:nvSpPr>
        <p:spPr>
          <a:xfrm>
            <a:off x="504825" y="4565650"/>
            <a:ext cx="3705225" cy="150813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9" name="Rectangle 468"/>
          <p:cNvSpPr/>
          <p:nvPr/>
        </p:nvSpPr>
        <p:spPr>
          <a:xfrm>
            <a:off x="4954588" y="3516313"/>
            <a:ext cx="3705225" cy="14922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0" name="Rectangle 469"/>
          <p:cNvSpPr/>
          <p:nvPr/>
        </p:nvSpPr>
        <p:spPr>
          <a:xfrm>
            <a:off x="4954588" y="5645150"/>
            <a:ext cx="3705225" cy="15081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7424" y="5970299"/>
            <a:ext cx="1432322" cy="54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0373" y="5882772"/>
            <a:ext cx="578726" cy="6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 descr="Sida logot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2205" y="6019800"/>
            <a:ext cx="857250" cy="422754"/>
          </a:xfrm>
          <a:prstGeom prst="rect">
            <a:avLst/>
          </a:prstGeom>
          <a:noFill/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8060" y="5990942"/>
            <a:ext cx="993023" cy="46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11" descr="IGN F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3849" y="5963685"/>
            <a:ext cx="415766" cy="607843"/>
          </a:xfrm>
          <a:prstGeom prst="rect">
            <a:avLst/>
          </a:prstGeom>
          <a:noFill/>
        </p:spPr>
      </p:pic>
      <p:pic>
        <p:nvPicPr>
          <p:cNvPr id="35" name="Picture 13" descr="Lantmäteriet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288" y="6096001"/>
            <a:ext cx="1371600" cy="276225"/>
          </a:xfrm>
          <a:prstGeom prst="rect">
            <a:avLst/>
          </a:prstGeom>
          <a:noFill/>
        </p:spPr>
      </p:pic>
      <p:sp>
        <p:nvSpPr>
          <p:cNvPr id="40" name="Rectangle 39"/>
          <p:cNvSpPr/>
          <p:nvPr/>
        </p:nvSpPr>
        <p:spPr bwMode="auto">
          <a:xfrm>
            <a:off x="-29050" y="788669"/>
            <a:ext cx="9144000" cy="528648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 bwMode="auto">
          <a:xfrm>
            <a:off x="2992362" y="822160"/>
            <a:ext cx="312117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Strategic  goals of  </a:t>
            </a:r>
            <a:r>
              <a:rPr lang="en-US" sz="2400" dirty="0" smtClean="0"/>
              <a:t>NSDI</a:t>
            </a:r>
            <a:endParaRPr lang="en-US" sz="2400" dirty="0"/>
          </a:p>
        </p:txBody>
      </p:sp>
      <p:sp>
        <p:nvSpPr>
          <p:cNvPr id="48" name="Rounded Rectangle 47"/>
          <p:cNvSpPr/>
          <p:nvPr/>
        </p:nvSpPr>
        <p:spPr>
          <a:xfrm>
            <a:off x="373038" y="1419761"/>
            <a:ext cx="8401097" cy="372366"/>
          </a:xfrm>
          <a:prstGeom prst="roundRect">
            <a:avLst>
              <a:gd name="adj" fmla="val 14077"/>
            </a:avLst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  <a:latin typeface="Sylfaen" pitchFamily="18" charset="0"/>
                <a:cs typeface="Arial" pitchFamily="34" charset="0"/>
              </a:rPr>
              <a:t>As easy as possible for as many as possible to  find, understand and use  spatial data</a:t>
            </a:r>
            <a:endParaRPr lang="ka-GE" sz="1500" dirty="0">
              <a:solidFill>
                <a:schemeClr val="bg2">
                  <a:lumMod val="50000"/>
                </a:schemeClr>
              </a:solidFill>
              <a:latin typeface="Sylfa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 animBg="1"/>
      <p:bldP spid="459" grpId="0"/>
      <p:bldP spid="461" grpId="0"/>
      <p:bldP spid="462" grpId="0"/>
      <p:bldP spid="463" grpId="0"/>
      <p:bldP spid="458" grpId="0" animBg="1"/>
      <p:bldP spid="468" grpId="0" animBg="1"/>
      <p:bldP spid="469" grpId="0" animBg="1"/>
      <p:bldP spid="470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-29050" y="784226"/>
            <a:ext cx="9144000" cy="533092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4660900" y="3348038"/>
            <a:ext cx="0" cy="842962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657725" y="2381250"/>
            <a:ext cx="4763" cy="71437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>
            <a:grpSpLocks/>
          </p:cNvGrpSpPr>
          <p:nvPr/>
        </p:nvGrpSpPr>
        <p:grpSpPr bwMode="auto">
          <a:xfrm rot="10800000">
            <a:off x="4533900" y="2181225"/>
            <a:ext cx="252413" cy="252413"/>
            <a:chOff x="5934044" y="2659656"/>
            <a:chExt cx="252000" cy="252000"/>
          </a:xfrm>
        </p:grpSpPr>
        <p:sp>
          <p:nvSpPr>
            <p:cNvPr id="42" name="Oval 41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002195" y="2707203"/>
              <a:ext cx="144227" cy="14422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4533900" y="3095625"/>
            <a:ext cx="252413" cy="252413"/>
            <a:chOff x="5934044" y="2659656"/>
            <a:chExt cx="252000" cy="252000"/>
          </a:xfrm>
        </p:grpSpPr>
        <p:sp>
          <p:nvSpPr>
            <p:cNvPr id="45" name="Oval 44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6" name="Isosceles Triangle 45"/>
            <p:cNvSpPr/>
            <p:nvPr/>
          </p:nvSpPr>
          <p:spPr>
            <a:xfrm rot="5400000">
              <a:off x="6016460" y="2721467"/>
              <a:ext cx="144226" cy="144227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cxnSp>
        <p:nvCxnSpPr>
          <p:cNvPr id="77" name="Straight Connector 76"/>
          <p:cNvCxnSpPr/>
          <p:nvPr/>
        </p:nvCxnSpPr>
        <p:spPr>
          <a:xfrm rot="5400000">
            <a:off x="4301331" y="5720557"/>
            <a:ext cx="71913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660900" y="4316413"/>
            <a:ext cx="0" cy="874712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>
            <a:grpSpLocks/>
          </p:cNvGrpSpPr>
          <p:nvPr/>
        </p:nvGrpSpPr>
        <p:grpSpPr bwMode="auto">
          <a:xfrm rot="10800000">
            <a:off x="4533900" y="4065588"/>
            <a:ext cx="252413" cy="250825"/>
            <a:chOff x="5934044" y="2659656"/>
            <a:chExt cx="252000" cy="252000"/>
          </a:xfrm>
        </p:grpSpPr>
        <p:sp>
          <p:nvSpPr>
            <p:cNvPr id="80" name="Oval 79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81" name="Isosceles Triangle 80"/>
            <p:cNvSpPr/>
            <p:nvPr/>
          </p:nvSpPr>
          <p:spPr>
            <a:xfrm rot="5400000">
              <a:off x="6023140" y="2707163"/>
              <a:ext cx="143544" cy="14422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4533900" y="5108575"/>
            <a:ext cx="252413" cy="252413"/>
            <a:chOff x="5934044" y="2659656"/>
            <a:chExt cx="252000" cy="252000"/>
          </a:xfrm>
        </p:grpSpPr>
        <p:sp>
          <p:nvSpPr>
            <p:cNvPr id="83" name="Oval 82"/>
            <p:cNvSpPr/>
            <p:nvPr/>
          </p:nvSpPr>
          <p:spPr>
            <a:xfrm>
              <a:off x="5934044" y="2659656"/>
              <a:ext cx="252000" cy="252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444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84" name="Isosceles Triangle 83"/>
            <p:cNvSpPr/>
            <p:nvPr/>
          </p:nvSpPr>
          <p:spPr>
            <a:xfrm rot="5400000">
              <a:off x="6016460" y="2721467"/>
              <a:ext cx="144226" cy="144227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52" name="Oval 451"/>
          <p:cNvSpPr/>
          <p:nvPr/>
        </p:nvSpPr>
        <p:spPr>
          <a:xfrm>
            <a:off x="4570413" y="7173913"/>
            <a:ext cx="144462" cy="1444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59" name="Rectangle 15"/>
          <p:cNvSpPr>
            <a:spLocks noChangeArrowheads="1"/>
          </p:cNvSpPr>
          <p:nvPr/>
        </p:nvSpPr>
        <p:spPr bwMode="auto">
          <a:xfrm>
            <a:off x="452436" y="2002685"/>
            <a:ext cx="385921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itchFamily="2" charset="0"/>
              </a:rPr>
              <a:t>Production of fundamental spatial data is prioritized in an optimal way and it is easy to combine  data from different sources</a:t>
            </a:r>
          </a:p>
        </p:txBody>
      </p:sp>
      <p:sp>
        <p:nvSpPr>
          <p:cNvPr id="460" name="Rectangle 459"/>
          <p:cNvSpPr/>
          <p:nvPr/>
        </p:nvSpPr>
        <p:spPr bwMode="auto">
          <a:xfrm>
            <a:off x="3006650" y="801678"/>
            <a:ext cx="312117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Strategic  goals of  </a:t>
            </a:r>
            <a:r>
              <a:rPr lang="en-US" sz="2400" dirty="0" smtClean="0"/>
              <a:t>NSDI</a:t>
            </a:r>
            <a:endParaRPr lang="en-US" sz="2400" dirty="0"/>
          </a:p>
        </p:txBody>
      </p:sp>
      <p:sp>
        <p:nvSpPr>
          <p:cNvPr id="461" name="Rectangle 15"/>
          <p:cNvSpPr>
            <a:spLocks noChangeArrowheads="1"/>
          </p:cNvSpPr>
          <p:nvPr/>
        </p:nvSpPr>
        <p:spPr bwMode="auto">
          <a:xfrm>
            <a:off x="4533899" y="2865149"/>
            <a:ext cx="4967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Electronic services are easy accessible </a:t>
            </a:r>
            <a:endParaRPr lang="en-US" altLang="en-US" sz="1600" b="1" dirty="0" smtClean="0">
              <a:solidFill>
                <a:schemeClr val="bg2">
                  <a:lumMod val="50000"/>
                </a:schemeClr>
              </a:solidFill>
              <a:cs typeface="Syastro" panose="00000400000000000000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and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are meeting the user needs</a:t>
            </a:r>
          </a:p>
        </p:txBody>
      </p:sp>
      <p:sp>
        <p:nvSpPr>
          <p:cNvPr id="462" name="Rectangle 15"/>
          <p:cNvSpPr>
            <a:spLocks noChangeArrowheads="1"/>
          </p:cNvSpPr>
          <p:nvPr/>
        </p:nvSpPr>
        <p:spPr bwMode="auto">
          <a:xfrm>
            <a:off x="-41275" y="3964712"/>
            <a:ext cx="4967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Appropriate competence for using, </a:t>
            </a: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establishing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and maintaining the NSDI</a:t>
            </a:r>
          </a:p>
        </p:txBody>
      </p:sp>
      <p:sp>
        <p:nvSpPr>
          <p:cNvPr id="463" name="Rectangle 15"/>
          <p:cNvSpPr>
            <a:spLocks noChangeArrowheads="1"/>
          </p:cNvSpPr>
          <p:nvPr/>
        </p:nvSpPr>
        <p:spPr bwMode="auto">
          <a:xfrm>
            <a:off x="4502149" y="5068600"/>
            <a:ext cx="4967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Activities of the NSDI of Georgia </a:t>
            </a:r>
            <a:endParaRPr lang="en-US" altLang="en-US" sz="1600" b="1" dirty="0" smtClean="0">
              <a:solidFill>
                <a:schemeClr val="bg2">
                  <a:lumMod val="50000"/>
                </a:schemeClr>
              </a:solidFill>
              <a:cs typeface="Syastro" panose="00000400000000000000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are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cs typeface="Syastro" panose="00000400000000000000" pitchFamily="2" charset="0"/>
              </a:rPr>
              <a:t>well coordinated </a:t>
            </a:r>
          </a:p>
        </p:txBody>
      </p:sp>
      <p:sp>
        <p:nvSpPr>
          <p:cNvPr id="458" name="Rectangle 457"/>
          <p:cNvSpPr/>
          <p:nvPr/>
        </p:nvSpPr>
        <p:spPr>
          <a:xfrm>
            <a:off x="504824" y="2734975"/>
            <a:ext cx="3705225" cy="1508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8" name="Rectangle 467"/>
          <p:cNvSpPr/>
          <p:nvPr/>
        </p:nvSpPr>
        <p:spPr>
          <a:xfrm>
            <a:off x="400050" y="4565650"/>
            <a:ext cx="3963987" cy="150813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9" name="Rectangle 468"/>
          <p:cNvSpPr/>
          <p:nvPr/>
        </p:nvSpPr>
        <p:spPr>
          <a:xfrm>
            <a:off x="4954588" y="3516313"/>
            <a:ext cx="3705225" cy="14922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0" name="Rectangle 469"/>
          <p:cNvSpPr/>
          <p:nvPr/>
        </p:nvSpPr>
        <p:spPr>
          <a:xfrm>
            <a:off x="4954588" y="5645150"/>
            <a:ext cx="3705225" cy="15081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6080126"/>
            <a:ext cx="1432322" cy="54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0162" y="5902734"/>
            <a:ext cx="578726" cy="6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 descr="Sida logot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2369" y="6014259"/>
            <a:ext cx="857250" cy="422754"/>
          </a:xfrm>
          <a:prstGeom prst="rect">
            <a:avLst/>
          </a:prstGeom>
          <a:noFill/>
        </p:spPr>
      </p:pic>
      <p:pic>
        <p:nvPicPr>
          <p:cNvPr id="34" name="Picture 11" descr="IGN F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25472" y="5979913"/>
            <a:ext cx="415766" cy="607843"/>
          </a:xfrm>
          <a:prstGeom prst="rect">
            <a:avLst/>
          </a:prstGeom>
          <a:noFill/>
        </p:spPr>
      </p:pic>
      <p:pic>
        <p:nvPicPr>
          <p:cNvPr id="35" name="Picture 13" descr="Lantmäterie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288" y="6096001"/>
            <a:ext cx="1371600" cy="276225"/>
          </a:xfrm>
          <a:prstGeom prst="rect">
            <a:avLst/>
          </a:prstGeom>
          <a:noFill/>
        </p:spPr>
      </p:pic>
      <p:sp>
        <p:nvSpPr>
          <p:cNvPr id="36" name="Rounded Rectangle 35"/>
          <p:cNvSpPr/>
          <p:nvPr/>
        </p:nvSpPr>
        <p:spPr>
          <a:xfrm>
            <a:off x="373038" y="1419761"/>
            <a:ext cx="8401097" cy="372366"/>
          </a:xfrm>
          <a:prstGeom prst="roundRect">
            <a:avLst>
              <a:gd name="adj" fmla="val 14077"/>
            </a:avLst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1500" b="1" dirty="0">
                <a:solidFill>
                  <a:schemeClr val="bg2">
                    <a:lumMod val="50000"/>
                  </a:schemeClr>
                </a:solidFill>
                <a:latin typeface="Sylfaen" pitchFamily="18" charset="0"/>
                <a:cs typeface="Arial" pitchFamily="34" charset="0"/>
              </a:rPr>
              <a:t>As easy as possible for as many as possible to  find, understand and use  spatial data</a:t>
            </a:r>
            <a:endParaRPr lang="ka-GE" sz="1500" dirty="0">
              <a:solidFill>
                <a:schemeClr val="bg2">
                  <a:lumMod val="50000"/>
                </a:schemeClr>
              </a:solidFill>
              <a:latin typeface="Sylfa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74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 animBg="1"/>
      <p:bldP spid="459" grpId="0"/>
      <p:bldP spid="461" grpId="0"/>
      <p:bldP spid="462" grpId="0"/>
      <p:bldP spid="463" grpId="0"/>
      <p:bldP spid="458" grpId="0" animBg="1"/>
      <p:bldP spid="468" grpId="0" animBg="1"/>
      <p:bldP spid="469" grpId="0" animBg="1"/>
      <p:bldP spid="470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84250"/>
            <a:ext cx="9144000" cy="701675"/>
            <a:chOff x="-6117772" y="1328872"/>
            <a:chExt cx="6117771" cy="979494"/>
          </a:xfrm>
        </p:grpSpPr>
        <p:sp>
          <p:nvSpPr>
            <p:cNvPr id="5" name="Rectangle 4"/>
            <p:cNvSpPr/>
            <p:nvPr/>
          </p:nvSpPr>
          <p:spPr>
            <a:xfrm>
              <a:off x="-6117772" y="1458837"/>
              <a:ext cx="6117771" cy="849529"/>
            </a:xfrm>
            <a:prstGeom prst="rect">
              <a:avLst/>
            </a:prstGeom>
            <a:solidFill>
              <a:srgbClr val="0A65AC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3052514" y="1328872"/>
              <a:ext cx="123205" cy="706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white"/>
                  </a:solidFill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</a:rPr>
              </a:br>
              <a:endParaRPr lang="en-US" sz="2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cs typeface="BPG 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8640" y="1150805"/>
            <a:ext cx="8336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     Development of National Spatial Data Infrastructure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76451" y="2194238"/>
            <a:ext cx="5582386" cy="533400"/>
            <a:chOff x="413023" y="1611788"/>
            <a:chExt cx="3348032" cy="533400"/>
          </a:xfrm>
        </p:grpSpPr>
        <p:sp>
          <p:nvSpPr>
            <p:cNvPr id="53" name="Rounded Rectangle 52"/>
            <p:cNvSpPr/>
            <p:nvPr/>
          </p:nvSpPr>
          <p:spPr>
            <a:xfrm>
              <a:off x="413023" y="1611788"/>
              <a:ext cx="3348032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15"/>
            <p:cNvSpPr>
              <a:spLocks noChangeArrowheads="1"/>
            </p:cNvSpPr>
            <p:nvPr/>
          </p:nvSpPr>
          <p:spPr bwMode="auto">
            <a:xfrm>
              <a:off x="469500" y="1693822"/>
              <a:ext cx="3291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NSDI Development Strategy &amp; Action Plan 2017-2018 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6451" y="2818828"/>
            <a:ext cx="5582386" cy="533400"/>
            <a:chOff x="4376810" y="1630478"/>
            <a:chExt cx="2156873" cy="533400"/>
          </a:xfrm>
        </p:grpSpPr>
        <p:sp>
          <p:nvSpPr>
            <p:cNvPr id="56" name="Rounded Rectangle 55"/>
            <p:cNvSpPr/>
            <p:nvPr/>
          </p:nvSpPr>
          <p:spPr>
            <a:xfrm>
              <a:off x="4376810" y="1630478"/>
              <a:ext cx="2156873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15"/>
            <p:cNvSpPr>
              <a:spLocks noChangeArrowheads="1"/>
            </p:cNvSpPr>
            <p:nvPr/>
          </p:nvSpPr>
          <p:spPr bwMode="auto">
            <a:xfrm>
              <a:off x="4413194" y="1699856"/>
              <a:ext cx="20290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NSDI brochure and web-page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65321" y="4095666"/>
            <a:ext cx="5582385" cy="533400"/>
            <a:chOff x="2222969" y="2401035"/>
            <a:chExt cx="4782015" cy="533400"/>
          </a:xfrm>
        </p:grpSpPr>
        <p:sp>
          <p:nvSpPr>
            <p:cNvPr id="62" name="Rounded Rectangle 61"/>
            <p:cNvSpPr/>
            <p:nvPr/>
          </p:nvSpPr>
          <p:spPr>
            <a:xfrm>
              <a:off x="2222969" y="2401035"/>
              <a:ext cx="4782015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15"/>
            <p:cNvSpPr>
              <a:spLocks noChangeArrowheads="1"/>
            </p:cNvSpPr>
            <p:nvPr/>
          </p:nvSpPr>
          <p:spPr bwMode="auto">
            <a:xfrm>
              <a:off x="2321616" y="2432585"/>
              <a:ext cx="38620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NSDI communication and education strategies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pic>
        <p:nvPicPr>
          <p:cNvPr id="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279" y="1840868"/>
            <a:ext cx="910740" cy="12813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279" y="3434663"/>
            <a:ext cx="1265501" cy="11384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174" y="4876668"/>
            <a:ext cx="999736" cy="13634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" name="Rounded Rectangle 91"/>
          <p:cNvSpPr/>
          <p:nvPr/>
        </p:nvSpPr>
        <p:spPr>
          <a:xfrm>
            <a:off x="376451" y="3446841"/>
            <a:ext cx="5582385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Metadata Profile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65319" y="4748446"/>
            <a:ext cx="5582385" cy="533400"/>
            <a:chOff x="2222969" y="2401035"/>
            <a:chExt cx="4782015" cy="533400"/>
          </a:xfrm>
        </p:grpSpPr>
        <p:sp>
          <p:nvSpPr>
            <p:cNvPr id="22" name="Rounded Rectangle 21"/>
            <p:cNvSpPr/>
            <p:nvPr/>
          </p:nvSpPr>
          <p:spPr>
            <a:xfrm>
              <a:off x="2222969" y="2401035"/>
              <a:ext cx="4782015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2321616" y="2432585"/>
              <a:ext cx="1582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0619" y="4748446"/>
            <a:ext cx="500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Categorization of spatial data themes of the NSDI</a:t>
            </a:r>
          </a:p>
        </p:txBody>
      </p:sp>
      <p:pic>
        <p:nvPicPr>
          <p:cNvPr id="32" name="Picture 4" descr="http://napr.gov.ge/source/e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58" y="5621021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Lantmäterie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842" y="5701745"/>
            <a:ext cx="1371600" cy="276225"/>
          </a:xfrm>
          <a:prstGeom prst="rect">
            <a:avLst/>
          </a:prstGeom>
          <a:noFill/>
        </p:spPr>
      </p:pic>
      <p:pic>
        <p:nvPicPr>
          <p:cNvPr id="34" name="Picture 5" descr="Sida logotyp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26" y="5652969"/>
            <a:ext cx="857250" cy="422754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41" y="5652969"/>
            <a:ext cx="726259" cy="52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5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04875"/>
            <a:ext cx="9144000" cy="695325"/>
            <a:chOff x="-6117772" y="1328872"/>
            <a:chExt cx="6117771" cy="979494"/>
          </a:xfrm>
        </p:grpSpPr>
        <p:sp>
          <p:nvSpPr>
            <p:cNvPr id="5" name="Rectangle 4"/>
            <p:cNvSpPr/>
            <p:nvPr/>
          </p:nvSpPr>
          <p:spPr>
            <a:xfrm>
              <a:off x="-6117772" y="1458837"/>
              <a:ext cx="6117771" cy="849529"/>
            </a:xfrm>
            <a:prstGeom prst="rect">
              <a:avLst/>
            </a:prstGeom>
            <a:solidFill>
              <a:srgbClr val="0A65AC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3052514" y="1328872"/>
              <a:ext cx="123205" cy="706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white"/>
                  </a:solidFill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</a:rPr>
              </a:br>
              <a:endParaRPr lang="en-US" sz="2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cs typeface="BPG 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86790" y="1040259"/>
            <a:ext cx="8336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Development of National Spatial Data Infrastructure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448739" y="2153087"/>
            <a:ext cx="5604641" cy="533400"/>
            <a:chOff x="413023" y="1611788"/>
            <a:chExt cx="3348032" cy="533400"/>
          </a:xfrm>
        </p:grpSpPr>
        <p:sp>
          <p:nvSpPr>
            <p:cNvPr id="77" name="Rounded Rectangle 76"/>
            <p:cNvSpPr/>
            <p:nvPr/>
          </p:nvSpPr>
          <p:spPr>
            <a:xfrm>
              <a:off x="413023" y="1611788"/>
              <a:ext cx="3348032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8" name="Rectangle 15"/>
            <p:cNvSpPr>
              <a:spLocks noChangeArrowheads="1"/>
            </p:cNvSpPr>
            <p:nvPr/>
          </p:nvSpPr>
          <p:spPr bwMode="auto">
            <a:xfrm>
              <a:off x="469500" y="1693822"/>
              <a:ext cx="31502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NSDI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Law (pending adoption by the Parliament) 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48739" y="2797661"/>
            <a:ext cx="5604639" cy="533400"/>
            <a:chOff x="4376810" y="1617822"/>
            <a:chExt cx="2156873" cy="533400"/>
          </a:xfrm>
        </p:grpSpPr>
        <p:sp>
          <p:nvSpPr>
            <p:cNvPr id="80" name="Rounded Rectangle 79"/>
            <p:cNvSpPr/>
            <p:nvPr/>
          </p:nvSpPr>
          <p:spPr>
            <a:xfrm>
              <a:off x="4376810" y="1617822"/>
              <a:ext cx="2156873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1" name="Rectangle 15"/>
            <p:cNvSpPr>
              <a:spLocks noChangeArrowheads="1"/>
            </p:cNvSpPr>
            <p:nvPr/>
          </p:nvSpPr>
          <p:spPr bwMode="auto">
            <a:xfrm>
              <a:off x="4386846" y="1699856"/>
              <a:ext cx="20557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Spatial Data Product Specification Standard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48739" y="3442235"/>
            <a:ext cx="5604638" cy="533400"/>
            <a:chOff x="7149438" y="1602166"/>
            <a:chExt cx="1500618" cy="533400"/>
          </a:xfrm>
        </p:grpSpPr>
        <p:sp>
          <p:nvSpPr>
            <p:cNvPr id="83" name="Rounded Rectangle 82"/>
            <p:cNvSpPr/>
            <p:nvPr/>
          </p:nvSpPr>
          <p:spPr>
            <a:xfrm>
              <a:off x="7149438" y="1602166"/>
              <a:ext cx="1500618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4" name="Rectangle 15"/>
            <p:cNvSpPr>
              <a:spLocks noChangeArrowheads="1"/>
            </p:cNvSpPr>
            <p:nvPr/>
          </p:nvSpPr>
          <p:spPr bwMode="auto">
            <a:xfrm>
              <a:off x="7156420" y="1684200"/>
              <a:ext cx="14265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NSDI </a:t>
              </a:r>
              <a:r>
                <a:rPr lang="en-US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Geoportal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(ongoing)</a:t>
              </a:r>
            </a:p>
          </p:txBody>
        </p:sp>
      </p:grpSp>
      <p:sp>
        <p:nvSpPr>
          <p:cNvPr id="86" name="Rounded Rectangle 85"/>
          <p:cNvSpPr/>
          <p:nvPr/>
        </p:nvSpPr>
        <p:spPr>
          <a:xfrm>
            <a:off x="448739" y="4086809"/>
            <a:ext cx="5604641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NSDI licensing model regulating the access and use of the spatial data and e-services (ongoing)</a:t>
            </a:r>
          </a:p>
        </p:txBody>
      </p:sp>
      <p:pic>
        <p:nvPicPr>
          <p:cNvPr id="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279" y="1840868"/>
            <a:ext cx="910740" cy="12813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279" y="3434663"/>
            <a:ext cx="1265501" cy="11384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174" y="4876668"/>
            <a:ext cx="999736" cy="13634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ounded Rectangle 19"/>
          <p:cNvSpPr/>
          <p:nvPr/>
        </p:nvSpPr>
        <p:spPr>
          <a:xfrm>
            <a:off x="448739" y="4731384"/>
            <a:ext cx="5604641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en-US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433433" y="4674918"/>
            <a:ext cx="5328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Long-term strategy for sharing the spatial data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Geoportal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(planned)</a:t>
            </a:r>
          </a:p>
        </p:txBody>
      </p:sp>
      <p:pic>
        <p:nvPicPr>
          <p:cNvPr id="25" name="Picture 4" descr="http://napr.gov.ge/source/e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58" y="5621021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Lantmäterie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842" y="5701745"/>
            <a:ext cx="1371600" cy="276225"/>
          </a:xfrm>
          <a:prstGeom prst="rect">
            <a:avLst/>
          </a:prstGeom>
          <a:noFill/>
        </p:spPr>
      </p:pic>
      <p:pic>
        <p:nvPicPr>
          <p:cNvPr id="27" name="Picture 5" descr="Sida logotyp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26" y="5652969"/>
            <a:ext cx="857250" cy="422754"/>
          </a:xfrm>
          <a:prstGeom prst="rect">
            <a:avLst/>
          </a:prstGeom>
          <a:noFill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41" y="5652969"/>
            <a:ext cx="726259" cy="52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9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4091648" y="6629400"/>
            <a:ext cx="342900" cy="22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lfaen" pitchFamily="18" charset="0"/>
                <a:cs typeface="Arial" pitchFamily="34" charset="0"/>
              </a:rPr>
              <a:t>2014</a:t>
            </a:r>
            <a:r>
              <a:rPr kumimoji="0" lang="ka-GE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lfaen" pitchFamily="18" charset="0"/>
                <a:cs typeface="Arial" pitchFamily="34" charset="0"/>
              </a:rPr>
              <a:t>\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lfae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798" y="1271683"/>
            <a:ext cx="4341750" cy="1518664"/>
          </a:xfrm>
          <a:prstGeom prst="roundRect">
            <a:avLst>
              <a:gd name="adj" fmla="val 14077"/>
            </a:avLst>
          </a:prstGeom>
          <a:solidFill>
            <a:srgbClr val="72A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 indent="-92075">
              <a:lnSpc>
                <a:spcPct val="120000"/>
              </a:lnSpc>
              <a:buClr>
                <a:srgbClr val="7F7F7F"/>
              </a:buClr>
            </a:pPr>
            <a:endParaRPr lang="en-US" sz="1600" b="1" dirty="0" smtClean="0">
              <a:solidFill>
                <a:schemeClr val="bg2">
                  <a:lumMod val="25000"/>
                </a:schemeClr>
              </a:solidFill>
              <a:latin typeface="Sylfaen" pitchFamily="18" charset="0"/>
              <a:cs typeface="Times New Roman" pitchFamily="18" charset="0"/>
            </a:endParaRPr>
          </a:p>
          <a:p>
            <a:pPr marL="114300" indent="-92075">
              <a:lnSpc>
                <a:spcPct val="120000"/>
              </a:lnSpc>
              <a:buClr>
                <a:srgbClr val="7F7F7F"/>
              </a:buClr>
            </a:pP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cs typeface="Times New Roman" pitchFamily="18" charset="0"/>
              </a:rPr>
              <a:t>ANNEX: 1.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cs typeface="Times New Roman" pitchFamily="18" charset="0"/>
              </a:rPr>
              <a:t>Reference  Geographic Data</a:t>
            </a:r>
            <a:endParaRPr lang="ka-GE" sz="1600" b="1" dirty="0">
              <a:solidFill>
                <a:schemeClr val="bg2">
                  <a:lumMod val="25000"/>
                </a:schemeClr>
              </a:solidFill>
              <a:latin typeface="Sylfaen" pitchFamily="18" charset="0"/>
              <a:cs typeface="Times New Roman" pitchFamily="18" charset="0"/>
            </a:endParaRPr>
          </a:p>
          <a:p>
            <a:pPr marL="307975" indent="-285750" algn="just">
              <a:lnSpc>
                <a:spcPct val="120000"/>
              </a:lnSpc>
              <a:buClr>
                <a:schemeClr val="bg1"/>
              </a:buClr>
              <a:buFont typeface="Sylfaen" panose="010A0502050306030303" pitchFamily="18" charset="0"/>
              <a:buChar char="▪"/>
            </a:pPr>
            <a:r>
              <a:rPr lang="en-US" sz="1400" dirty="0" smtClean="0"/>
              <a:t>Geodetic </a:t>
            </a:r>
            <a:r>
              <a:rPr lang="en-US" sz="1400" dirty="0"/>
              <a:t>Reference System </a:t>
            </a:r>
          </a:p>
          <a:p>
            <a:pPr marL="307975" indent="-285750" algn="just">
              <a:lnSpc>
                <a:spcPct val="120000"/>
              </a:lnSpc>
              <a:buClr>
                <a:schemeClr val="bg1"/>
              </a:buClr>
              <a:buFont typeface="Sylfaen" panose="010A0502050306030303" pitchFamily="18" charset="0"/>
              <a:buChar char="▪"/>
            </a:pPr>
            <a:r>
              <a:rPr lang="en-US" sz="1400" dirty="0" smtClean="0"/>
              <a:t>Coordinate </a:t>
            </a:r>
            <a:r>
              <a:rPr lang="en-US" sz="1400" dirty="0"/>
              <a:t>system </a:t>
            </a:r>
            <a:endParaRPr lang="en-US" sz="1400" dirty="0" smtClean="0"/>
          </a:p>
          <a:p>
            <a:pPr marL="307975" indent="-285750" algn="just">
              <a:lnSpc>
                <a:spcPct val="120000"/>
              </a:lnSpc>
              <a:buClr>
                <a:schemeClr val="bg1"/>
              </a:buClr>
              <a:buFont typeface="Sylfaen" panose="010A0502050306030303" pitchFamily="18" charset="0"/>
              <a:buChar char="▪"/>
            </a:pPr>
            <a:r>
              <a:rPr lang="en-US" sz="1400" dirty="0" smtClean="0"/>
              <a:t>Cartographic projection and grid </a:t>
            </a:r>
          </a:p>
          <a:p>
            <a:pPr marL="307975" indent="-285750" algn="just">
              <a:lnSpc>
                <a:spcPct val="120000"/>
              </a:lnSpc>
              <a:buClr>
                <a:schemeClr val="bg1"/>
              </a:buClr>
              <a:buFont typeface="Sylfaen" panose="010A0502050306030303" pitchFamily="18" charset="0"/>
              <a:buChar char="▪"/>
            </a:pPr>
            <a:r>
              <a:rPr lang="en-US" sz="1400" dirty="0" smtClean="0"/>
              <a:t>Elevation </a:t>
            </a:r>
            <a:r>
              <a:rPr lang="en-US" sz="1400" dirty="0"/>
              <a:t>model </a:t>
            </a:r>
            <a:endParaRPr lang="en-US" sz="1400" dirty="0" smtClean="0"/>
          </a:p>
          <a:p>
            <a:pPr marL="307975" indent="-285750" algn="just">
              <a:lnSpc>
                <a:spcPct val="120000"/>
              </a:lnSpc>
              <a:buClr>
                <a:schemeClr val="bg1"/>
              </a:buClr>
              <a:buFont typeface="Sylfaen" panose="010A0502050306030303" pitchFamily="18" charset="0"/>
              <a:buChar char="▪"/>
            </a:pPr>
            <a:r>
              <a:rPr lang="en-US" sz="1400" dirty="0" smtClean="0"/>
              <a:t>Aerial </a:t>
            </a:r>
            <a:r>
              <a:rPr lang="en-US" sz="1400" dirty="0"/>
              <a:t>and satellite </a:t>
            </a:r>
            <a:r>
              <a:rPr lang="en-US" sz="1400" dirty="0" smtClean="0"/>
              <a:t>imagery</a:t>
            </a:r>
          </a:p>
          <a:p>
            <a:pPr marL="307975" indent="-285750" algn="just">
              <a:lnSpc>
                <a:spcPct val="120000"/>
              </a:lnSpc>
              <a:buClr>
                <a:schemeClr val="bg1"/>
              </a:buClr>
              <a:buFont typeface="Sylfaen" panose="010A0502050306030303" pitchFamily="18" charset="0"/>
              <a:buChar char="▪"/>
            </a:pPr>
            <a:endParaRPr lang="en-US" sz="200" dirty="0"/>
          </a:p>
          <a:p>
            <a:pPr marL="22225" algn="just">
              <a:lnSpc>
                <a:spcPct val="120000"/>
              </a:lnSpc>
              <a:buClr>
                <a:schemeClr val="bg1"/>
              </a:buClr>
            </a:pPr>
            <a:endParaRPr lang="en-GB" sz="1600" dirty="0">
              <a:latin typeface="Sylfaen" pitchFamily="18" charset="0"/>
              <a:ea typeface="ＭＳ Ｐゴシック" pitchFamily="34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33912" y="1271684"/>
            <a:ext cx="4341750" cy="1425796"/>
          </a:xfrm>
          <a:prstGeom prst="roundRect">
            <a:avLst>
              <a:gd name="adj" fmla="val 40182"/>
            </a:avLst>
          </a:prstGeom>
          <a:solidFill>
            <a:srgbClr val="2A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Soils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 smtClean="0"/>
              <a:t>Geology</a:t>
            </a:r>
            <a:endParaRPr lang="en-US" sz="1500" dirty="0"/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Agricultural and aquaculture facilities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Energy resources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Mineral </a:t>
            </a:r>
            <a:r>
              <a:rPr lang="en-US" sz="1500" dirty="0" smtClean="0"/>
              <a:t>resources</a:t>
            </a:r>
            <a:endParaRPr lang="en-US" sz="1500" dirty="0"/>
          </a:p>
        </p:txBody>
      </p:sp>
      <p:grpSp>
        <p:nvGrpSpPr>
          <p:cNvPr id="3" name="Group 2"/>
          <p:cNvGrpSpPr/>
          <p:nvPr/>
        </p:nvGrpSpPr>
        <p:grpSpPr>
          <a:xfrm>
            <a:off x="4633912" y="2766774"/>
            <a:ext cx="4341750" cy="3976924"/>
            <a:chOff x="4639370" y="1042710"/>
            <a:chExt cx="6049228" cy="4658428"/>
          </a:xfrm>
        </p:grpSpPr>
        <p:sp>
          <p:nvSpPr>
            <p:cNvPr id="19" name="Rounded Rectangle 18"/>
            <p:cNvSpPr/>
            <p:nvPr/>
          </p:nvSpPr>
          <p:spPr>
            <a:xfrm>
              <a:off x="4639370" y="1042710"/>
              <a:ext cx="6049228" cy="4658428"/>
            </a:xfrm>
            <a:prstGeom prst="roundRect">
              <a:avLst>
                <a:gd name="adj" fmla="val 1407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4300" indent="-92075">
                <a:lnSpc>
                  <a:spcPct val="120000"/>
                </a:lnSpc>
                <a:buClr>
                  <a:srgbClr val="7F7F7F"/>
                </a:buClr>
              </a:pPr>
              <a:endParaRPr lang="en-GB" sz="1600" dirty="0">
                <a:latin typeface="Sylfaen" pitchFamily="18" charset="0"/>
                <a:ea typeface="ＭＳ Ｐゴシック" pitchFamily="34" charset="-128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903035" y="1070323"/>
              <a:ext cx="2760949" cy="7406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a-GE" b="1" dirty="0">
                  <a:solidFill>
                    <a:sysClr val="windowText" lastClr="000000"/>
                  </a:solidFill>
                  <a:latin typeface="Sylfaen" pitchFamily="18" charset="0"/>
                  <a:cs typeface="Times New Roman" pitchFamily="18" charset="0"/>
                </a:rPr>
                <a:t> 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latin typeface="Sylfaen" pitchFamily="18" charset="0"/>
                  <a:cs typeface="Times New Roman" pitchFamily="18" charset="0"/>
                </a:rPr>
                <a:t>ANNEX : 3. General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674537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Georgian SDI Spatial Data Themes 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798" y="2975956"/>
            <a:ext cx="4341750" cy="3767743"/>
          </a:xfrm>
          <a:prstGeom prst="roundRect">
            <a:avLst/>
          </a:prstGeom>
          <a:solidFill>
            <a:srgbClr val="2A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 indent="-92075">
              <a:lnSpc>
                <a:spcPct val="120000"/>
              </a:lnSpc>
              <a:buClr>
                <a:srgbClr val="7F7F7F"/>
              </a:buClr>
            </a:pP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cs typeface="Times New Roman" pitchFamily="18" charset="0"/>
              </a:rPr>
              <a:t>ANNEX: 2.  Fundamental Geographic Data</a:t>
            </a:r>
            <a:endParaRPr lang="ka-GE" sz="1600" b="1" dirty="0">
              <a:solidFill>
                <a:schemeClr val="bg2">
                  <a:lumMod val="25000"/>
                </a:schemeClr>
              </a:solidFill>
              <a:latin typeface="Sylfaen" pitchFamily="18" charset="0"/>
              <a:cs typeface="Arial" pitchFamily="34" charset="0"/>
            </a:endParaRP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Administrative-territorial units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</a:rPr>
              <a:t>Toponymes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Geonames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Land </a:t>
            </a:r>
            <a:r>
              <a:rPr lang="en-US" sz="1600" dirty="0" err="1">
                <a:solidFill>
                  <a:schemeClr val="bg1"/>
                </a:solidFill>
              </a:rPr>
              <a:t>cadastre</a:t>
            </a:r>
            <a:endParaRPr lang="en-US" sz="1600" dirty="0">
              <a:solidFill>
                <a:schemeClr val="bg1"/>
              </a:solidFill>
            </a:endParaRP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Addresses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Transport network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Hydrography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Protected areas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Cultural heritage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Statistical data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Demography 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Buildings and constructions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land cover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92040" y="3094491"/>
            <a:ext cx="4313872" cy="367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Public and communal services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Industry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Area Management, restrictions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Human health and safety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Environment monitoring systems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Risk zones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Meteorology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Atmosphere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Bio-geographic regions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Habitats and biotopes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Species distribution 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Sea and sea regions </a:t>
            </a:r>
          </a:p>
          <a:p>
            <a:pPr marL="307975" indent="-28575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lt1"/>
                </a:solidFill>
                <a:latin typeface="+mn-lt"/>
              </a:rPr>
              <a:t>Other geographical objects</a:t>
            </a:r>
          </a:p>
        </p:txBody>
      </p:sp>
    </p:spTree>
    <p:extLst>
      <p:ext uri="{BB962C8B-B14F-4D97-AF65-F5344CB8AC3E}">
        <p14:creationId xmlns:p14="http://schemas.microsoft.com/office/powerpoint/2010/main" val="308126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868274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Access to NAPR Data – maps.napr.gov.ge</a:t>
            </a:r>
            <a:endParaRPr lang="ka-GE" sz="2400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1764125"/>
            <a:ext cx="8381999" cy="47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1764125"/>
            <a:ext cx="8381999" cy="47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9" y="1834409"/>
            <a:ext cx="8131976" cy="457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34409"/>
            <a:ext cx="8566656" cy="48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15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4405313" y="868363"/>
            <a:ext cx="3222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0CD59EB-9B6E-4E8E-A49F-047D98CA70F3}" type="slidenum">
              <a:rPr lang="id-ID" altLang="en-US" sz="900">
                <a:solidFill>
                  <a:srgbClr val="FFFFFF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id-ID" altLang="en-US" sz="90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844800" y="2098675"/>
            <a:ext cx="731838" cy="731838"/>
            <a:chOff x="2911867" y="2108200"/>
            <a:chExt cx="815975" cy="814388"/>
          </a:xfrm>
        </p:grpSpPr>
        <p:grpSp>
          <p:nvGrpSpPr>
            <p:cNvPr id="17468" name="Group 30"/>
            <p:cNvGrpSpPr>
              <a:grpSpLocks noChangeAspect="1"/>
            </p:cNvGrpSpPr>
            <p:nvPr/>
          </p:nvGrpSpPr>
          <p:grpSpPr bwMode="auto">
            <a:xfrm>
              <a:off x="2911867" y="2108200"/>
              <a:ext cx="815975" cy="814388"/>
              <a:chOff x="9172929" y="1574138"/>
              <a:chExt cx="360100" cy="3600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9172929" y="1574138"/>
                <a:ext cx="360100" cy="360000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9208080" y="1609279"/>
                <a:ext cx="288236" cy="287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3099285" y="2309149"/>
              <a:ext cx="464559" cy="405000"/>
              <a:chOff x="7540015" y="4306905"/>
              <a:chExt cx="389341" cy="339426"/>
            </a:xfrm>
            <a:solidFill>
              <a:schemeClr val="accent1"/>
            </a:solidFill>
          </p:grpSpPr>
          <p:sp>
            <p:nvSpPr>
              <p:cNvPr id="35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6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7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8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9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40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41" name="Freeform 116"/>
              <p:cNvSpPr>
                <a:spLocks/>
              </p:cNvSpPr>
              <p:nvPr/>
            </p:nvSpPr>
            <p:spPr bwMode="auto">
              <a:xfrm>
                <a:off x="7540015" y="4306905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42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43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44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45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sp>
        <p:nvSpPr>
          <p:cNvPr id="74" name="Content Placeholder 2"/>
          <p:cNvSpPr txBox="1">
            <a:spLocks/>
          </p:cNvSpPr>
          <p:nvPr/>
        </p:nvSpPr>
        <p:spPr bwMode="auto">
          <a:xfrm>
            <a:off x="544628" y="3205085"/>
            <a:ext cx="19288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E75B6"/>
              </a:buClr>
              <a:buSzPct val="145000"/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Geodesy and Cartography</a:t>
            </a:r>
          </a:p>
        </p:txBody>
      </p:sp>
      <p:sp>
        <p:nvSpPr>
          <p:cNvPr id="75" name="Content Placeholder 2"/>
          <p:cNvSpPr txBox="1">
            <a:spLocks/>
          </p:cNvSpPr>
          <p:nvPr/>
        </p:nvSpPr>
        <p:spPr bwMode="auto">
          <a:xfrm>
            <a:off x="544628" y="4477135"/>
            <a:ext cx="2147888" cy="56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E75B6"/>
              </a:buClr>
              <a:buSzPct val="145000"/>
              <a:buNone/>
            </a:pPr>
            <a:r>
              <a:rPr lang="en-US" altLang="en-US" sz="1800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Registry</a:t>
            </a:r>
          </a:p>
        </p:txBody>
      </p:sp>
      <p:sp>
        <p:nvSpPr>
          <p:cNvPr id="76" name="Content Placeholder 2"/>
          <p:cNvSpPr txBox="1">
            <a:spLocks/>
          </p:cNvSpPr>
          <p:nvPr/>
        </p:nvSpPr>
        <p:spPr bwMode="auto">
          <a:xfrm>
            <a:off x="6478426" y="4583802"/>
            <a:ext cx="19129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E75B6"/>
              </a:buClr>
              <a:buSzPct val="145000"/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3B3838"/>
                </a:solidFill>
              </a:rPr>
              <a:t>Business Registry</a:t>
            </a:r>
          </a:p>
        </p:txBody>
      </p:sp>
      <p:grpSp>
        <p:nvGrpSpPr>
          <p:cNvPr id="17416" name="Group 2"/>
          <p:cNvGrpSpPr>
            <a:grpSpLocks/>
          </p:cNvGrpSpPr>
          <p:nvPr/>
        </p:nvGrpSpPr>
        <p:grpSpPr bwMode="auto">
          <a:xfrm>
            <a:off x="0" y="704850"/>
            <a:ext cx="9144000" cy="600075"/>
            <a:chOff x="-6117772" y="1062151"/>
            <a:chExt cx="6117771" cy="599108"/>
          </a:xfrm>
        </p:grpSpPr>
        <p:sp>
          <p:nvSpPr>
            <p:cNvPr id="47" name="Rectangle 46"/>
            <p:cNvSpPr/>
            <p:nvPr/>
          </p:nvSpPr>
          <p:spPr>
            <a:xfrm>
              <a:off x="-6117772" y="1062151"/>
              <a:ext cx="6117771" cy="599108"/>
            </a:xfrm>
            <a:prstGeom prst="rect">
              <a:avLst/>
            </a:prstGeom>
            <a:solidFill>
              <a:srgbClr val="0A65AC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4319614" y="1123964"/>
              <a:ext cx="2964564" cy="4609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prstClr val="white"/>
                  </a:solidFill>
                </a:rPr>
                <a:t>National Agency of Public Registry</a:t>
              </a: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427038" y="1517650"/>
            <a:ext cx="8418512" cy="40163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Legal Entity of Public Law under the Ministry of Justice of Georgia, established in 2004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44628" y="2124229"/>
            <a:ext cx="2532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B3838"/>
                </a:solidFill>
              </a:rPr>
              <a:t>Registry of Immovable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B3838"/>
                </a:solidFill>
              </a:rPr>
              <a:t>P</a:t>
            </a:r>
            <a:r>
              <a:rPr lang="en-US" altLang="en-US" sz="1800" b="1" dirty="0" smtClean="0">
                <a:solidFill>
                  <a:srgbClr val="3B3838"/>
                </a:solidFill>
              </a:rPr>
              <a:t>roperty </a:t>
            </a:r>
            <a:r>
              <a:rPr lang="en-US" altLang="en-US" sz="1800" b="1" dirty="0">
                <a:solidFill>
                  <a:srgbClr val="3B3838"/>
                </a:solidFill>
              </a:rPr>
              <a:t>Rights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865438" y="3255963"/>
            <a:ext cx="731837" cy="731837"/>
            <a:chOff x="2589586" y="3287713"/>
            <a:chExt cx="790574" cy="792162"/>
          </a:xfrm>
        </p:grpSpPr>
        <p:grpSp>
          <p:nvGrpSpPr>
            <p:cNvPr id="17462" name="Group 81"/>
            <p:cNvGrpSpPr>
              <a:grpSpLocks noChangeAspect="1"/>
            </p:cNvGrpSpPr>
            <p:nvPr/>
          </p:nvGrpSpPr>
          <p:grpSpPr bwMode="auto">
            <a:xfrm>
              <a:off x="2589586" y="3287713"/>
              <a:ext cx="790574" cy="792162"/>
              <a:chOff x="9173542" y="1574138"/>
              <a:chExt cx="359487" cy="360000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9173542" y="1574138"/>
                <a:ext cx="359487" cy="360000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9209413" y="1603813"/>
                <a:ext cx="287746" cy="2881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0" name="Group 49"/>
            <p:cNvGrpSpPr>
              <a:grpSpLocks noChangeAspect="1"/>
            </p:cNvGrpSpPr>
            <p:nvPr/>
          </p:nvGrpSpPr>
          <p:grpSpPr>
            <a:xfrm>
              <a:off x="2802996" y="3514537"/>
              <a:ext cx="464560" cy="405000"/>
              <a:chOff x="7540014" y="4306907"/>
              <a:chExt cx="389342" cy="339426"/>
            </a:xfrm>
            <a:solidFill>
              <a:schemeClr val="accent2"/>
            </a:solidFill>
          </p:grpSpPr>
          <p:sp>
            <p:nvSpPr>
              <p:cNvPr id="51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52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53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54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66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67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68" name="Freeform 116"/>
              <p:cNvSpPr>
                <a:spLocks/>
              </p:cNvSpPr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69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70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71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72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838450" y="4365625"/>
            <a:ext cx="731838" cy="731838"/>
            <a:chOff x="2838822" y="4365625"/>
            <a:chExt cx="779460" cy="782638"/>
          </a:xfrm>
        </p:grpSpPr>
        <p:grpSp>
          <p:nvGrpSpPr>
            <p:cNvPr id="17458" name="Group 85"/>
            <p:cNvGrpSpPr>
              <a:grpSpLocks noChangeAspect="1"/>
            </p:cNvGrpSpPr>
            <p:nvPr/>
          </p:nvGrpSpPr>
          <p:grpSpPr bwMode="auto">
            <a:xfrm flipH="1">
              <a:off x="2838822" y="4365625"/>
              <a:ext cx="779460" cy="782638"/>
              <a:chOff x="9173025" y="1574138"/>
              <a:chExt cx="359774" cy="360000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9173025" y="1574138"/>
                <a:ext cx="359774" cy="360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9209705" y="1610060"/>
                <a:ext cx="287975" cy="2881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3" name="Group 72"/>
            <p:cNvGrpSpPr>
              <a:grpSpLocks noChangeAspect="1"/>
            </p:cNvGrpSpPr>
            <p:nvPr/>
          </p:nvGrpSpPr>
          <p:grpSpPr>
            <a:xfrm>
              <a:off x="3094109" y="4563288"/>
              <a:ext cx="464560" cy="405000"/>
              <a:chOff x="7540014" y="4306907"/>
              <a:chExt cx="389342" cy="339426"/>
            </a:xfrm>
            <a:solidFill>
              <a:schemeClr val="bg1">
                <a:lumMod val="50000"/>
              </a:schemeClr>
            </a:solidFill>
          </p:grpSpPr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85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89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93" name="Freeform 116"/>
              <p:cNvSpPr>
                <a:spLocks/>
              </p:cNvSpPr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94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95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96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97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sp>
        <p:nvSpPr>
          <p:cNvPr id="145" name="Rectangle 15"/>
          <p:cNvSpPr>
            <a:spLocks noChangeArrowheads="1"/>
          </p:cNvSpPr>
          <p:nvPr/>
        </p:nvSpPr>
        <p:spPr bwMode="auto">
          <a:xfrm>
            <a:off x="6478426" y="5554046"/>
            <a:ext cx="21379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B3838"/>
                </a:solidFill>
              </a:rPr>
              <a:t>Registry of Lien, Tax Lien/Mortgage</a:t>
            </a:r>
          </a:p>
        </p:txBody>
      </p:sp>
      <p:sp>
        <p:nvSpPr>
          <p:cNvPr id="146" name="Rectangle 15"/>
          <p:cNvSpPr>
            <a:spLocks noChangeArrowheads="1"/>
          </p:cNvSpPr>
          <p:nvPr/>
        </p:nvSpPr>
        <p:spPr bwMode="auto">
          <a:xfrm>
            <a:off x="544628" y="5543332"/>
            <a:ext cx="1971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Registry of Municipalities</a:t>
            </a:r>
            <a:endParaRPr lang="en-US" altLang="en-US" sz="1800" b="1" dirty="0">
              <a:solidFill>
                <a:srgbClr val="3B38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Rectangle 15"/>
          <p:cNvSpPr>
            <a:spLocks noChangeArrowheads="1"/>
          </p:cNvSpPr>
          <p:nvPr/>
        </p:nvSpPr>
        <p:spPr bwMode="auto">
          <a:xfrm>
            <a:off x="6478426" y="2398323"/>
            <a:ext cx="19494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</a:t>
            </a:r>
          </a:p>
        </p:txBody>
      </p:sp>
      <p:sp>
        <p:nvSpPr>
          <p:cNvPr id="148" name="Rectangle 15"/>
          <p:cNvSpPr>
            <a:spLocks noChangeArrowheads="1"/>
          </p:cNvSpPr>
          <p:nvPr/>
        </p:nvSpPr>
        <p:spPr bwMode="auto">
          <a:xfrm>
            <a:off x="6478426" y="3560485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Cadastre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03525" y="5530850"/>
            <a:ext cx="731838" cy="731838"/>
            <a:chOff x="2527962" y="5540375"/>
            <a:chExt cx="890322" cy="892175"/>
          </a:xfrm>
        </p:grpSpPr>
        <p:grpSp>
          <p:nvGrpSpPr>
            <p:cNvPr id="17454" name="Group 89"/>
            <p:cNvGrpSpPr>
              <a:grpSpLocks noChangeAspect="1"/>
            </p:cNvGrpSpPr>
            <p:nvPr/>
          </p:nvGrpSpPr>
          <p:grpSpPr bwMode="auto">
            <a:xfrm>
              <a:off x="2527962" y="5540375"/>
              <a:ext cx="890322" cy="892175"/>
              <a:chOff x="9173137" y="1574138"/>
              <a:chExt cx="359604" cy="360000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9173137" y="1574138"/>
                <a:ext cx="359604" cy="360000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9211360" y="1610060"/>
                <a:ext cx="287839" cy="2881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5" name="Group 224"/>
            <p:cNvGrpSpPr>
              <a:grpSpLocks noChangeAspect="1"/>
            </p:cNvGrpSpPr>
            <p:nvPr/>
          </p:nvGrpSpPr>
          <p:grpSpPr>
            <a:xfrm>
              <a:off x="2829796" y="5776725"/>
              <a:ext cx="464559" cy="405000"/>
              <a:chOff x="7540015" y="4306905"/>
              <a:chExt cx="389341" cy="339426"/>
            </a:xfrm>
            <a:solidFill>
              <a:srgbClr val="FFCD33"/>
            </a:solidFill>
          </p:grpSpPr>
          <p:sp>
            <p:nvSpPr>
              <p:cNvPr id="226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27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28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29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30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31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32" name="Freeform 116"/>
              <p:cNvSpPr>
                <a:spLocks/>
              </p:cNvSpPr>
              <p:nvPr/>
            </p:nvSpPr>
            <p:spPr bwMode="auto">
              <a:xfrm>
                <a:off x="7540015" y="4306905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33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34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35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36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589588" y="2098675"/>
            <a:ext cx="731837" cy="731838"/>
            <a:chOff x="5588818" y="2076272"/>
            <a:chExt cx="816740" cy="815976"/>
          </a:xfrm>
        </p:grpSpPr>
        <p:grpSp>
          <p:nvGrpSpPr>
            <p:cNvPr id="17450" name="Group 30"/>
            <p:cNvGrpSpPr>
              <a:grpSpLocks noChangeAspect="1"/>
            </p:cNvGrpSpPr>
            <p:nvPr/>
          </p:nvGrpSpPr>
          <p:grpSpPr bwMode="auto">
            <a:xfrm flipH="1">
              <a:off x="5588818" y="2076272"/>
              <a:ext cx="816740" cy="815976"/>
              <a:chOff x="9173606" y="1573788"/>
              <a:chExt cx="359073" cy="360702"/>
            </a:xfrm>
          </p:grpSpPr>
          <p:sp>
            <p:nvSpPr>
              <p:cNvPr id="267" name="Oval 266"/>
              <p:cNvSpPr/>
              <p:nvPr/>
            </p:nvSpPr>
            <p:spPr>
              <a:xfrm rot="7273091">
                <a:off x="9172791" y="1574602"/>
                <a:ext cx="360702" cy="359073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Oval 267"/>
              <p:cNvSpPr>
                <a:spLocks noChangeAspect="1"/>
              </p:cNvSpPr>
              <p:nvPr/>
            </p:nvSpPr>
            <p:spPr>
              <a:xfrm>
                <a:off x="9208656" y="1608998"/>
                <a:ext cx="288193" cy="2871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5" name="Group 254"/>
            <p:cNvGrpSpPr>
              <a:grpSpLocks noChangeAspect="1"/>
            </p:cNvGrpSpPr>
            <p:nvPr/>
          </p:nvGrpSpPr>
          <p:grpSpPr>
            <a:xfrm>
              <a:off x="5849245" y="2278013"/>
              <a:ext cx="464559" cy="405000"/>
              <a:chOff x="7540015" y="4306905"/>
              <a:chExt cx="389341" cy="339426"/>
            </a:xfrm>
            <a:solidFill>
              <a:schemeClr val="accent1"/>
            </a:solidFill>
          </p:grpSpPr>
          <p:sp>
            <p:nvSpPr>
              <p:cNvPr id="256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57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58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59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60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61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62" name="Freeform 116"/>
              <p:cNvSpPr>
                <a:spLocks/>
              </p:cNvSpPr>
              <p:nvPr/>
            </p:nvSpPr>
            <p:spPr bwMode="auto">
              <a:xfrm>
                <a:off x="7540015" y="4306905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63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64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65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66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589588" y="3255963"/>
            <a:ext cx="731837" cy="731837"/>
            <a:chOff x="5588811" y="3256577"/>
            <a:chExt cx="830263" cy="792162"/>
          </a:xfrm>
        </p:grpSpPr>
        <p:grpSp>
          <p:nvGrpSpPr>
            <p:cNvPr id="17446" name="Group 81"/>
            <p:cNvGrpSpPr>
              <a:grpSpLocks noChangeAspect="1"/>
            </p:cNvGrpSpPr>
            <p:nvPr/>
          </p:nvGrpSpPr>
          <p:grpSpPr bwMode="auto">
            <a:xfrm flipH="1">
              <a:off x="5588811" y="3256577"/>
              <a:ext cx="830263" cy="792162"/>
              <a:chOff x="9173842" y="1574138"/>
              <a:chExt cx="359187" cy="360000"/>
            </a:xfrm>
          </p:grpSpPr>
          <p:sp>
            <p:nvSpPr>
              <p:cNvPr id="283" name="Oval 282"/>
              <p:cNvSpPr/>
              <p:nvPr/>
            </p:nvSpPr>
            <p:spPr>
              <a:xfrm>
                <a:off x="9173842" y="1574138"/>
                <a:ext cx="359187" cy="360000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Oval 283"/>
              <p:cNvSpPr>
                <a:spLocks noChangeAspect="1"/>
              </p:cNvSpPr>
              <p:nvPr/>
            </p:nvSpPr>
            <p:spPr>
              <a:xfrm>
                <a:off x="9212020" y="1609279"/>
                <a:ext cx="287506" cy="287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71" name="Group 270"/>
            <p:cNvGrpSpPr>
              <a:grpSpLocks noChangeAspect="1"/>
            </p:cNvGrpSpPr>
            <p:nvPr/>
          </p:nvGrpSpPr>
          <p:grpSpPr>
            <a:xfrm>
              <a:off x="5840315" y="3483401"/>
              <a:ext cx="464560" cy="405000"/>
              <a:chOff x="7540014" y="4306907"/>
              <a:chExt cx="389342" cy="339426"/>
            </a:xfrm>
            <a:solidFill>
              <a:schemeClr val="accent2"/>
            </a:solidFill>
          </p:grpSpPr>
          <p:sp>
            <p:nvSpPr>
              <p:cNvPr id="272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73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74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75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76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77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78" name="Freeform 116"/>
              <p:cNvSpPr>
                <a:spLocks/>
              </p:cNvSpPr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79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80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81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82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grpSp>
        <p:nvGrpSpPr>
          <p:cNvPr id="285" name="Group 284"/>
          <p:cNvGrpSpPr>
            <a:grpSpLocks/>
          </p:cNvGrpSpPr>
          <p:nvPr/>
        </p:nvGrpSpPr>
        <p:grpSpPr bwMode="auto">
          <a:xfrm>
            <a:off x="5589588" y="4365625"/>
            <a:ext cx="731837" cy="731838"/>
            <a:chOff x="2551505" y="4422775"/>
            <a:chExt cx="782637" cy="782638"/>
          </a:xfrm>
        </p:grpSpPr>
        <p:grpSp>
          <p:nvGrpSpPr>
            <p:cNvPr id="17442" name="Group 85"/>
            <p:cNvGrpSpPr>
              <a:grpSpLocks noChangeAspect="1"/>
            </p:cNvGrpSpPr>
            <p:nvPr/>
          </p:nvGrpSpPr>
          <p:grpSpPr bwMode="auto">
            <a:xfrm>
              <a:off x="2551505" y="4422775"/>
              <a:ext cx="782637" cy="782638"/>
              <a:chOff x="9173029" y="1574138"/>
              <a:chExt cx="359792" cy="360000"/>
            </a:xfrm>
          </p:grpSpPr>
          <p:sp>
            <p:nvSpPr>
              <p:cNvPr id="299" name="Oval 298"/>
              <p:cNvSpPr/>
              <p:nvPr/>
            </p:nvSpPr>
            <p:spPr>
              <a:xfrm>
                <a:off x="9173029" y="1574138"/>
                <a:ext cx="359792" cy="360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Oval 299"/>
              <p:cNvSpPr>
                <a:spLocks noChangeAspect="1"/>
              </p:cNvSpPr>
              <p:nvPr/>
            </p:nvSpPr>
            <p:spPr>
              <a:xfrm>
                <a:off x="9213613" y="1610060"/>
                <a:ext cx="288770" cy="2881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7" name="Group 286"/>
            <p:cNvGrpSpPr>
              <a:grpSpLocks noChangeAspect="1"/>
            </p:cNvGrpSpPr>
            <p:nvPr/>
          </p:nvGrpSpPr>
          <p:grpSpPr>
            <a:xfrm>
              <a:off x="2817884" y="4620438"/>
              <a:ext cx="464560" cy="405000"/>
              <a:chOff x="7540014" y="4306907"/>
              <a:chExt cx="389342" cy="339426"/>
            </a:xfrm>
            <a:solidFill>
              <a:schemeClr val="bg1">
                <a:lumMod val="50000"/>
              </a:schemeClr>
            </a:solidFill>
          </p:grpSpPr>
          <p:sp>
            <p:nvSpPr>
              <p:cNvPr id="288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89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0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1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2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3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4" name="Freeform 116"/>
              <p:cNvSpPr>
                <a:spLocks/>
              </p:cNvSpPr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5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6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7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298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grpSp>
        <p:nvGrpSpPr>
          <p:cNvPr id="301" name="Group 300"/>
          <p:cNvGrpSpPr>
            <a:grpSpLocks/>
          </p:cNvGrpSpPr>
          <p:nvPr/>
        </p:nvGrpSpPr>
        <p:grpSpPr bwMode="auto">
          <a:xfrm>
            <a:off x="5565775" y="5530850"/>
            <a:ext cx="731838" cy="731838"/>
            <a:chOff x="2527685" y="5540375"/>
            <a:chExt cx="890589" cy="892175"/>
          </a:xfrm>
        </p:grpSpPr>
        <p:grpSp>
          <p:nvGrpSpPr>
            <p:cNvPr id="17438" name="Group 89"/>
            <p:cNvGrpSpPr>
              <a:grpSpLocks noChangeAspect="1"/>
            </p:cNvGrpSpPr>
            <p:nvPr/>
          </p:nvGrpSpPr>
          <p:grpSpPr bwMode="auto">
            <a:xfrm>
              <a:off x="2527685" y="5540375"/>
              <a:ext cx="890589" cy="892175"/>
              <a:chOff x="9173029" y="1574138"/>
              <a:chExt cx="359712" cy="360000"/>
            </a:xfrm>
          </p:grpSpPr>
          <p:sp>
            <p:nvSpPr>
              <p:cNvPr id="315" name="Oval 314"/>
              <p:cNvSpPr/>
              <p:nvPr/>
            </p:nvSpPr>
            <p:spPr>
              <a:xfrm>
                <a:off x="9173029" y="1574138"/>
                <a:ext cx="359712" cy="360000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Oval 315"/>
              <p:cNvSpPr>
                <a:spLocks noChangeAspect="1"/>
              </p:cNvSpPr>
              <p:nvPr/>
            </p:nvSpPr>
            <p:spPr>
              <a:xfrm>
                <a:off x="9212043" y="1613965"/>
                <a:ext cx="287926" cy="2881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3" name="Group 302"/>
            <p:cNvGrpSpPr>
              <a:grpSpLocks noChangeAspect="1"/>
            </p:cNvGrpSpPr>
            <p:nvPr/>
          </p:nvGrpSpPr>
          <p:grpSpPr>
            <a:xfrm>
              <a:off x="2829796" y="5776725"/>
              <a:ext cx="464559" cy="405000"/>
              <a:chOff x="7540015" y="4306905"/>
              <a:chExt cx="389341" cy="339426"/>
            </a:xfrm>
            <a:solidFill>
              <a:srgbClr val="FFCD33"/>
            </a:solidFill>
          </p:grpSpPr>
          <p:sp>
            <p:nvSpPr>
              <p:cNvPr id="304" name="Freeform 110"/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05" name="Freeform 111"/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06" name="Freeform 112"/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07" name="Freeform 113"/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08" name="Freeform 114"/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09" name="Freeform 115"/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10" name="Freeform 116"/>
              <p:cNvSpPr>
                <a:spLocks/>
              </p:cNvSpPr>
              <p:nvPr/>
            </p:nvSpPr>
            <p:spPr bwMode="auto">
              <a:xfrm>
                <a:off x="7540015" y="4306905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11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12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13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314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white">
                      <a:lumMod val="65000"/>
                    </a:prstClr>
                  </a:solidFill>
                  <a:latin typeface="Lato" panose="020F0502020204030203" pitchFamily="34" charset="0"/>
                </a:endParaRPr>
              </a:p>
            </p:txBody>
          </p:sp>
        </p:grpSp>
      </p:grpSp>
      <p:sp>
        <p:nvSpPr>
          <p:cNvPr id="144" name="Rectangle 143"/>
          <p:cNvSpPr/>
          <p:nvPr/>
        </p:nvSpPr>
        <p:spPr>
          <a:xfrm>
            <a:off x="341313" y="3941762"/>
            <a:ext cx="2911475" cy="46038"/>
          </a:xfrm>
          <a:prstGeom prst="rect">
            <a:avLst/>
          </a:prstGeom>
          <a:solidFill>
            <a:srgbClr val="F19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379413" y="2784475"/>
            <a:ext cx="2911475" cy="46038"/>
          </a:xfrm>
          <a:prstGeom prst="rect">
            <a:avLst/>
          </a:prstGeom>
          <a:solidFill>
            <a:srgbClr val="7CA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341313" y="5051425"/>
            <a:ext cx="2911475" cy="46038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341313" y="6216650"/>
            <a:ext cx="2911475" cy="46038"/>
          </a:xfrm>
          <a:prstGeom prst="rect">
            <a:avLst/>
          </a:prstGeom>
          <a:solidFill>
            <a:srgbClr val="FFC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891213" y="3941762"/>
            <a:ext cx="2909887" cy="46038"/>
          </a:xfrm>
          <a:prstGeom prst="rect">
            <a:avLst/>
          </a:prstGeom>
          <a:solidFill>
            <a:srgbClr val="F19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919788" y="2784475"/>
            <a:ext cx="2909887" cy="46038"/>
          </a:xfrm>
          <a:prstGeom prst="rect">
            <a:avLst/>
          </a:prstGeom>
          <a:solidFill>
            <a:srgbClr val="7CA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891213" y="5051425"/>
            <a:ext cx="2909887" cy="46038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881688" y="6216650"/>
            <a:ext cx="2909887" cy="46038"/>
          </a:xfrm>
          <a:prstGeom prst="rect">
            <a:avLst/>
          </a:prstGeom>
          <a:solidFill>
            <a:srgbClr val="FFC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95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2" grpId="0"/>
      <p:bldP spid="145" grpId="0"/>
      <p:bldP spid="146" grpId="0"/>
      <p:bldP spid="147" grpId="0" animBg="1"/>
      <p:bldP spid="148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868274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chemeClr val="bg1"/>
                </a:solidFill>
              </a:rPr>
              <a:t>Pilot Project – </a:t>
            </a:r>
            <a:r>
              <a:rPr lang="en-US" sz="2400" b="1" dirty="0" err="1" smtClean="0">
                <a:solidFill>
                  <a:schemeClr val="bg1"/>
                </a:solidFill>
              </a:rPr>
              <a:t>Gori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Municiaplity</a:t>
            </a:r>
            <a:endParaRPr lang="ka-GE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3573" t="4762"/>
          <a:stretch>
            <a:fillRect/>
          </a:stretch>
        </p:blipFill>
        <p:spPr bwMode="auto">
          <a:xfrm>
            <a:off x="8042134" y="1565886"/>
            <a:ext cx="951150" cy="1231153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2134" y="4522180"/>
            <a:ext cx="938021" cy="12364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133" y="3029988"/>
            <a:ext cx="938021" cy="12111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$RECYCLE.BIN\S-1-5-21-2755267903-249236724-1958577219-500\$RXRAQM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248" y="4671017"/>
            <a:ext cx="1771230" cy="1182296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:\$RECYCLE.BIN\S-1-5-21-2755267903-249236724-1958577219-500\$R5JWGKK.jpg"/>
          <p:cNvPicPr>
            <a:picLocks noChangeAspect="1" noChangeArrowheads="1"/>
          </p:cNvPicPr>
          <p:nvPr/>
        </p:nvPicPr>
        <p:blipFill>
          <a:blip r:embed="rId7" cstate="print"/>
          <a:srcRect l="7354" r="4404"/>
          <a:stretch>
            <a:fillRect/>
          </a:stretch>
        </p:blipFill>
        <p:spPr bwMode="auto">
          <a:xfrm>
            <a:off x="149018" y="3287302"/>
            <a:ext cx="1713689" cy="1146762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248" y="1412380"/>
            <a:ext cx="7653862" cy="14311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Production, </a:t>
            </a:r>
            <a:r>
              <a:rPr lang="en-US" sz="1200" dirty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use and </a:t>
            </a: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sharing of harmonized geographic data </a:t>
            </a:r>
          </a:p>
          <a:p>
            <a:pPr marL="171450" indent="-171450"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Testing and analysis of the use </a:t>
            </a:r>
            <a:r>
              <a:rPr lang="en-US" sz="1200" dirty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of those technical standards, regulations, instruments and methodologies in practice </a:t>
            </a:r>
            <a:endParaRPr lang="en-US" sz="1200" dirty="0" smtClean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Evaluation of deficiencies and benefits and provide recommendations</a:t>
            </a:r>
            <a:endParaRPr lang="en-US" sz="1200" dirty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1224" y="3191046"/>
            <a:ext cx="5592885" cy="26622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12713" algn="just">
              <a:spcBef>
                <a:spcPts val="0"/>
              </a:spcBef>
              <a:spcAft>
                <a:spcPts val="300"/>
              </a:spcAft>
            </a:pPr>
            <a:r>
              <a:rPr lang="en-US" sz="1200" b="1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Municipality capacity building</a:t>
            </a:r>
            <a:r>
              <a:rPr lang="ka-GE" sz="1200" b="1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:</a:t>
            </a:r>
            <a:endParaRPr lang="ka-GE" sz="1200" b="1" dirty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  <a:p>
            <a:pPr marL="914400" indent="-173038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Training of staff in GIS and field surveying</a:t>
            </a:r>
            <a:r>
              <a:rPr lang="ka-GE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,</a:t>
            </a:r>
          </a:p>
          <a:p>
            <a:pPr marL="914400" indent="-173038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Providing hardware and equipment for spatial data production </a:t>
            </a:r>
          </a:p>
          <a:p>
            <a:pPr marL="741362" algn="just">
              <a:spcBef>
                <a:spcPts val="0"/>
              </a:spcBef>
              <a:spcAft>
                <a:spcPts val="300"/>
              </a:spcAft>
            </a:pPr>
            <a:endParaRPr lang="en-US" sz="1200" dirty="0" smtClean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  <a:p>
            <a:pPr marL="112713" algn="just">
              <a:spcBef>
                <a:spcPts val="600"/>
              </a:spcBef>
            </a:pPr>
            <a:r>
              <a:rPr lang="en-US" sz="1200" b="1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Production </a:t>
            </a:r>
            <a:r>
              <a:rPr lang="en-US" sz="1200" b="1" dirty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of Spatial </a:t>
            </a:r>
            <a:r>
              <a:rPr lang="en-US" sz="1200" b="1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Data:</a:t>
            </a:r>
            <a:endParaRPr lang="ka-GE" sz="1200" b="1" dirty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  <a:p>
            <a:pPr marL="914400" indent="-173038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Specification and demarcation of administrative border of City </a:t>
            </a:r>
            <a:r>
              <a:rPr lang="en-US" sz="1200" dirty="0" err="1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Gori</a:t>
            </a:r>
            <a:endParaRPr lang="en-US" sz="1200" dirty="0" smtClean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  <a:p>
            <a:pPr marL="914400" indent="-173038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Specification of the </a:t>
            </a:r>
            <a:r>
              <a:rPr lang="en-US" sz="1200" dirty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unspecified cadastral </a:t>
            </a: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data of the registered properties with in </a:t>
            </a:r>
            <a:r>
              <a:rPr lang="en-US" sz="1200" dirty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the administrative boundaries of </a:t>
            </a: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the city </a:t>
            </a:r>
            <a:endParaRPr lang="en-US" sz="1200" dirty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  <a:p>
            <a:pPr marL="914400" indent="-173038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Transport network, roads names, road signs, points of interest (completed).</a:t>
            </a:r>
          </a:p>
          <a:p>
            <a:pPr marL="914400" indent="-173038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Transportation network</a:t>
            </a:r>
            <a:r>
              <a:rPr lang="ka-GE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, </a:t>
            </a:r>
            <a:r>
              <a:rPr lang="en-US" sz="1200" dirty="0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road signs and </a:t>
            </a:r>
            <a:r>
              <a:rPr lang="en-US" sz="1200" dirty="0" err="1" smtClean="0">
                <a:solidFill>
                  <a:srgbClr val="474747"/>
                </a:solidFill>
                <a:latin typeface="BPG Arial" pitchFamily="34" charset="0"/>
                <a:ea typeface="Calibri" pitchFamily="34" charset="0"/>
                <a:cs typeface="BPG Arial" pitchFamily="34" charset="0"/>
              </a:rPr>
              <a:t>PoIs</a:t>
            </a:r>
            <a:endParaRPr lang="en-US" sz="1200" dirty="0">
              <a:solidFill>
                <a:srgbClr val="474747"/>
              </a:solidFill>
              <a:latin typeface="BPG Arial" pitchFamily="34" charset="0"/>
              <a:ea typeface="Calibri" pitchFamily="34" charset="0"/>
              <a:cs typeface="BPG 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23056" y="2551556"/>
            <a:ext cx="123443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0" dirty="0" smtClean="0">
                <a:solidFill>
                  <a:srgbClr val="FFC000"/>
                </a:solidFill>
                <a:latin typeface="Broadway"/>
              </a:rPr>
              <a:t>1</a:t>
            </a:r>
            <a:endParaRPr lang="en-US" sz="13000" dirty="0">
              <a:solidFill>
                <a:srgbClr val="FFC000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92654" y="2455677"/>
            <a:ext cx="32216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759E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What the user needs? </a:t>
            </a:r>
            <a:endParaRPr lang="ka-GE" sz="1600" b="1" dirty="0" smtClean="0">
              <a:solidFill>
                <a:srgbClr val="00759E"/>
              </a:solidFill>
              <a:latin typeface="Sylfae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D:\!!! NSDI\PR\NSDI_07.11.2014\Screenshot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8988" y="2785157"/>
            <a:ext cx="2788709" cy="21336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98902" y="3091436"/>
            <a:ext cx="36004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At     </a:t>
            </a:r>
            <a:r>
              <a:rPr lang="ka-GE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cs typeface="Arial" pitchFamily="34" charset="0"/>
              </a:rPr>
              <a:t>                   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place</a:t>
            </a:r>
            <a:r>
              <a:rPr lang="ka-GE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With</a:t>
            </a:r>
            <a:r>
              <a:rPr lang="ka-GE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cs typeface="Arial" pitchFamily="34" charset="0"/>
              </a:rPr>
              <a:t>                   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request</a:t>
            </a:r>
            <a:r>
              <a:rPr lang="ka-GE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By signing </a:t>
            </a:r>
            <a:r>
              <a:rPr lang="ka-GE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cs typeface="Arial" pitchFamily="34" charset="0"/>
              </a:rPr>
              <a:t>         </a:t>
            </a:r>
            <a:r>
              <a:rPr lang="ka-GE" sz="1600" b="1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agreement</a:t>
            </a:r>
            <a:r>
              <a:rPr lang="ka-GE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By                           payment,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chemeClr val="bg2">
                  <a:lumMod val="25000"/>
                </a:schemeClr>
              </a:solidFill>
              <a:latin typeface="Sylfae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To get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information quickly, easily</a:t>
            </a:r>
          </a:p>
          <a:p>
            <a:pPr lvl="0" algn="just"/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and automatically.</a:t>
            </a:r>
            <a:endParaRPr lang="ka-GE" sz="1600" dirty="0" smtClean="0">
              <a:solidFill>
                <a:schemeClr val="bg2">
                  <a:lumMod val="25000"/>
                </a:schemeClr>
              </a:solidFill>
              <a:latin typeface="Sylfae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1392" y="1364960"/>
            <a:ext cx="8171338" cy="7167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lfaen" pitchFamily="18" charset="0"/>
              </a:rPr>
              <a:t>NSDI users should need no special knowledge about NSDI, they need easy access to necessary data</a:t>
            </a:r>
            <a:endParaRPr lang="en-US" sz="1700" dirty="0">
              <a:latin typeface="Sylfae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0" y="719149"/>
            <a:ext cx="9152786" cy="1133475"/>
            <a:chOff x="-6272758" y="904108"/>
            <a:chExt cx="7117787" cy="1131648"/>
          </a:xfrm>
        </p:grpSpPr>
        <p:sp>
          <p:nvSpPr>
            <p:cNvPr id="21" name="Rectangle 20"/>
            <p:cNvSpPr/>
            <p:nvPr/>
          </p:nvSpPr>
          <p:spPr>
            <a:xfrm>
              <a:off x="-6272758" y="904108"/>
              <a:ext cx="7117787" cy="424764"/>
            </a:xfrm>
            <a:prstGeom prst="rect">
              <a:avLst/>
            </a:prstGeom>
            <a:solidFill>
              <a:srgbClr val="0A65AC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dirty="0" smtClean="0"/>
                <a:t>User-oriented</a:t>
              </a:r>
              <a:endParaRPr lang="en-US" sz="2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3052514" y="1328872"/>
              <a:ext cx="123205" cy="706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white"/>
                  </a:solidFill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</a:rPr>
              </a:br>
              <a:endParaRPr lang="en-US" sz="2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cs typeface="BPG 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3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ject 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5" t="-1997" r="-1810" b="-301"/>
          <a:stretch>
            <a:fillRect/>
          </a:stretch>
        </p:blipFill>
        <p:spPr bwMode="auto">
          <a:xfrm>
            <a:off x="1121433" y="1496291"/>
            <a:ext cx="7746521" cy="473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8" y="865147"/>
            <a:ext cx="3113537" cy="22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76203" y="449648"/>
            <a:ext cx="6267798" cy="830997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endParaRPr lang="en-US" sz="2400" b="1" dirty="0" smtClean="0">
              <a:solidFill>
                <a:schemeClr val="bg1"/>
              </a:solidFill>
            </a:endParaRPr>
          </a:p>
          <a:p>
            <a:pPr lvl="0"/>
            <a:endParaRPr lang="ka-GE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7425" y="2194559"/>
            <a:ext cx="2211186" cy="9516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00405" y="467035"/>
            <a:ext cx="57524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/>
                </a:solidFill>
              </a:rPr>
              <a:t>Space for Cooperation</a:t>
            </a:r>
          </a:p>
          <a:p>
            <a:pPr lvl="0" algn="ctr"/>
            <a:r>
              <a:rPr lang="en-US" sz="2200" b="1" dirty="0">
                <a:solidFill>
                  <a:schemeClr val="bg1"/>
                </a:solidFill>
              </a:rPr>
              <a:t>Cooperation for Development</a:t>
            </a:r>
            <a:endParaRPr lang="ka-GE" sz="2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puchkovski\Desktop\samewarmeo present\f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5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0757" y="985361"/>
            <a:ext cx="9665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0070C0"/>
                </a:solidFill>
              </a:rPr>
              <a:t>Thank </a:t>
            </a:r>
            <a:r>
              <a:rPr lang="en-US" sz="4500" b="1" dirty="0">
                <a:solidFill>
                  <a:srgbClr val="0070C0"/>
                </a:solidFill>
              </a:rPr>
              <a:t>you for </a:t>
            </a:r>
            <a:r>
              <a:rPr lang="en-US" sz="4500" b="1" dirty="0" smtClean="0">
                <a:solidFill>
                  <a:srgbClr val="0070C0"/>
                </a:solidFill>
              </a:rPr>
              <a:t>your attention! </a:t>
            </a:r>
            <a:endParaRPr lang="en-US" sz="4500" b="1" dirty="0">
              <a:solidFill>
                <a:srgbClr val="0070C0"/>
              </a:solidFill>
            </a:endParaRPr>
          </a:p>
          <a:p>
            <a:pPr algn="ctr"/>
            <a:endParaRPr lang="en-US" sz="45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0" y="725939"/>
            <a:ext cx="9144000" cy="712788"/>
            <a:chOff x="-6117772" y="1328872"/>
            <a:chExt cx="6117771" cy="979494"/>
          </a:xfrm>
        </p:grpSpPr>
        <p:sp>
          <p:nvSpPr>
            <p:cNvPr id="22" name="Rectangle 21"/>
            <p:cNvSpPr/>
            <p:nvPr/>
          </p:nvSpPr>
          <p:spPr>
            <a:xfrm>
              <a:off x="-6117772" y="1458837"/>
              <a:ext cx="6117771" cy="849529"/>
            </a:xfrm>
            <a:prstGeom prst="rect">
              <a:avLst/>
            </a:prstGeom>
            <a:solidFill>
              <a:srgbClr val="0A65AC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3052514" y="1328872"/>
              <a:ext cx="123205" cy="706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white"/>
                  </a:solidFill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</a:rPr>
              </a:br>
              <a:endParaRPr lang="en-US" sz="2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/>
                <a:cs typeface="BPG Arial" panose="020B0604020202020204" pitchFamily="34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465136" y="1499904"/>
            <a:ext cx="8116888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b="1" dirty="0" err="1" smtClean="0">
                <a:solidFill>
                  <a:srgbClr val="000000"/>
                </a:solidFill>
              </a:rPr>
              <a:t>BaseMap</a:t>
            </a:r>
            <a:r>
              <a:rPr lang="en-US" altLang="en-US" b="1" dirty="0" smtClean="0">
                <a:solidFill>
                  <a:srgbClr val="000000"/>
                </a:solidFill>
              </a:rPr>
              <a:t> Project</a:t>
            </a:r>
          </a:p>
        </p:txBody>
      </p:sp>
      <p:sp>
        <p:nvSpPr>
          <p:cNvPr id="86020" name="Rectangle 55"/>
          <p:cNvSpPr>
            <a:spLocks noChangeArrowheads="1"/>
          </p:cNvSpPr>
          <p:nvPr/>
        </p:nvSpPr>
        <p:spPr bwMode="auto">
          <a:xfrm>
            <a:off x="-434976" y="-610397"/>
            <a:ext cx="7634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800" dirty="0"/>
              <a:t>Use of Blockchain technology for property and business </a:t>
            </a:r>
            <a:r>
              <a:rPr lang="en-US" altLang="en-US" sz="1800" dirty="0" smtClean="0"/>
              <a:t>registration</a:t>
            </a:r>
            <a:endParaRPr lang="ka-GE" altLang="en-US" sz="1800" dirty="0"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65136" y="2035737"/>
            <a:ext cx="8116888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National Navigation System</a:t>
            </a:r>
            <a:endParaRPr lang="ka-GE" altLang="en-US" b="1" dirty="0">
              <a:solidFill>
                <a:srgbClr val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5136" y="2591026"/>
            <a:ext cx="8116888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altLang="en-US" b="1" dirty="0" smtClean="0">
                <a:solidFill>
                  <a:srgbClr val="000000"/>
                </a:solidFill>
              </a:rPr>
              <a:t>Products of </a:t>
            </a:r>
            <a:r>
              <a:rPr lang="en-US" altLang="en-US" b="1" dirty="0" err="1">
                <a:solidFill>
                  <a:srgbClr val="000000"/>
                </a:solidFill>
              </a:rPr>
              <a:t>EuroGeographics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endParaRPr lang="ka-GE" altLang="en-US" b="1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5136" y="3146315"/>
            <a:ext cx="8118475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altLang="en-US" b="1" dirty="0" err="1" smtClean="0">
                <a:solidFill>
                  <a:schemeClr val="tx1"/>
                </a:solidFill>
              </a:rPr>
              <a:t>GoogleMaps</a:t>
            </a:r>
            <a:r>
              <a:rPr lang="en-US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Project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5136" y="3701604"/>
            <a:ext cx="8118475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altLang="en-US" b="1" dirty="0" smtClean="0">
                <a:solidFill>
                  <a:srgbClr val="000000"/>
                </a:solidFill>
              </a:rPr>
              <a:t>Addressing  System</a:t>
            </a:r>
            <a:endParaRPr lang="ka-GE" altLang="en-US" b="1" dirty="0">
              <a:solidFill>
                <a:srgbClr val="000000"/>
              </a:solidFill>
            </a:endParaRPr>
          </a:p>
        </p:txBody>
      </p:sp>
      <p:pic>
        <p:nvPicPr>
          <p:cNvPr id="81933" name="Picture 16" descr="C:\Users\mkhardziani.NAPR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66" y="5518462"/>
            <a:ext cx="1310019" cy="82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4373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Spatial Data-Related </a:t>
            </a:r>
            <a:r>
              <a:rPr lang="en-US" sz="2400" dirty="0" smtClean="0">
                <a:solidFill>
                  <a:schemeClr val="bg1"/>
                </a:solidFill>
              </a:rPr>
              <a:t>Ongoing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Projects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1938" name="Picture 18" descr="C:\Users\mkhardziani.NAPR\Desktop\avigation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25" y="5541654"/>
            <a:ext cx="1370923" cy="8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465136" y="4256893"/>
            <a:ext cx="8118475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</a:rPr>
              <a:t>Aerial photography and </a:t>
            </a:r>
            <a:r>
              <a:rPr lang="en-US" altLang="en-US" b="1" dirty="0" err="1">
                <a:solidFill>
                  <a:srgbClr val="000000"/>
                </a:solidFill>
              </a:rPr>
              <a:t>orthophotoes</a:t>
            </a:r>
            <a:r>
              <a:rPr lang="en-US" altLang="en-US" b="1" dirty="0">
                <a:solidFill>
                  <a:srgbClr val="000000"/>
                </a:solidFill>
              </a:rPr>
              <a:t> of Georgia</a:t>
            </a:r>
          </a:p>
        </p:txBody>
      </p:sp>
      <p:pic>
        <p:nvPicPr>
          <p:cNvPr id="24" name="Picture 23" descr="statens_kartverk_14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48" y="225799"/>
            <a:ext cx="11779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http://napr.gov.ge/source/e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11" y="216579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30" y="340437"/>
            <a:ext cx="2036262" cy="42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55"/>
          <p:cNvSpPr>
            <a:spLocks noChangeArrowheads="1"/>
          </p:cNvSpPr>
          <p:nvPr/>
        </p:nvSpPr>
        <p:spPr bwMode="auto">
          <a:xfrm>
            <a:off x="-434975" y="-956802"/>
            <a:ext cx="763428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800" dirty="0"/>
              <a:t>State Project of Land Registration</a:t>
            </a:r>
            <a:endParaRPr lang="ka-GE" altLang="en-US" sz="1800" dirty="0"/>
          </a:p>
        </p:txBody>
      </p:sp>
      <p:pic>
        <p:nvPicPr>
          <p:cNvPr id="33" name="Picture 5" descr="Sida logotyp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66740" y="336726"/>
            <a:ext cx="836955" cy="362871"/>
          </a:xfrm>
          <a:prstGeom prst="rect">
            <a:avLst/>
          </a:prstGeom>
          <a:noFill/>
        </p:spPr>
      </p:pic>
      <p:sp>
        <p:nvSpPr>
          <p:cNvPr id="36" name="Rounded Rectangle 35"/>
          <p:cNvSpPr/>
          <p:nvPr/>
        </p:nvSpPr>
        <p:spPr>
          <a:xfrm>
            <a:off x="465136" y="4812182"/>
            <a:ext cx="8118475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b="1" dirty="0">
                <a:solidFill>
                  <a:srgbClr val="000000"/>
                </a:solidFill>
              </a:rPr>
              <a:t>Development of National Spatial Data Infrastructure</a:t>
            </a:r>
            <a:endParaRPr lang="ka-GE" altLang="en-US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52" y="264705"/>
            <a:ext cx="646663" cy="4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34" y="5444185"/>
            <a:ext cx="1008677" cy="9734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Lantmäterie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21834" y="370566"/>
            <a:ext cx="1371600" cy="27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80713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5" grpId="0" animBg="1"/>
      <p:bldP spid="12" grpId="0" animBg="1"/>
      <p:bldP spid="14" grpId="0" animBg="1"/>
      <p:bldP spid="19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" y="625074"/>
            <a:ext cx="9144000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dirty="0" err="1" smtClean="0">
                <a:solidFill>
                  <a:schemeClr val="bg1"/>
                </a:solidFill>
              </a:rPr>
              <a:t>BaseMap</a:t>
            </a:r>
            <a:r>
              <a:rPr lang="en-US" sz="2400" dirty="0" smtClean="0">
                <a:solidFill>
                  <a:schemeClr val="bg1"/>
                </a:solidFill>
              </a:rPr>
              <a:t> Development</a:t>
            </a:r>
            <a:endParaRPr lang="ka-GE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24935"/>
              </p:ext>
            </p:extLst>
          </p:nvPr>
        </p:nvGraphicFramePr>
        <p:xfrm>
          <a:off x="3703477" y="1115924"/>
          <a:ext cx="5161737" cy="5704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507"/>
                <a:gridCol w="1385021"/>
                <a:gridCol w="1932416"/>
                <a:gridCol w="1644793"/>
              </a:tblGrid>
              <a:tr h="2930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Name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Layers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Quantity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rowSpan="7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 rowSpan="7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Transport network (TRANS)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Airport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1200">
                          <a:effectLst/>
                        </a:rPr>
                        <a:t>22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Port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Border Crossing points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Railway network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 </a:t>
                      </a:r>
                      <a:r>
                        <a:rPr lang="en-US" sz="1200" dirty="0">
                          <a:effectLst/>
                        </a:rPr>
                        <a:t>38</a:t>
                      </a:r>
                      <a:r>
                        <a:rPr lang="ka-GE" sz="1200" dirty="0">
                          <a:effectLst/>
                        </a:rPr>
                        <a:t>7 </a:t>
                      </a:r>
                      <a:r>
                        <a:rPr lang="en-US" sz="1200" dirty="0">
                          <a:effectLst/>
                        </a:rPr>
                        <a:t>Km.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Railway station/platform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324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Highway network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98</a:t>
                      </a:r>
                      <a:r>
                        <a:rPr lang="en-US" sz="1200" baseline="0" dirty="0" smtClean="0">
                          <a:effectLst/>
                        </a:rPr>
                        <a:t> 10</a:t>
                      </a:r>
                      <a:r>
                        <a:rPr lang="en-US" sz="1200" dirty="0" smtClean="0">
                          <a:effectLst/>
                        </a:rPr>
                        <a:t>0 </a:t>
                      </a:r>
                      <a:r>
                        <a:rPr lang="en-US" sz="1200" dirty="0">
                          <a:effectLst/>
                        </a:rPr>
                        <a:t>Km.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Road sign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26 196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Population (POP)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Settlements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r>
                        <a:rPr lang="ka-GE" sz="1200" dirty="0">
                          <a:effectLst/>
                        </a:rPr>
                        <a:t> 399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Building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</a:rPr>
                        <a:t>324 506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Address data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1200" dirty="0">
                          <a:effectLst/>
                        </a:rPr>
                        <a:t>324 506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Hydrography  (HYDRO)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Lake/Reservoir/Swamp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</a:t>
                      </a:r>
                      <a:r>
                        <a:rPr lang="ka-GE" sz="1200" dirty="0">
                          <a:effectLst/>
                        </a:rPr>
                        <a:t>681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56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Glacier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788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Geographical names (</a:t>
                      </a:r>
                      <a:r>
                        <a:rPr lang="en-US" sz="1200" dirty="0" err="1">
                          <a:effectLst/>
                        </a:rPr>
                        <a:t>GeoName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Mountain/Peak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2 025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Pass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29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Range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383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4017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Vegetation (VEG)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Protected area/Recreation area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12 </a:t>
                      </a:r>
                      <a:r>
                        <a:rPr lang="en-US" sz="1200" dirty="0">
                          <a:effectLst/>
                        </a:rPr>
                        <a:t>929 sq.km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  <a:tr h="6092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Calibri"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Points of interest (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Accommodation, Education, </a:t>
                      </a:r>
                      <a:r>
                        <a:rPr lang="en-US" sz="1200" dirty="0" smtClean="0">
                          <a:effectLst/>
                        </a:rPr>
                        <a:t>Medical care, Shopping …Objects</a:t>
                      </a:r>
                      <a:endParaRPr lang="en-US" sz="12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Calibri"/>
                        </a:rPr>
                        <a:t>36 053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473" marR="35473" marT="0" marB="0"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49" y="1500519"/>
            <a:ext cx="2782281" cy="45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tomtom-ის სურათის შედეგ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5" y="5865472"/>
            <a:ext cx="253665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83" y="5286154"/>
            <a:ext cx="799264" cy="38084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02" y="5257396"/>
            <a:ext cx="411553" cy="40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1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BULADZE\Desktop\Roads  2017-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9427" r="3425" b="17085"/>
          <a:stretch/>
        </p:blipFill>
        <p:spPr bwMode="auto">
          <a:xfrm>
            <a:off x="142823" y="1506935"/>
            <a:ext cx="8072384" cy="50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868274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Transport Network of Georgia</a:t>
            </a:r>
            <a:endParaRPr lang="ka-GE" sz="2400" dirty="0">
              <a:solidFill>
                <a:schemeClr val="bg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121622" y="3031093"/>
            <a:ext cx="1432913" cy="1427037"/>
            <a:chOff x="7581815" y="2747050"/>
            <a:chExt cx="1778383" cy="1778126"/>
          </a:xfrm>
        </p:grpSpPr>
        <p:sp>
          <p:nvSpPr>
            <p:cNvPr id="16" name="Oval 15"/>
            <p:cNvSpPr/>
            <p:nvPr/>
          </p:nvSpPr>
          <p:spPr>
            <a:xfrm>
              <a:off x="7581815" y="2747050"/>
              <a:ext cx="1778383" cy="177812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en-US" sz="1300" dirty="0">
                <a:solidFill>
                  <a:schemeClr val="accent2">
                    <a:lumMod val="75000"/>
                  </a:schemeClr>
                </a:solidFill>
                <a:cs typeface="BPG 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64388" y="3177953"/>
              <a:ext cx="1606256" cy="80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70C0"/>
                  </a:solidFill>
                  <a:cs typeface="BPG Arial" panose="020B0604020202020204" pitchFamily="34" charset="0"/>
                </a:rPr>
                <a:t>8 Regions and Tbilisi</a:t>
              </a:r>
              <a:endParaRPr lang="en-US" sz="1200" dirty="0">
                <a:solidFill>
                  <a:srgbClr val="0070C0"/>
                </a:solidFill>
                <a:cs typeface="BPG Arial" panose="020B0604020202020204" pitchFamily="34" charset="0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6292237" y="2029862"/>
            <a:ext cx="1545842" cy="5516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6258550" y="2029862"/>
            <a:ext cx="1434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E75B6"/>
                </a:solidFill>
                <a:latin typeface="+mn-lt"/>
                <a:cs typeface="BPG Arial" panose="020B0604020202020204" pitchFamily="34" charset="0"/>
              </a:rPr>
              <a:t>Approximately</a:t>
            </a:r>
            <a:endParaRPr lang="ka-GE" altLang="en-US" sz="1400" b="1" dirty="0" smtClean="0">
              <a:solidFill>
                <a:srgbClr val="2E75B6"/>
              </a:solidFill>
              <a:latin typeface="+mn-lt"/>
              <a:cs typeface="BPG 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E75B6"/>
                </a:solidFill>
                <a:latin typeface="+mn-lt"/>
                <a:cs typeface="BPG Arial" panose="020B0604020202020204" pitchFamily="34" charset="0"/>
              </a:rPr>
              <a:t>14</a:t>
            </a:r>
            <a:r>
              <a:rPr lang="ka-GE" altLang="en-US" sz="1400" b="1" dirty="0" smtClean="0">
                <a:solidFill>
                  <a:srgbClr val="2E75B6"/>
                </a:solidFill>
                <a:latin typeface="+mn-lt"/>
                <a:cs typeface="BPG Arial" panose="020B0604020202020204" pitchFamily="34" charset="0"/>
              </a:rPr>
              <a:t>0 </a:t>
            </a:r>
            <a:r>
              <a:rPr lang="ka-GE" altLang="en-US" sz="1400" b="1" dirty="0">
                <a:solidFill>
                  <a:srgbClr val="2E75B6"/>
                </a:solidFill>
                <a:latin typeface="+mn-lt"/>
                <a:cs typeface="BPG Arial" panose="020B0604020202020204" pitchFamily="34" charset="0"/>
              </a:rPr>
              <a:t>000 </a:t>
            </a:r>
            <a:r>
              <a:rPr lang="en-US" altLang="en-US" sz="1400" b="1" dirty="0" smtClean="0">
                <a:solidFill>
                  <a:srgbClr val="2E75B6"/>
                </a:solidFill>
                <a:latin typeface="+mn-lt"/>
                <a:cs typeface="BPG Arial" panose="020B0604020202020204" pitchFamily="34" charset="0"/>
              </a:rPr>
              <a:t>km</a:t>
            </a:r>
            <a:r>
              <a:rPr lang="ka-GE" altLang="en-US" sz="1400" b="1" dirty="0" smtClean="0">
                <a:solidFill>
                  <a:srgbClr val="2E75B6"/>
                </a:solidFill>
                <a:latin typeface="+mn-lt"/>
                <a:cs typeface="BPG Arial" panose="020B0604020202020204" pitchFamily="34" charset="0"/>
              </a:rPr>
              <a:t>.</a:t>
            </a:r>
            <a:endParaRPr lang="en-US" altLang="en-US" sz="1400" b="1" dirty="0">
              <a:solidFill>
                <a:srgbClr val="2E75B6"/>
              </a:solidFill>
              <a:latin typeface="+mn-lt"/>
              <a:cs typeface="BPG 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070168" y="1743003"/>
            <a:ext cx="941650" cy="10511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/>
          </a:p>
        </p:txBody>
      </p:sp>
      <p:sp>
        <p:nvSpPr>
          <p:cNvPr id="30" name="TextBox 20"/>
          <p:cNvSpPr txBox="1">
            <a:spLocks noChangeArrowheads="1"/>
          </p:cNvSpPr>
          <p:nvPr/>
        </p:nvSpPr>
        <p:spPr bwMode="auto">
          <a:xfrm>
            <a:off x="8070168" y="1973835"/>
            <a:ext cx="968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BPG Arial" panose="020B0604020202020204" pitchFamily="34" charset="0"/>
              </a:rPr>
              <a:t>Completed</a:t>
            </a:r>
            <a:endParaRPr lang="en-US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Sylfaen" panose="010A0502050306030303" pitchFamily="18" charset="0"/>
              <a:cs typeface="BPG 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BPG Arial" panose="020B0604020202020204" pitchFamily="34" charset="0"/>
              </a:rPr>
              <a:t>7</a:t>
            </a:r>
            <a:r>
              <a:rPr lang="ka-GE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BPG Arial" panose="020B0604020202020204" pitchFamily="34" charset="0"/>
              </a:rPr>
              <a:t>0</a:t>
            </a:r>
            <a:r>
              <a:rPr lang="ka-GE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BPG Arial" panose="020B0604020202020204" pitchFamily="34" charset="0"/>
              </a:rPr>
              <a:t>%</a:t>
            </a:r>
            <a:endParaRPr lang="en-US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BPG 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20356" y="4565223"/>
            <a:ext cx="1215287" cy="122222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dirty="0" smtClean="0"/>
              <a:t>\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16941" y="4844415"/>
            <a:ext cx="1450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BPG Arial" panose="020B0604020202020204" pitchFamily="34" charset="0"/>
              </a:rPr>
              <a:t>Highways approximately </a:t>
            </a:r>
            <a:endParaRPr lang="ka-GE" sz="1200" dirty="0" smtClean="0">
              <a:solidFill>
                <a:schemeClr val="accent6">
                  <a:lumMod val="75000"/>
                </a:schemeClr>
              </a:solidFill>
              <a:latin typeface="+mj-lt"/>
              <a:cs typeface="BPG Arial" panose="020B0604020202020204" pitchFamily="34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a-GE" sz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BPG Arial" panose="020B0604020202020204" pitchFamily="34" charset="0"/>
              </a:rPr>
              <a:t>15 </a:t>
            </a:r>
            <a:r>
              <a:rPr lang="ka-GE" sz="1200" dirty="0">
                <a:solidFill>
                  <a:schemeClr val="accent6">
                    <a:lumMod val="75000"/>
                  </a:schemeClr>
                </a:solidFill>
                <a:latin typeface="+mj-lt"/>
                <a:cs typeface="BPG Arial" panose="020B0604020202020204" pitchFamily="34" charset="0"/>
              </a:rPr>
              <a:t>000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BPG Arial" panose="020B0604020202020204" pitchFamily="34" charset="0"/>
              </a:rPr>
              <a:t>km</a:t>
            </a:r>
            <a:r>
              <a:rPr lang="ka-GE" sz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BPG Arial" panose="020B0604020202020204" pitchFamily="34" charset="0"/>
              </a:rPr>
              <a:t>.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+mj-lt"/>
              <a:cs typeface="BPG 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175942" y="1372902"/>
            <a:ext cx="4311244" cy="2842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algn="ctr">
              <a:spcBef>
                <a:spcPts val="0"/>
              </a:spcBef>
              <a:spcAft>
                <a:spcPts val="600"/>
              </a:spcAft>
              <a:tabLst>
                <a:tab pos="573088" algn="l"/>
              </a:tabLst>
            </a:pPr>
            <a:r>
              <a:rPr lang="en-US" sz="1400" b="1" dirty="0" smtClean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Data on Municipalities</a:t>
            </a:r>
            <a:endParaRPr lang="ka-GE" sz="1400" b="1" dirty="0">
              <a:solidFill>
                <a:schemeClr val="bg1"/>
              </a:solidFill>
              <a:latin typeface="+mj-lt"/>
              <a:cs typeface="BPG 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73470" y="1372902"/>
            <a:ext cx="1504763" cy="16709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B701D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/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6873470" y="1620400"/>
            <a:ext cx="150476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a-GE" altLang="en-US" sz="3000" dirty="0" smtClean="0">
                <a:latin typeface="+mj-lt"/>
                <a:cs typeface="Arial" panose="020B0604020202020204" pitchFamily="34" charset="0"/>
              </a:rPr>
              <a:t>73</a:t>
            </a:r>
            <a:endParaRPr lang="ka-GE" altLang="en-US" sz="3000" dirty="0">
              <a:latin typeface="+mj-lt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+mj-lt"/>
                <a:cs typeface="Arial" panose="020B0604020202020204" pitchFamily="34" charset="0"/>
              </a:rPr>
              <a:t>Self-governing units</a:t>
            </a:r>
            <a:endParaRPr lang="en-US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00132" y="3590925"/>
            <a:ext cx="2145821" cy="411730"/>
          </a:xfrm>
          <a:prstGeom prst="roundRect">
            <a:avLst/>
          </a:prstGeom>
          <a:solidFill>
            <a:srgbClr val="5891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Self-governing cities - </a:t>
            </a:r>
            <a:r>
              <a:rPr lang="ka-GE" sz="1400" b="1" dirty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6</a:t>
            </a:r>
            <a:endParaRPr lang="en-US" sz="1400" b="1" dirty="0">
              <a:solidFill>
                <a:schemeClr val="bg1"/>
              </a:solidFill>
              <a:latin typeface="+mj-lt"/>
              <a:cs typeface="BPG 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0132" y="4141254"/>
            <a:ext cx="2145821" cy="349250"/>
          </a:xfrm>
          <a:prstGeom prst="roundRect">
            <a:avLst/>
          </a:prstGeom>
          <a:solidFill>
            <a:srgbClr val="5891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Municipality - </a:t>
            </a:r>
            <a:r>
              <a:rPr lang="ka-GE" sz="1400" b="1" dirty="0" smtClean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66</a:t>
            </a:r>
            <a:endParaRPr lang="en-US" sz="1400" b="1" dirty="0">
              <a:solidFill>
                <a:schemeClr val="bg1"/>
              </a:solidFill>
              <a:latin typeface="+mj-lt"/>
              <a:cs typeface="BPG 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07668" y="3156032"/>
            <a:ext cx="2138285" cy="349250"/>
          </a:xfrm>
          <a:prstGeom prst="roundRect">
            <a:avLst/>
          </a:prstGeom>
          <a:solidFill>
            <a:srgbClr val="5891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Capital - 1</a:t>
            </a:r>
            <a:endParaRPr lang="en-US" sz="1400" b="1" dirty="0">
              <a:solidFill>
                <a:schemeClr val="bg1"/>
              </a:solidFill>
              <a:latin typeface="+mj-lt"/>
              <a:cs typeface="BPG 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06250" y="5172075"/>
            <a:ext cx="2387279" cy="4530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Overall settlements</a:t>
            </a:r>
          </a:p>
          <a:p>
            <a:pPr algn="ctr">
              <a:defRPr/>
            </a:pPr>
            <a:r>
              <a:rPr lang="ka-GE" sz="1600" b="1" dirty="0" smtClean="0">
                <a:solidFill>
                  <a:schemeClr val="bg1"/>
                </a:solidFill>
                <a:latin typeface="+mj-lt"/>
                <a:cs typeface="BPG Arial" panose="020B0604020202020204" pitchFamily="34" charset="0"/>
              </a:rPr>
              <a:t>4 399</a:t>
            </a:r>
            <a:endParaRPr lang="en-US" sz="1600" b="1" dirty="0">
              <a:solidFill>
                <a:schemeClr val="bg1"/>
              </a:solidFill>
              <a:latin typeface="+mj-lt"/>
              <a:cs typeface="BPG 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" y="1774566"/>
            <a:ext cx="5931567" cy="4532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" y="821651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Registry </a:t>
            </a:r>
            <a:r>
              <a:rPr lang="en-US" sz="2400" dirty="0">
                <a:solidFill>
                  <a:schemeClr val="bg1"/>
                </a:solidFill>
              </a:rPr>
              <a:t>of Municipalities</a:t>
            </a:r>
          </a:p>
        </p:txBody>
      </p:sp>
    </p:spTree>
    <p:extLst>
      <p:ext uri="{BB962C8B-B14F-4D97-AF65-F5344CB8AC3E}">
        <p14:creationId xmlns:p14="http://schemas.microsoft.com/office/powerpoint/2010/main" val="8499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868274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Development of National Navigation System</a:t>
            </a:r>
            <a:endParaRPr lang="ka-GE" sz="2400" dirty="0">
              <a:solidFill>
                <a:schemeClr val="bg1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3" y="1347398"/>
            <a:ext cx="5765116" cy="52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2" b="26620"/>
          <a:stretch/>
        </p:blipFill>
        <p:spPr bwMode="auto">
          <a:xfrm>
            <a:off x="2678195" y="-1147511"/>
            <a:ext cx="983241" cy="4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265587" y="2075884"/>
            <a:ext cx="2724839" cy="533400"/>
            <a:chOff x="413023" y="1611788"/>
            <a:chExt cx="3348032" cy="533400"/>
          </a:xfrm>
        </p:grpSpPr>
        <p:sp>
          <p:nvSpPr>
            <p:cNvPr id="17" name="Rounded Rectangle 16"/>
            <p:cNvSpPr/>
            <p:nvPr/>
          </p:nvSpPr>
          <p:spPr>
            <a:xfrm>
              <a:off x="413023" y="1611788"/>
              <a:ext cx="3348032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469500" y="1693822"/>
              <a:ext cx="31502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Finished - 2 627 km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65588" y="2720458"/>
            <a:ext cx="2724838" cy="533400"/>
            <a:chOff x="4376810" y="1617822"/>
            <a:chExt cx="2156873" cy="533400"/>
          </a:xfrm>
        </p:grpSpPr>
        <p:sp>
          <p:nvSpPr>
            <p:cNvPr id="20" name="Rounded Rectangle 19"/>
            <p:cNvSpPr/>
            <p:nvPr/>
          </p:nvSpPr>
          <p:spPr>
            <a:xfrm>
              <a:off x="4376810" y="1617822"/>
              <a:ext cx="2156873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4386846" y="1699856"/>
              <a:ext cx="20557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Ongoing - 3 051 km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65588" y="3365032"/>
            <a:ext cx="2724837" cy="533400"/>
            <a:chOff x="7149438" y="1602166"/>
            <a:chExt cx="1500618" cy="533400"/>
          </a:xfrm>
        </p:grpSpPr>
        <p:sp>
          <p:nvSpPr>
            <p:cNvPr id="23" name="Rounded Rectangle 22"/>
            <p:cNvSpPr/>
            <p:nvPr/>
          </p:nvSpPr>
          <p:spPr>
            <a:xfrm>
              <a:off x="7149438" y="1602166"/>
              <a:ext cx="1500618" cy="533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7156420" y="1684200"/>
              <a:ext cx="14265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Road signs - 24 086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6265588" y="4009606"/>
            <a:ext cx="2724839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Bicycle road - 43 km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65585" y="4654181"/>
            <a:ext cx="2724839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en-US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6298871" y="4729762"/>
            <a:ext cx="2691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- 36 053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41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5471328" y="4663439"/>
            <a:ext cx="3240593" cy="822961"/>
          </a:xfrm>
          <a:prstGeom prst="roundRect">
            <a:avLst/>
          </a:prstGeom>
          <a:solidFill>
            <a:srgbClr val="72A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dirty="0">
                <a:solidFill>
                  <a:schemeClr val="bg1"/>
                </a:solidFill>
                <a:ea typeface="Times New Roman" pitchFamily="18" charset="0"/>
                <a:cs typeface="BPG Arial" panose="020B0604020202020204" pitchFamily="34" charset="0"/>
              </a:rPr>
              <a:t>Geographic data  in European products</a:t>
            </a:r>
            <a:endParaRPr lang="en-US" sz="1600" b="1" dirty="0">
              <a:solidFill>
                <a:schemeClr val="bg1"/>
              </a:solidFill>
              <a:cs typeface="BPG 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bg1"/>
              </a:solidFill>
              <a:ea typeface="Times New Roman" pitchFamily="18" charset="0"/>
              <a:cs typeface="BPG 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932" y="2273300"/>
            <a:ext cx="292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dirty="0" smtClean="0">
                <a:solidFill>
                  <a:schemeClr val="bg1"/>
                </a:solidFill>
                <a:latin typeface="BPG Arial" pitchFamily="34" charset="0"/>
                <a:cs typeface="BPG Arial" pitchFamily="34" charset="0"/>
              </a:rPr>
              <a:t>ტექსტი</a:t>
            </a:r>
          </a:p>
        </p:txBody>
      </p:sp>
      <p:pic>
        <p:nvPicPr>
          <p:cNvPr id="17" name="Picture 3" descr="http://www.eurogeographics.org/sites/default/files/imported-files/ERM_cover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500" y="1440537"/>
            <a:ext cx="4746362" cy="4984381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43" y="1287681"/>
            <a:ext cx="854114" cy="9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471328" y="2372276"/>
            <a:ext cx="3240593" cy="94470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dirty="0" smtClean="0">
                <a:solidFill>
                  <a:schemeClr val="bg1"/>
                </a:solidFill>
                <a:cs typeface="BPG Arial" panose="020B0604020202020204" pitchFamily="34" charset="0"/>
              </a:rPr>
              <a:t>European Global Map (EGM)</a:t>
            </a:r>
          </a:p>
          <a:p>
            <a:r>
              <a:rPr lang="en-US" sz="1600" b="1" dirty="0" smtClean="0">
                <a:solidFill>
                  <a:schemeClr val="bg1"/>
                </a:solidFill>
                <a:cs typeface="BPG Arial" panose="020B0604020202020204" pitchFamily="34" charset="0"/>
              </a:rPr>
              <a:t>European Regional Map (EGM)</a:t>
            </a:r>
            <a:endParaRPr lang="en-US" sz="1600" b="1" dirty="0">
              <a:solidFill>
                <a:schemeClr val="bg1"/>
              </a:solidFill>
              <a:cs typeface="BPG 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71328" y="3517858"/>
            <a:ext cx="3240593" cy="9447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dirty="0">
                <a:solidFill>
                  <a:schemeClr val="bg1"/>
                </a:solidFill>
                <a:ea typeface="Times New Roman" pitchFamily="18" charset="0"/>
                <a:cs typeface="BPG Arial" panose="020B0604020202020204" pitchFamily="34" charset="0"/>
              </a:rPr>
              <a:t>Standardization of spatial data</a:t>
            </a:r>
            <a:endParaRPr lang="en-US" sz="1600" b="1" dirty="0">
              <a:solidFill>
                <a:schemeClr val="bg1"/>
              </a:solidFill>
              <a:cs typeface="BPG 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787104"/>
            <a:ext cx="9144000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chemeClr val="bg1"/>
                </a:solidFill>
              </a:rPr>
              <a:t>Cooperation</a:t>
            </a:r>
            <a:r>
              <a:rPr lang="en-US" sz="2400" b="1" dirty="0">
                <a:solidFill>
                  <a:schemeClr val="bg1"/>
                </a:solidFill>
              </a:rPr>
              <a:t> with </a:t>
            </a:r>
            <a:r>
              <a:rPr lang="ka-GE" sz="2400" b="1" smtClean="0">
                <a:solidFill>
                  <a:schemeClr val="bg1"/>
                </a:solidFill>
              </a:rPr>
              <a:t>EuroGeog</a:t>
            </a:r>
            <a:r>
              <a:rPr lang="en-US" sz="2400" b="1" dirty="0">
                <a:solidFill>
                  <a:schemeClr val="bg1"/>
                </a:solidFill>
              </a:rPr>
              <a:t>r</a:t>
            </a:r>
            <a:r>
              <a:rPr lang="ka-GE" sz="2400" b="1" dirty="0">
                <a:solidFill>
                  <a:schemeClr val="bg1"/>
                </a:solidFill>
              </a:rPr>
              <a:t>aphics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/>
        </p:nvSpPr>
        <p:spPr>
          <a:xfrm>
            <a:off x="7310176" y="1324815"/>
            <a:ext cx="1425262" cy="152443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B701D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/>
          </a:p>
        </p:txBody>
      </p:sp>
      <p:sp>
        <p:nvSpPr>
          <p:cNvPr id="34" name="Rounded Rectangle 33"/>
          <p:cNvSpPr/>
          <p:nvPr/>
        </p:nvSpPr>
        <p:spPr>
          <a:xfrm>
            <a:off x="322969" y="2199577"/>
            <a:ext cx="6069697" cy="455434"/>
          </a:xfrm>
          <a:prstGeom prst="roundRect">
            <a:avLst/>
          </a:prstGeom>
          <a:solidFill>
            <a:srgbClr val="72A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0724" y="2242628"/>
            <a:ext cx="591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BPG Arial" panose="020B0604020202020204" pitchFamily="34" charset="0"/>
              </a:rPr>
              <a:t>Worldwide popularization of the country</a:t>
            </a:r>
            <a:endParaRPr lang="en-US" sz="1600" dirty="0">
              <a:solidFill>
                <a:schemeClr val="bg1"/>
              </a:solidFill>
              <a:latin typeface="+mn-lt"/>
              <a:cs typeface="BPG 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299557" y="3048307"/>
            <a:ext cx="1141790" cy="3492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ka-GE" sz="1400" b="1" dirty="0" smtClean="0">
                <a:solidFill>
                  <a:srgbClr val="375F91"/>
                </a:solidFill>
                <a:cs typeface="Arial" pitchFamily="34" charset="0"/>
              </a:rPr>
              <a:t>2010</a:t>
            </a:r>
            <a:r>
              <a:rPr lang="en-US" sz="1400" b="1" dirty="0" smtClean="0">
                <a:solidFill>
                  <a:srgbClr val="375F91"/>
                </a:solidFill>
                <a:cs typeface="Arial" pitchFamily="34" charset="0"/>
              </a:rPr>
              <a:t>  year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6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83" y="3544191"/>
            <a:ext cx="2646938" cy="2084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9513" y="3532831"/>
            <a:ext cx="2604781" cy="2115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" name="Rounded Rectangle 42"/>
          <p:cNvSpPr/>
          <p:nvPr/>
        </p:nvSpPr>
        <p:spPr>
          <a:xfrm>
            <a:off x="6763472" y="3014751"/>
            <a:ext cx="1141790" cy="3492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ka-GE" sz="1400" b="1" dirty="0">
                <a:solidFill>
                  <a:srgbClr val="375F91"/>
                </a:solidFill>
                <a:cs typeface="Arial" pitchFamily="34" charset="0"/>
              </a:rPr>
              <a:t>201</a:t>
            </a:r>
            <a:r>
              <a:rPr lang="en-US" sz="1400" b="1" dirty="0">
                <a:solidFill>
                  <a:srgbClr val="375F91"/>
                </a:solidFill>
                <a:latin typeface="Sylfaen" pitchFamily="18" charset="0"/>
                <a:cs typeface="Arial" pitchFamily="34" charset="0"/>
              </a:rPr>
              <a:t>5</a:t>
            </a:r>
            <a:r>
              <a:rPr lang="ka-GE" sz="1400" b="1" dirty="0">
                <a:solidFill>
                  <a:srgbClr val="375F91"/>
                </a:solidFill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375F91"/>
                </a:solidFill>
                <a:cs typeface="Arial" pitchFamily="34" charset="0"/>
              </a:rPr>
              <a:t>year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09516" y="1581507"/>
            <a:ext cx="6069698" cy="4644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36423" y="1581507"/>
            <a:ext cx="604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3088" algn="l"/>
              </a:tabLst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BPG Arial" panose="020B0604020202020204" pitchFamily="34" charset="0"/>
              </a:rPr>
              <a:t>Accessibility of the </a:t>
            </a:r>
            <a:r>
              <a:rPr lang="en-US" dirty="0">
                <a:solidFill>
                  <a:schemeClr val="bg1"/>
                </a:solidFill>
                <a:latin typeface="+mn-lt"/>
                <a:cs typeface="BPG Arial" panose="020B0604020202020204" pitchFamily="34" charset="0"/>
              </a:rPr>
              <a:t>detailed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BPG Arial" panose="020B0604020202020204" pitchFamily="34" charset="0"/>
              </a:rPr>
              <a:t>geographic </a:t>
            </a:r>
            <a:r>
              <a:rPr lang="en-US" dirty="0">
                <a:solidFill>
                  <a:schemeClr val="bg1"/>
                </a:solidFill>
                <a:latin typeface="+mn-lt"/>
                <a:cs typeface="BPG Arial" panose="020B0604020202020204" pitchFamily="34" charset="0"/>
              </a:rPr>
              <a:t>data of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BPG Arial" panose="020B0604020202020204" pitchFamily="34" charset="0"/>
              </a:rPr>
              <a:t>Georgia</a:t>
            </a:r>
            <a:endParaRPr lang="ka-GE" dirty="0" smtClean="0">
              <a:solidFill>
                <a:schemeClr val="bg1"/>
              </a:solidFill>
              <a:latin typeface="+mn-lt"/>
              <a:cs typeface="BPG 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52041" y="3014751"/>
            <a:ext cx="1141790" cy="3492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ka-GE" sz="1400" b="1" dirty="0">
                <a:solidFill>
                  <a:srgbClr val="375F91"/>
                </a:solidFill>
                <a:cs typeface="Arial" pitchFamily="34" charset="0"/>
              </a:rPr>
              <a:t>2012 </a:t>
            </a:r>
            <a:r>
              <a:rPr lang="en-US" sz="1400" b="1" dirty="0" smtClean="0">
                <a:solidFill>
                  <a:srgbClr val="375F91"/>
                </a:solidFill>
                <a:cs typeface="Arial" pitchFamily="34" charset="0"/>
              </a:rPr>
              <a:t>year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26" y="3535353"/>
            <a:ext cx="2537222" cy="2083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  <p:sp>
        <p:nvSpPr>
          <p:cNvPr id="52" name="TextBox 1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7520995" y="1671532"/>
            <a:ext cx="1072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ka-GE" sz="1600" dirty="0" smtClean="0"/>
              <a:t>Regional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ka-GE" sz="1600" dirty="0" smtClean="0"/>
              <a:t>Expert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ka-GE" sz="1600" dirty="0" smtClean="0"/>
              <a:t>Reviewer</a:t>
            </a:r>
            <a:endParaRPr lang="en-US" altLang="en-US" sz="1600" b="1" dirty="0">
              <a:solidFill>
                <a:srgbClr val="2E75B6"/>
              </a:solidFill>
              <a:latin typeface="Sylfaen" panose="010A0502050306030303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7" y="1456660"/>
            <a:ext cx="207169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787104"/>
            <a:ext cx="9267825" cy="461665"/>
          </a:xfrm>
          <a:prstGeom prst="rect">
            <a:avLst/>
          </a:prstGeom>
          <a:solidFill>
            <a:srgbClr val="0A65A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  <a:ea typeface="Times New Roman" pitchFamily="18" charset="0"/>
                <a:cs typeface="Arial" panose="020B0604020202020204" pitchFamily="34" charset="0"/>
              </a:rPr>
              <a:t>On Google Maps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3993" y="6373493"/>
            <a:ext cx="799264" cy="380847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12" y="6344735"/>
            <a:ext cx="411553" cy="40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2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14387</TotalTime>
  <Words>1239</Words>
  <Application>Microsoft Office PowerPoint</Application>
  <PresentationFormat>On-screen Show (4:3)</PresentationFormat>
  <Paragraphs>344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RePack by Diakov</dc:creator>
  <cp:lastModifiedBy>reestri</cp:lastModifiedBy>
  <cp:revision>1142</cp:revision>
  <cp:lastPrinted>2017-08-31T15:52:34Z</cp:lastPrinted>
  <dcterms:created xsi:type="dcterms:W3CDTF">2015-09-17T03:37:56Z</dcterms:created>
  <dcterms:modified xsi:type="dcterms:W3CDTF">2017-09-12T16:01:02Z</dcterms:modified>
</cp:coreProperties>
</file>